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85" r:id="rId4"/>
    <p:sldId id="288" r:id="rId5"/>
    <p:sldId id="286" r:id="rId6"/>
    <p:sldId id="287" r:id="rId7"/>
    <p:sldId id="284" r:id="rId8"/>
    <p:sldId id="258" r:id="rId9"/>
    <p:sldId id="261" r:id="rId10"/>
    <p:sldId id="262" r:id="rId11"/>
    <p:sldId id="293" r:id="rId12"/>
    <p:sldId id="264" r:id="rId13"/>
    <p:sldId id="290" r:id="rId14"/>
    <p:sldId id="292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91" r:id="rId34"/>
    <p:sldId id="289" r:id="rId3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'ОС 2022'!$B$2:$B$7</c:f>
              <c:strCache>
                <c:ptCount val="6"/>
                <c:pt idx="0">
                  <c:v>Мебель</c:v>
                </c:pt>
                <c:pt idx="1">
                  <c:v>Компьютерное оборудование</c:v>
                </c:pt>
                <c:pt idx="2">
                  <c:v>Костюмы сценические для отдела по ВУР</c:v>
                </c:pt>
                <c:pt idx="3">
                  <c:v>Окна ПВХ и сопутствующее оборудование</c:v>
                </c:pt>
                <c:pt idx="4">
                  <c:v>Серверное оборудование</c:v>
                </c:pt>
                <c:pt idx="5">
                  <c:v>Разное</c:v>
                </c:pt>
              </c:strCache>
            </c:strRef>
          </c:cat>
          <c:val>
            <c:numRef>
              <c:f>'ОС 2022'!$C$2:$C$7</c:f>
              <c:numCache>
                <c:formatCode>_(* #,##0.00_);_(* \(#,##0.00\);_(* "-"??_);_(@_)</c:formatCode>
                <c:ptCount val="6"/>
                <c:pt idx="0">
                  <c:v>276325</c:v>
                </c:pt>
                <c:pt idx="1">
                  <c:v>742480</c:v>
                </c:pt>
                <c:pt idx="2">
                  <c:v>214500.02</c:v>
                </c:pt>
                <c:pt idx="3">
                  <c:v>314300</c:v>
                </c:pt>
                <c:pt idx="4">
                  <c:v>512966</c:v>
                </c:pt>
                <c:pt idx="5">
                  <c:v>71407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97-4854-A385-3F571022B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5"/>
      </c:pieChart>
    </c:plotArea>
    <c:legend>
      <c:legendPos val="r"/>
      <c:layout>
        <c:manualLayout>
          <c:xMode val="edge"/>
          <c:yMode val="edge"/>
          <c:x val="0.71950765378009729"/>
          <c:y val="0.22651277761036459"/>
          <c:w val="0.27057409370666058"/>
          <c:h val="0.63796763609466833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254527274747247E-2"/>
          <c:y val="0.13386660741399103"/>
          <c:w val="0.52332329236145481"/>
          <c:h val="0.7675408287968003"/>
        </c:manualLayout>
      </c:layout>
      <c:pieChart>
        <c:varyColors val="1"/>
        <c:ser>
          <c:idx val="0"/>
          <c:order val="0"/>
          <c:tx>
            <c:strRef>
              <c:f>Материалы!$B$2:$B$11</c:f>
              <c:strCache>
                <c:ptCount val="1"/>
                <c:pt idx="0">
                  <c:v>Строительные материалы Сантехнические материалы Канцелярские товары Осветительное оборудование Спортинвентарь Электрооборудование Полиграфия Медикаменты Картриджи, тонер Прочие материальные запасы</c:v>
                </c:pt>
              </c:strCache>
            </c:strRef>
          </c:tx>
          <c:explosion val="1"/>
          <c:dLbls>
            <c:numFmt formatCode="0.0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Материалы!$B$2:$B$11</c:f>
              <c:strCache>
                <c:ptCount val="10"/>
                <c:pt idx="0">
                  <c:v>Строительные материалы</c:v>
                </c:pt>
                <c:pt idx="1">
                  <c:v>Сантехнические материалы</c:v>
                </c:pt>
                <c:pt idx="2">
                  <c:v>Канцелярские товары</c:v>
                </c:pt>
                <c:pt idx="3">
                  <c:v>Осветительное оборудование</c:v>
                </c:pt>
                <c:pt idx="4">
                  <c:v>Спортинвентарь</c:v>
                </c:pt>
                <c:pt idx="5">
                  <c:v>Электрооборудование</c:v>
                </c:pt>
                <c:pt idx="6">
                  <c:v>Полиграфия</c:v>
                </c:pt>
                <c:pt idx="7">
                  <c:v>Медикаменты</c:v>
                </c:pt>
                <c:pt idx="8">
                  <c:v>Картриджи, тонер</c:v>
                </c:pt>
                <c:pt idx="9">
                  <c:v>Прочие материальные запасы</c:v>
                </c:pt>
              </c:strCache>
            </c:strRef>
          </c:cat>
          <c:val>
            <c:numRef>
              <c:f>Материалы!$C$2:$C$11</c:f>
              <c:numCache>
                <c:formatCode>#,##0.00</c:formatCode>
                <c:ptCount val="10"/>
                <c:pt idx="0">
                  <c:v>292985.46000000002</c:v>
                </c:pt>
                <c:pt idx="1">
                  <c:v>264935.25</c:v>
                </c:pt>
                <c:pt idx="2">
                  <c:v>199559.21</c:v>
                </c:pt>
                <c:pt idx="3">
                  <c:v>84770</c:v>
                </c:pt>
                <c:pt idx="4">
                  <c:v>222952</c:v>
                </c:pt>
                <c:pt idx="5">
                  <c:v>332848</c:v>
                </c:pt>
                <c:pt idx="6">
                  <c:v>428029.38</c:v>
                </c:pt>
                <c:pt idx="7">
                  <c:v>51529</c:v>
                </c:pt>
                <c:pt idx="8">
                  <c:v>42907</c:v>
                </c:pt>
                <c:pt idx="9">
                  <c:v>97756.54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5B-4B0C-A3F1-BA3DDB4015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955320620941108"/>
          <c:y val="9.2191608339814088E-2"/>
          <c:w val="0.29082665057417861"/>
          <c:h val="0.77563974373217803"/>
        </c:manualLayout>
      </c:layout>
      <c:overlay val="0"/>
      <c:spPr>
        <a:noFill/>
        <a:ln>
          <a:noFill/>
        </a:ln>
      </c:spPr>
      <c:txPr>
        <a:bodyPr/>
        <a:lstStyle/>
        <a:p>
          <a:pPr rtl="0">
            <a:defRPr sz="1400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10" y="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10" y="9443321"/>
            <a:ext cx="2930574" cy="4991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796013-EDC5-466F-9B8F-86EDB34C5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71517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10" y="0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5801" y="4723251"/>
            <a:ext cx="5409562" cy="44736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10" y="9443321"/>
            <a:ext cx="2930574" cy="497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34BECC-DADC-43B2-821F-37815BA04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124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№ </a:t>
            </a:r>
            <a:r>
              <a:rPr lang="ru-RU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пп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Вид работ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Стоимость, тыс. руб.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Студенческое общежитие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Монтаж пандуса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быстросборный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нескользящей тактильной плиткой); установка туалетных кабин для инвалидов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1 220,00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Спорткомплекс «Олимп»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Установка туалетных кабин для инвалидов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170,00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Спорткомплекс «Богатырь»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Монтаж пандуса (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быстросборный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нескользящей тактильной плиткой).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345,00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ИТОГО: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1 735,00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28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897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34BECC-DADC-43B2-821F-37815BA04E1D}" type="slidenum">
              <a:rPr lang="ru-RU" smtClean="0"/>
              <a:t>32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55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A39BCC-F35B-4369-A65C-D630FEAEC645}" type="datetimeFigureOut">
              <a:rPr lang="ru-RU" smtClean="0"/>
              <a:t>23.12.2022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753A873-C9F8-4E5C-971F-41C772D5AAD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ОБ ИТОГАХ РАЗВИТИЯ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effectLst/>
                <a:latin typeface="Arial" pitchFamily="34" charset="0"/>
                <a:cs typeface="Arial" pitchFamily="34" charset="0"/>
              </a:rPr>
              <a:t>В 2022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444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1. Потребности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в коммунальных услугах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211605"/>
              </p:ext>
            </p:extLst>
          </p:nvPr>
        </p:nvGraphicFramePr>
        <p:xfrm>
          <a:off x="1187624" y="1412774"/>
          <a:ext cx="7704855" cy="4968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5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4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2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7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34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079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объекта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Водоснабжение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Стоки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Теплоснабжение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802 746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185 783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219 517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3 665 491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4 873 537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382 260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131 010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154 799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2 314 680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2 982 749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Олимп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62 624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57 102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75 366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1 486 764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1 681 856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Богатырь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170 854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53 089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43 784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2 445 404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2 713 131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Лыжная база Снеговик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4 188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4 188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Учебно-Культурный центр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34 237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35 168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22 610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1 193 943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1 285 958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903 131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1 140 514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1 347 609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3 698 608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7 089 862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Сейсмостанция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31 379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6 523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4 881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48 315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91 098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Гостиница ТИ (ф) СВФУ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10 737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34 306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19 786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65 885</a:t>
                      </a:r>
                      <a:endParaRPr kumimoji="0" lang="ru-RU" sz="1100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130 714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60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2 402 156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1 643 495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1 888 352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14 919 090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20 853 093</a:t>
                      </a:r>
                      <a:endParaRPr kumimoji="0" lang="ru-RU" sz="1100" b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450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362274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effectLst/>
                <a:latin typeface="Arial" pitchFamily="34" charset="0"/>
                <a:cs typeface="Arial" pitchFamily="34" charset="0"/>
              </a:rPr>
              <a:t>2. Мероприятия по энергосбережению и повышению энергетической эффективности в соответствии с приказом </a:t>
            </a:r>
            <a:r>
              <a:rPr lang="ru-RU" sz="3200" dirty="0" err="1">
                <a:effectLst/>
                <a:latin typeface="Arial" pitchFamily="34" charset="0"/>
                <a:cs typeface="Arial" pitchFamily="34" charset="0"/>
              </a:rPr>
              <a:t>Минобрнауки</a:t>
            </a:r>
            <a:r>
              <a:rPr lang="ru-RU" sz="3200" dirty="0">
                <a:effectLst/>
                <a:latin typeface="Arial" pitchFamily="34" charset="0"/>
                <a:cs typeface="Arial" pitchFamily="34" charset="0"/>
              </a:rPr>
              <a:t> России от 25.06.2012г. №503</a:t>
            </a:r>
            <a:br>
              <a:rPr lang="ru-RU" sz="3200" dirty="0">
                <a:effectLst/>
                <a:latin typeface="Arial" pitchFamily="34" charset="0"/>
                <a:cs typeface="Arial" pitchFamily="34" charset="0"/>
              </a:rPr>
            </a:br>
            <a:endParaRPr lang="ru-RU" sz="32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852936"/>
            <a:ext cx="7498080" cy="3395464"/>
          </a:xfrm>
        </p:spPr>
        <p:txBody>
          <a:bodyPr/>
          <a:lstStyle/>
          <a:p>
            <a:pPr marL="82296" indent="0">
              <a:buNone/>
            </a:pPr>
            <a:r>
              <a:rPr lang="ru-RU" dirty="0" smtClean="0"/>
              <a:t>Работы не запланированы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280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4594522"/>
          </a:xfrm>
        </p:spPr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7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3.1. Обслуживание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и содержание инженерных и эксплуатационных систем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4841243"/>
              </p:ext>
            </p:extLst>
          </p:nvPr>
        </p:nvGraphicFramePr>
        <p:xfrm>
          <a:off x="1403647" y="1556792"/>
          <a:ext cx="7416824" cy="42484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3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9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420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4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Оказание услуг по техническому обслуживанию инженерных сетей (слесарь-сантехник, слесарь-электрик, плотник, связист, инженер-энергетик, специалист по обслуживанию противопожарных и охранных систем) на объектах ТИ (Ф) СВФУ в г. Нерюнгри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321 753,60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3 861 043,20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5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3 861 043,20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630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3.2. Благоустройство территорий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/>
              <a:t>По данному направлению расходы не планируются</a:t>
            </a:r>
          </a:p>
        </p:txBody>
      </p:sp>
    </p:spTree>
    <p:extLst>
      <p:ext uri="{BB962C8B-B14F-4D97-AF65-F5344CB8AC3E}">
        <p14:creationId xmlns:p14="http://schemas.microsoft.com/office/powerpoint/2010/main" val="129028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3.3. Вывоз мусора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017806"/>
              </p:ext>
            </p:extLst>
          </p:nvPr>
        </p:nvGraphicFramePr>
        <p:xfrm>
          <a:off x="1259629" y="2060847"/>
          <a:ext cx="7416826" cy="26032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15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8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услуг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Вывоз ТБО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370,78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Утилизация ТБО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79,10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Вывоз опасных (ртутьсодержащих) отходов 1 класса на утилизацию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220,00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669,88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7934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3.4. Мероприятия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 охране труда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940353"/>
              </p:ext>
            </p:extLst>
          </p:nvPr>
        </p:nvGraphicFramePr>
        <p:xfrm>
          <a:off x="1331641" y="1482816"/>
          <a:ext cx="7560840" cy="450837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19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8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82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мероприятий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Затраты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 (абзац пункта) нормативного правового акта Российской Федерации и (или) нормативного документа по ПБ 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системы пожарной сигнализации на объектах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ст. 83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№ 390 от 25.04.2012 г. п.п. 61.63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системы речевого оповещения людей при пожаре на объектах.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ст. 84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п.п..61.63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средств пожаротушения (перезарядка огнетушителей, приобретение пожарных рукавов, комплектующих устройств)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 г. гл. 24 ППР в РФ п. 70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знаков пожарной безопасности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 33, 43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Электротехнические работы по всем объектам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Технический регламент о требованиях ПБ № 123-ФЗ от 22.07.2008 г. глава 19, ст. 82, 142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ППР в РФ п. 42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87202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3.5. Поверка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хозяйственного оборудования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443841"/>
            <a:ext cx="727280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Электросчетчики 3-х фазный 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Трансформаторы тока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Водомеры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Манометры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	10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5. Замеры сопротивлений по зданиям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100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6. Теплосчетчики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	90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Госповерка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лабораторного оборудования	100 000 р.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8. Замена, ревизия ВРУ, замена ЛЭП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900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000 р.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Итого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 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249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000 (один миллион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двести сорок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девять тысяч) руб.</a:t>
            </a:r>
          </a:p>
        </p:txBody>
      </p:sp>
    </p:spTree>
    <p:extLst>
      <p:ext uri="{BB962C8B-B14F-4D97-AF65-F5344CB8AC3E}">
        <p14:creationId xmlns:p14="http://schemas.microsoft.com/office/powerpoint/2010/main" val="1679697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4. Транспортные расходы</a:t>
            </a:r>
            <a:endParaRPr lang="ru-RU" sz="2900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5714672"/>
            <a:ext cx="756084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 сумма взята из расчета 15 тыс. руб. в месяц из опыта работы с такси в предыдущие годы.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** 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по 10 часов в квартал;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30 часов (связано с большим объемом перевозок студентов на летних практиках).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5150328"/>
              </p:ext>
            </p:extLst>
          </p:nvPr>
        </p:nvGraphicFramePr>
        <p:xfrm>
          <a:off x="1331640" y="1844825"/>
          <a:ext cx="7488831" cy="3168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8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57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3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01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83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3814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услуг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1 часа работы,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часов работы в год, час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в квартал,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за год, 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такси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180,00*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автобуса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60,0**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Грузоперевозки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7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388,00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993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5.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на услуги по дератизации, дезинсекции и др.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846220"/>
              </p:ext>
            </p:extLst>
          </p:nvPr>
        </p:nvGraphicFramePr>
        <p:xfrm>
          <a:off x="1259632" y="2060848"/>
          <a:ext cx="7416824" cy="24482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78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933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56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услуг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Обработка белья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508,80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Дератизация и дезинсекция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608,80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71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Сравнение расходов</a:t>
            </a:r>
            <a:br>
              <a:rPr lang="ru-RU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effectLst/>
                <a:latin typeface="Arial" pitchFamily="34" charset="0"/>
                <a:cs typeface="Arial" pitchFamily="34" charset="0"/>
              </a:rPr>
              <a:t>2017-2022 годов</a:t>
            </a:r>
            <a:endParaRPr lang="ru-RU" dirty="0"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13823"/>
              </p:ext>
            </p:extLst>
          </p:nvPr>
        </p:nvGraphicFramePr>
        <p:xfrm>
          <a:off x="1187623" y="1628800"/>
          <a:ext cx="7632852" cy="482453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51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7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3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73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73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73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473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Коммунальные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589 845,13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11 273 748,36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14 145 527,84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109 197,87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13 439 502,30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17 459 178,69</a:t>
                      </a:r>
                    </a:p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18 130 060,91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</a:t>
                      </a:r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518 757,10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856 580,73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8 535 131,42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6 980 950,40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9 734 270,51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12 311 527,67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основных средств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533,60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954,50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3 917 158,20</a:t>
                      </a:r>
                      <a:endParaRPr kumimoji="0"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6 362 078,50</a:t>
                      </a:r>
                      <a:endParaRPr kumimoji="0"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2 131 978,02</a:t>
                      </a:r>
                      <a:endParaRPr kumimoji="0" lang="ru-RU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материальных запасов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182 105,91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254 633,63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3 487 156,53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2 934 979,80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2 018 271,84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 и связь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355,58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940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853,24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819 560,40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Более</a:t>
                      </a:r>
                    </a:p>
                    <a:p>
                      <a:pPr algn="r" fontAlgn="b"/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620 423,88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926 413,56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1 062 466,62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Транспортные расходы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537,00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368,21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172 235,10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137 566,84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32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827,60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675,80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140 787,60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158 125,80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188 952,60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908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работы и услуги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496 946,58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2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499 783,72  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16 853 139,05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17 906 808,81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990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555 908,50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</a:t>
                      </a:r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448 598,19  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50 580 744,62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53 216 751,09</a:t>
                      </a:r>
                    </a:p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53 887 633,31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4954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6. Приобретение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услуг телефонной связи, услуг международной и междугородней связи, прочих услуг связи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355217"/>
              </p:ext>
            </p:extLst>
          </p:nvPr>
        </p:nvGraphicFramePr>
        <p:xfrm>
          <a:off x="1259632" y="2204865"/>
          <a:ext cx="7560839" cy="25426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43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1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2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25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21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услуг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за год, тыс.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в квартал,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стационарной телефонной связи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182,50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сотовой телефонной связи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44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850,00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212,50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164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effectLst/>
                <a:latin typeface="Arial" pitchFamily="34" charset="0"/>
                <a:cs typeface="Arial" pitchFamily="34" charset="0"/>
              </a:rPr>
              <a:t>7. Расходы </a:t>
            </a:r>
            <a:r>
              <a:rPr lang="ru-RU" sz="1600" dirty="0">
                <a:effectLst/>
                <a:latin typeface="Arial" pitchFamily="34" charset="0"/>
                <a:cs typeface="Arial" pitchFamily="34" charset="0"/>
              </a:rPr>
              <a:t>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155035"/>
              </p:ext>
            </p:extLst>
          </p:nvPr>
        </p:nvGraphicFramePr>
        <p:xfrm>
          <a:off x="1259634" y="1628796"/>
          <a:ext cx="7560839" cy="4761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44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53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98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45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систем видеонаблюдения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20 412,00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244 944,00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пожарной сигнализации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37 921,50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455 058,00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охранной сигнализации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22 752,90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273 034,80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систем РО и управления эвакуации при пожаре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9 364,22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112 370,64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теплосчетчиков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10 952,50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131 430,00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45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техобслуживание АСУ ИТП и АСУ приточной вентиляции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17 416,69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209 000,28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перезарядка огнетушителей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385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проведение противопожарных и антитеррористических мероприятий(приобретение плакатов, раздаточных материалов)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в дневное время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113 695,77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1 364 349,24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объектов в ночное время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24 722,13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296 665,56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(работа) гардеробов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55 120,00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661 440,00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26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3 617 842,52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7778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effectLst/>
                <a:latin typeface="Arial" pitchFamily="34" charset="0"/>
                <a:cs typeface="Arial" pitchFamily="34" charset="0"/>
              </a:rPr>
              <a:t>8. Расходы </a:t>
            </a:r>
            <a:r>
              <a:rPr lang="ru-RU" sz="2000" dirty="0">
                <a:effectLst/>
                <a:latin typeface="Arial" pitchFamily="34" charset="0"/>
                <a:cs typeface="Arial" pitchFamily="34" charset="0"/>
              </a:rPr>
              <a:t>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31640" y="6095037"/>
            <a:ext cx="74888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Также на обслуживание оптоволоконных сетей связанных с предоставлением услуг интернета на все объекты ТИ (ф) ФГАОУ ВО «СВФУ» необходимо финансирование 250 000 (двести пятьдесят тысяч) рублей.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072440"/>
              </p:ext>
            </p:extLst>
          </p:nvPr>
        </p:nvGraphicFramePr>
        <p:xfrm>
          <a:off x="1187624" y="1556792"/>
          <a:ext cx="7637943" cy="4248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5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42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9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2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100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18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9900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b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 шт.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стоимость 1 ед. тыс. руб.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за единицу, тыс. руб. (в месяц)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платежей в год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 руб.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тыс. руб. в квартал</a:t>
                      </a:r>
                      <a:endParaRPr lang="ru-RU" sz="135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221">
                <a:tc grid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Абонентская плата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Глобальной сети Интернет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33,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406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32</a:t>
                      </a:r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101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</a:t>
                      </a:r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48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локальной сети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85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,5</a:t>
                      </a: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896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за услуги ТТК: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15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221">
                <a:tc gridSpan="9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и техническое обслуживание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97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Ремонт компьютерной и оргтехники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5896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48,0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  <a:r>
                        <a:rPr kumimoji="0" lang="ru-RU" sz="1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221">
                <a:tc grid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kern="120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</a:t>
                      </a: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52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</a:t>
                      </a:r>
                      <a:endParaRPr kumimoji="0"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862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098578"/>
          </a:xfrm>
        </p:spPr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251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9.1. Капитальный ремонт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(СК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«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Богатырь»)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075428"/>
              </p:ext>
            </p:extLst>
          </p:nvPr>
        </p:nvGraphicFramePr>
        <p:xfrm>
          <a:off x="1187624" y="1772817"/>
          <a:ext cx="7632848" cy="2425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4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07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263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капитального ремонта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Планируемая</a:t>
                      </a:r>
                      <a:endParaRPr lang="ru-RU" sz="28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работ, млн. руб.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3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«Богатырь»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32,00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3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32,00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969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9.2. Ремонт кровли</a:t>
            </a:r>
            <a:b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(УАК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, УЛК, СК «Олимп»)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624776"/>
              </p:ext>
            </p:extLst>
          </p:nvPr>
        </p:nvGraphicFramePr>
        <p:xfrm>
          <a:off x="1187624" y="1700808"/>
          <a:ext cx="7560840" cy="4126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27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2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3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ремонта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Планируемая стоимость работ, тыс. руб.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500,00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700,00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«Олимп»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240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000,00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3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2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17</a:t>
                      </a:r>
                      <a:r>
                        <a:rPr kumimoji="0" lang="ru-RU" sz="2400" b="1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200,00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32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9.3. Косметический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ремонт помещений (УАК, УЛК, СК «Олимп»,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981476"/>
              </p:ext>
            </p:extLst>
          </p:nvPr>
        </p:nvGraphicFramePr>
        <p:xfrm>
          <a:off x="1259632" y="1628799"/>
          <a:ext cx="7560839" cy="3930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0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3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0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46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51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Ед. измерения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потолочных плит «</a:t>
                      </a:r>
                      <a:r>
                        <a:rPr lang="ru-RU" sz="14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Армстронг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Побелка потолков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794,4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119,16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Покраска стен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112,50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3790,8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426,47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покрытия стен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187,00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Замена полового покрытия с частичным выравниванием пола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r>
                        <a:rPr lang="ru-RU" sz="1400" baseline="30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1795,4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1 436,32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0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Косметический ремонт в санузле и оснащение его биде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75 000,00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225,00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2 311,75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6847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9.4. Установка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ограждения прилегающей территории института (УАК, УЛК, УКЦ, СК «Богатырь», 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174406"/>
              </p:ext>
            </p:extLst>
          </p:nvPr>
        </p:nvGraphicFramePr>
        <p:xfrm>
          <a:off x="1259632" y="1772818"/>
          <a:ext cx="7488831" cy="3960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8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01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5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9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23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56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633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Протяженность ограждения, м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Цена за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единицу,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20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Изготовление элементов ограждения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Учебно-административный корпус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столбы 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межстолбовые панели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металлические длиной 2,5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3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Учебно-лабораторный корпус и с/к «Олимп»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1 980,00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Учебно-культурный центр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С/к «Богатырь»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2 100,00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920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Услуги по установке ограждения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2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Объекты ТИ (ф) СВФУ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м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2 000,00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2 260,00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9205">
                <a:tc gridSpan="5"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8128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9 040,00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3839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10146"/>
          </a:xfrm>
        </p:spPr>
        <p:txBody>
          <a:bodyPr>
            <a:no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9.5. Монтаж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пандусов, переустройство санузлов для инвалидов 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(СК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 «Олимп</a:t>
            </a:r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»,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Студенческое общежитие)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760222"/>
              </p:ext>
            </p:extLst>
          </p:nvPr>
        </p:nvGraphicFramePr>
        <p:xfrm>
          <a:off x="1259632" y="2204866"/>
          <a:ext cx="7488832" cy="31803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6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39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92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работ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Стоимость, тыс. руб.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Студенческое общежитие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Монтаж пандуса (</a:t>
                      </a:r>
                      <a:r>
                        <a:rPr lang="ru-RU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быстросборный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нескользящей тактильной плиткой); установка туалетных кабин для инвалидов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1 220,00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48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Спорткомплекс «Олимп»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Установка туалетных кабин для инвалидов 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170,00</a:t>
                      </a:r>
                      <a:endParaRPr lang="ru-RU" sz="1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10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1 390,00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997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  <a:latin typeface="Arial" pitchFamily="34" charset="0"/>
                <a:cs typeface="Arial" pitchFamily="34" charset="0"/>
              </a:rPr>
              <a:t>10. Расходы 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по </a:t>
            </a:r>
            <a:r>
              <a:rPr lang="ru-RU" sz="2900" dirty="0" err="1">
                <a:effectLst/>
                <a:latin typeface="Arial" pitchFamily="34" charset="0"/>
                <a:cs typeface="Arial" pitchFamily="34" charset="0"/>
              </a:rPr>
              <a:t>клининговым</a:t>
            </a:r>
            <a:r>
              <a:rPr lang="ru-RU" sz="2900" dirty="0">
                <a:effectLst/>
                <a:latin typeface="Arial" pitchFamily="34" charset="0"/>
                <a:cs typeface="Arial" pitchFamily="34" charset="0"/>
              </a:rPr>
              <a:t> услугам</a:t>
            </a:r>
            <a:endParaRPr lang="ru-RU" sz="29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806955"/>
              </p:ext>
            </p:extLst>
          </p:nvPr>
        </p:nvGraphicFramePr>
        <p:xfrm>
          <a:off x="1259631" y="1412776"/>
          <a:ext cx="7488833" cy="24194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8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66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74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7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06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договора и работ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месяца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месяцев работы,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работ, руб.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188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Договор с контрагентом по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уборке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4 670 054,94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1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4 670 054,94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189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средства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210086"/>
              </p:ext>
            </p:extLst>
          </p:nvPr>
        </p:nvGraphicFramePr>
        <p:xfrm>
          <a:off x="1187624" y="1412776"/>
          <a:ext cx="7632848" cy="49685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6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27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6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оборудования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Мебель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276 325,00  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Компьютерное оборудование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742 480,00  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Костюмы сценические для отдела по ВУР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214 500,02  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Окна ПВХ и сопутствующее оборудование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314 300,00  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Серверное оборудование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512 966,00  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Разное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71 407,00   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1069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2 131 978,02   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1909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effectLst/>
                <a:latin typeface="Arial" pitchFamily="34" charset="0"/>
                <a:cs typeface="Arial" pitchFamily="34" charset="0"/>
              </a:rPr>
              <a:t>11. Приобретение </a:t>
            </a:r>
            <a:r>
              <a:rPr lang="ru-RU" sz="1800" dirty="0">
                <a:effectLst/>
                <a:latin typeface="Arial" pitchFamily="34" charset="0"/>
                <a:cs typeface="Arial" pitchFamily="34" charset="0"/>
              </a:rPr>
              <a:t>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1700808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Канцелярских принадлежностей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Ручки, карандаши и т.д. 200 руб. × 80 сотрудников × 2 раза в год = 32 000 руб.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Папки (архивные, регистраторы и т.д.): 300 руб. × 100 шт. = 30 000 руб.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Канц. оборудование (стиплеры, дыроколы, и т.д.): 50 000 руб.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Расходные материалы (файлы,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термопленки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и т.д.): 50 000 руб.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Общая сумма необходимая для приобретения канцелярских товаров составит 162 (сто шестьдесят две) тыс. руб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0264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effectLst/>
              </a:rPr>
              <a:t>12. Потребности </a:t>
            </a:r>
            <a:r>
              <a:rPr lang="ru-RU" sz="2000" dirty="0">
                <a:effectLst/>
              </a:rPr>
              <a:t>в учебном и учебно-научном оборудовании, в обеспечении картриджами и комплектующими компьютеров, в расходных материалах</a:t>
            </a:r>
            <a:endParaRPr lang="ru-RU" sz="2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558584"/>
              </p:ext>
            </p:extLst>
          </p:nvPr>
        </p:nvGraphicFramePr>
        <p:xfrm>
          <a:off x="1259630" y="1484782"/>
          <a:ext cx="7560841" cy="5051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8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1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0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9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9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95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18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9718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b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Количество, шт.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стоимость 1 ед.,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за единицу, тыс. руб. (в месяц)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платежей в год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тыс. руб.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 тыс. руб. в квартал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Заправка и восстановление картриджей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новых картриджей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блоков питания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оперативной памяти 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жестких дисков 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49.5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12.4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материнских плат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6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видеокарт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49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серверных жестких дисков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13.0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</a:t>
                      </a: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.0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13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0640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3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3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506.5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126.65</a:t>
                      </a:r>
                      <a:endParaRPr lang="ru-RU" sz="13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4624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900" dirty="0" smtClean="0">
                <a:effectLst/>
              </a:rPr>
              <a:t>13. Расходы </a:t>
            </a:r>
            <a:r>
              <a:rPr lang="ru-RU" sz="2900" dirty="0">
                <a:effectLst/>
              </a:rPr>
              <a:t>на периодический медосмотр сотрудников</a:t>
            </a:r>
            <a:endParaRPr lang="ru-RU" sz="2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430774"/>
            <a:ext cx="75608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допуска к работе сотрудников ТИ (ф) СВФУ, согласно Приказа Минздрава РФ от 28.01.2021 г. №29н «Об утверждении Порядка проведения обязательных предварительных и периодических медицинских осмотров работников». Средняя стоимость медицинского осмотра составляет 4,5 тыс. руб. Необходимо выделить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441 000 (четыреста сорок один тысячи)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рублей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прохождения медицинского осмотра сотрудников (98 человек)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году. При невыполнении Приказа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юридическое лицо будет возложен штраф, а при повторном нарушении возможно применение дисквалификации (ст.3.11 КоАП РФ).</a:t>
            </a:r>
          </a:p>
        </p:txBody>
      </p:sp>
    </p:spTree>
    <p:extLst>
      <p:ext uri="{BB962C8B-B14F-4D97-AF65-F5344CB8AC3E}">
        <p14:creationId xmlns:p14="http://schemas.microsoft.com/office/powerpoint/2010/main" val="6446179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 smtClean="0">
                <a:effectLst/>
              </a:rPr>
              <a:t>14. Обучение </a:t>
            </a:r>
            <a:r>
              <a:rPr lang="ru-RU" sz="2900" dirty="0">
                <a:effectLst/>
              </a:rPr>
              <a:t>и проверка знаний руководителей подразделений в учебных центрах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84784"/>
            <a:ext cx="7746064" cy="4800600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2250" dirty="0">
                <a:latin typeface="Times New Roman" pitchFamily="18" charset="0"/>
                <a:cs typeface="Times New Roman" pitchFamily="18" charset="0"/>
              </a:rPr>
              <a:t>Обучение по ОТ на основании Постановления Минтруда и социального развития РФ и Министерства образования РФ № 1/29 от 13.01.2003г. ”Об утверждении порядка обучения по охране труда и проверки знаний требований охраны труда работников организации»; обучение Электробезопасности – создание комиссии для проверки знаний электротехнического и электро-технологического персонала организации (основание п. 1.4.30. Правил технической эксплуатации электроустановок потребителей, и п. 1.4.4. Правил технической эксплуатации электроустановок потребителей). Обучение Правилам противопожарного режима в Российской Федерации, утвержденные Постановлением Правительства РФ от 16 сентября 2020 г. № 1479. Необходимо </a:t>
            </a:r>
            <a:r>
              <a:rPr lang="ru-RU" sz="2250" b="1" dirty="0">
                <a:latin typeface="Times New Roman" pitchFamily="18" charset="0"/>
                <a:cs typeface="Times New Roman" pitchFamily="18" charset="0"/>
              </a:rPr>
              <a:t>60 000 (шестьдесят тысяч) рублей</a:t>
            </a:r>
            <a:r>
              <a:rPr lang="ru-RU" sz="225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2907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Утвердить план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развития материально-технической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базы ТИ (ф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СВФУ на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2023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Перенос доклада о развитии материально-технической базы ТИ (ф) СВФУ на период после утверждения бюджета на планируемый период.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0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средства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0535736"/>
              </p:ext>
            </p:extLst>
          </p:nvPr>
        </p:nvGraphicFramePr>
        <p:xfrm>
          <a:off x="1209674" y="1635918"/>
          <a:ext cx="7682805" cy="4745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1391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492794"/>
              </p:ext>
            </p:extLst>
          </p:nvPr>
        </p:nvGraphicFramePr>
        <p:xfrm>
          <a:off x="1259632" y="1340770"/>
          <a:ext cx="7632848" cy="49685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8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77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68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292 985,46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Сантехнические материалы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264 935,25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Канцелярские товары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199 559,21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Осветительное оборудование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84 770,00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Спортинвентарь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222 952,00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Электрооборудование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332 848,00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Полиграфия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428 029,38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Медикаменты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51 529,00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Картриджи, тонер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42 907,00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917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материальные запасы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97 756,54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2 018 271,84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264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850156"/>
              </p:ext>
            </p:extLst>
          </p:nvPr>
        </p:nvGraphicFramePr>
        <p:xfrm>
          <a:off x="1115616" y="1196752"/>
          <a:ext cx="7920880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149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Итоги </a:t>
            </a:r>
            <a:r>
              <a:rPr lang="ru-RU" dirty="0">
                <a:latin typeface="Arial" pitchFamily="34" charset="0"/>
                <a:cs typeface="Arial" pitchFamily="34" charset="0"/>
              </a:rPr>
              <a:t>развития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материально-технической базы ТИ (ф) СВФУ в г. Нерюнгри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в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2022 </a:t>
            </a:r>
            <a:r>
              <a:rPr lang="ru-RU" dirty="0">
                <a:latin typeface="Arial" pitchFamily="34" charset="0"/>
                <a:cs typeface="Arial" pitchFamily="34" charset="0"/>
              </a:rPr>
              <a:t>г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принять к сведению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Введение в отделе ЭТО ставки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Специалиста </a:t>
            </a:r>
            <a:r>
              <a:rPr lang="ru-RU" dirty="0">
                <a:latin typeface="Arial" pitchFamily="34" charset="0"/>
                <a:cs typeface="Arial" pitchFamily="34" charset="0"/>
              </a:rPr>
              <a:t>по закупкам для планомерного мониторинга и контроля проведения закупок</a:t>
            </a:r>
            <a:endParaRPr lang="ru-RU" dirty="0"/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Перенести вопрос об итогах развития материально-технической базы ТИ (ф) СВФУ в г. Нерюнгри на следующий месяц за отчетным периодом</a:t>
            </a:r>
          </a:p>
        </p:txBody>
      </p:sp>
    </p:spTree>
    <p:extLst>
      <p:ext uri="{BB962C8B-B14F-4D97-AF65-F5344CB8AC3E}">
        <p14:creationId xmlns:p14="http://schemas.microsoft.com/office/powerpoint/2010/main" val="45075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>
            <a:normAutofit/>
          </a:bodyPr>
          <a:lstStyle/>
          <a:p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ОБ УТВЕРЖДЕНИИ ПЛАНА РАЗВИТИЯ МАТЕРИАЛЬНО-ТЕХНИЧЕСКОЙ БАЗЫ</a:t>
            </a:r>
            <a:b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effectLst/>
                <a:latin typeface="Arial" pitchFamily="34" charset="0"/>
                <a:cs typeface="Arial" pitchFamily="34" charset="0"/>
              </a:rPr>
              <a:t>ТИ (Ф) СВФУ НА 2023 Г.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412704"/>
            <a:ext cx="7406640" cy="1752600"/>
          </a:xfrm>
        </p:spPr>
        <p:txBody>
          <a:bodyPr/>
          <a:lstStyle/>
          <a:p>
            <a:r>
              <a:rPr lang="ru-RU" dirty="0" smtClean="0"/>
              <a:t>Литвиненко А.В. – заместитель директора по АХР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082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900" b="1" dirty="0" smtClean="0">
                <a:effectLst/>
              </a:rPr>
              <a:t>ПЛАН финансово-хозяйственной </a:t>
            </a:r>
            <a:r>
              <a:rPr lang="ru-RU" sz="2900" b="1" dirty="0">
                <a:effectLst/>
              </a:rPr>
              <a:t>деятельности ТИ (ф) СВФУ на </a:t>
            </a:r>
            <a:r>
              <a:rPr lang="ru-RU" sz="2900" b="1" dirty="0" smtClean="0">
                <a:effectLst/>
              </a:rPr>
              <a:t>2023 </a:t>
            </a:r>
            <a:r>
              <a:rPr lang="ru-RU" sz="2900" b="1" dirty="0">
                <a:effectLst/>
              </a:rPr>
              <a:t>год</a:t>
            </a:r>
            <a:endParaRPr lang="ru-RU" sz="29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561355"/>
              </p:ext>
            </p:extLst>
          </p:nvPr>
        </p:nvGraphicFramePr>
        <p:xfrm>
          <a:off x="1187624" y="1403950"/>
          <a:ext cx="7776864" cy="5148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5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3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84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затрат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Сумма, руб.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Потребности в коммунальных услугах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b="1" i="1" kern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20 853 093,00</a:t>
                      </a:r>
                      <a:endParaRPr kumimoji="0" lang="ru-RU" sz="1000" b="1" i="1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Мероприятия по энергосбережению и повышению энергетической эффективности в соответствии с приказом </a:t>
                      </a:r>
                      <a:r>
                        <a:rPr lang="ru-RU" sz="1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Минобрнауки</a:t>
                      </a: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России от 25.06.2012 г. №503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6 639 923,20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транспортные услуги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388 000,00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услуги по дератизации, дезинсекции и др.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608 800,00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услуг телефонной связи, услуг международной и междугородней связи, прочих услуг связи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850 000,00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183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3 617 842,52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110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918 520,00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941 750,00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клиринговым услугам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3 867 940,03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614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162 000,00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73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Потребности в учебном и учебно-научном оборудовании, в обеспечении картриджами и комплектующими компьютеров, в расходных материалах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506 500,00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периодический медосмотр сотрудников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441 000,00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Обучение и проверка знаний руководителей подразделений в учебных центрах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60 000,00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03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033" marR="59033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855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0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368,75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5043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1921</TotalTime>
  <Words>2449</Words>
  <Application>Microsoft Office PowerPoint</Application>
  <PresentationFormat>Экран (4:3)</PresentationFormat>
  <Paragraphs>782</Paragraphs>
  <Slides>34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Arial</vt:lpstr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ОБ ИТОГАХ РАЗВИТИЯ МАТЕРИАЛЬНО-ТЕХНИЧЕСКОЙ БАЗЫ ТИ (Ф) СВФУ В Г. НЕРЮНГРИ В 2022 Г.</vt:lpstr>
      <vt:lpstr>Сравнение расходов 2017-2022 годов</vt:lpstr>
      <vt:lpstr>Основные средства</vt:lpstr>
      <vt:lpstr>Основные средства</vt:lpstr>
      <vt:lpstr>Материалы</vt:lpstr>
      <vt:lpstr>Материалы</vt:lpstr>
      <vt:lpstr>Проект решения</vt:lpstr>
      <vt:lpstr>ОБ УТВЕРЖДЕНИИ ПЛАНА РАЗВИТИЯ МАТЕРИАЛЬНО-ТЕХНИЧЕСКОЙ БАЗЫ ТИ (Ф) СВФУ НА 2023 Г.</vt:lpstr>
      <vt:lpstr>ПЛАН финансово-хозяйственной деятельности ТИ (ф) СВФУ на 2023 год</vt:lpstr>
      <vt:lpstr>1. Потребности в коммунальных услугах</vt:lpstr>
      <vt:lpstr>2. Мероприятия по энергосбережению и повышению энергетической эффективности в соответствии с приказом Минобрнауки России от 25.06.2012г. №503 </vt:lpstr>
      <vt:lpstr>3. Расходы на содержание объектов ТИ (ф) СВФУ, обслуживание и содержание инженерных и эксплуатационных систем, благоустройство территорий, вывоз мусора, мероприятия по охране труда, поверку хозяйственного оборудования</vt:lpstr>
      <vt:lpstr>3.1. Обслуживание и содержание инженерных и эксплуатационных систем</vt:lpstr>
      <vt:lpstr>3.2. Благоустройство территорий</vt:lpstr>
      <vt:lpstr>3.3. Вывоз мусора</vt:lpstr>
      <vt:lpstr>3.4. Мероприятия по охране труда</vt:lpstr>
      <vt:lpstr>3.5. Поверка хозяйственного оборудования</vt:lpstr>
      <vt:lpstr>4. Транспортные расходы</vt:lpstr>
      <vt:lpstr>5. Расходы на услуги по дератизации, дезинсекции и др.</vt:lpstr>
      <vt:lpstr>6. Приобретение услуг телефонной связи, услуг международной и междугородней связи, прочих услуг связи</vt:lpstr>
      <vt:lpstr>7. Расходы на развитие, обеспечение и обслуживание охранной сигнализации систем видеонаблюдения, тревожных кнопок, других охранных систем и устройств, в части расходов на перезарядку огнетушителей, проведение противопожарных и антитеррористических мероприятий и проверку приборов, на охрану объектов</vt:lpstr>
      <vt:lpstr>8. Расходы на услуги Интернета, на ремонт и техническое обслуживание оборудования, приобретение, обновление и поддержку лицензий программного обеспечения и баз данных</vt:lpstr>
      <vt:lpstr>9. Расходы на ремонтные работы с разбивкой по видам и объектам, на ремонтные работы, связанные с обслуживанием хозяйственного оборудования и мебели, на предстоящие объемы проектно-сметных работ (с разбивкой по объектам)</vt:lpstr>
      <vt:lpstr>9.1. Капитальный ремонт (СК «Богатырь»)</vt:lpstr>
      <vt:lpstr>9.2. Ремонт кровли (УАК, УЛК, СК «Олимп»)</vt:lpstr>
      <vt:lpstr>9.3. Косметический ремонт помещений (УАК, УЛК, СК «Олимп», Студенческое общежитие)</vt:lpstr>
      <vt:lpstr>9.4. Установка ограждения прилегающей территории института (УАК, УЛК, УКЦ, СК «Богатырь», Студенческое общежитие)</vt:lpstr>
      <vt:lpstr>9.5. Монтаж пандусов, переустройство санузлов для инвалидов (СК «Олимп», Студенческое общежитие)</vt:lpstr>
      <vt:lpstr>10. Расходы по клининговым услугам</vt:lpstr>
      <vt:lpstr>11. Приобретение запасных частей и комплектующих к оборудованию, мебели и автотранспорту, бумаги, канцелярских принадлежностей, расходных материалов и хозяйственных товаров, расходных материалов для ремонтных работ, мягкого инвентаря</vt:lpstr>
      <vt:lpstr>12. Потребности в учебном и учебно-научном оборудовании, в обеспечении картриджами и комплектующими компьютеров, в расходных материалах</vt:lpstr>
      <vt:lpstr>13. Расходы на периодический медосмотр сотрудников</vt:lpstr>
      <vt:lpstr>14. Обучение и проверка знаний руководителей подразделений в учебных центрах</vt:lpstr>
      <vt:lpstr>Проект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РАЗВИТИЯ МАТЕРИАЛЬНО-ТЕХНИЧЕСКОЙ БАЗЫ ТИ (Ф) СВФУ  в 2018 Г.</dc:title>
  <dc:creator>Александр</dc:creator>
  <cp:lastModifiedBy>Лидия Дмитриевна Ядреева</cp:lastModifiedBy>
  <cp:revision>54</cp:revision>
  <cp:lastPrinted>2022-12-23T05:54:22Z</cp:lastPrinted>
  <dcterms:created xsi:type="dcterms:W3CDTF">2018-12-13T01:41:32Z</dcterms:created>
  <dcterms:modified xsi:type="dcterms:W3CDTF">2022-12-23T05:54:27Z</dcterms:modified>
</cp:coreProperties>
</file>