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notesMasterIdLst>
    <p:notesMasterId r:id="rId8"/>
  </p:notesMasterIdLst>
  <p:sldIdLst>
    <p:sldId id="256" r:id="rId2"/>
    <p:sldId id="258" r:id="rId3"/>
    <p:sldId id="259" r:id="rId4"/>
    <p:sldId id="293" r:id="rId5"/>
    <p:sldId id="287" r:id="rId6"/>
    <p:sldId id="307" r:id="rId7"/>
  </p:sldIdLst>
  <p:sldSz cx="9144000" cy="6858000" type="screen4x3"/>
  <p:notesSz cx="6761163" cy="994251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CA3752D3-D272-4D99-B878-6ED9E2A33274}">
          <p14:sldIdLst>
            <p14:sldId id="256"/>
            <p14:sldId id="258"/>
            <p14:sldId id="259"/>
            <p14:sldId id="293"/>
            <p14:sldId id="287"/>
            <p14:sldId id="307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6BB23"/>
    <a:srgbClr val="38F12F"/>
    <a:srgbClr val="FE3E02"/>
    <a:srgbClr val="FF3300"/>
    <a:srgbClr val="E9FB05"/>
    <a:srgbClr val="9900CC"/>
    <a:srgbClr val="FAF5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D7AC3CCA-C797-4891-BE02-D94E43425B78}" styleName="Средний стиль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7E9639D4-E3E2-4D34-9284-5A2195B3D0D7}" styleName="Светлый стиль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9D7B26C5-4107-4FEC-AEDC-1716B250A1EF}" styleName="Светлый стиль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793D81CF-94F2-401A-BA57-92F5A7B2D0C5}" styleName="Средний стиль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00A15C55-8517-42AA-B614-E9B94910E393}" styleName="Средний стиль 2 -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912C8C85-51F0-491E-9774-3900AFEF0FD7}" styleName="Светлый стиль 2 - акцент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46F890A9-2807-4EBB-B81D-B2AA78EC7F39}" styleName="Темный стиль 2 - акцент 5/акцент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08FB837D-C827-4EFA-A057-4D05807E0F7C}" styleName="Стиль из темы 1 - акцент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038" autoAdjust="0"/>
    <p:restoredTop sz="94638" autoAdjust="0"/>
  </p:normalViewPr>
  <p:slideViewPr>
    <p:cSldViewPr>
      <p:cViewPr varScale="1">
        <p:scale>
          <a:sx n="109" d="100"/>
          <a:sy n="109" d="100"/>
        </p:scale>
        <p:origin x="1998" y="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29837" cy="49712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29761" y="0"/>
            <a:ext cx="2929837" cy="49712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630DF1-6B5C-4203-8E69-DF7CD576CACD}" type="datetimeFigureOut">
              <a:rPr lang="ru-RU" smtClean="0"/>
              <a:pPr/>
              <a:t>24.11.2022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896938" y="746125"/>
            <a:ext cx="4967287" cy="3727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6117" y="4722694"/>
            <a:ext cx="5408930" cy="447413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3662"/>
            <a:ext cx="2929837" cy="49712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29761" y="9443662"/>
            <a:ext cx="2929837" cy="49712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784BF70-C8E4-4E9C-A422-D27FBBAD8A7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797408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84BF70-C8E4-4E9C-A422-D27FBBAD8A7B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24.11.2022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24.11.2022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24.11.2022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24.11.2022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24.11.2022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https://priem.s-vfu.ru/wp-content/uploads/2022/10/&#1055;&#1088;&#1072;&#1074;&#1080;&#1083;&#1072;-&#1087;&#1088;&#1080;&#1077;&#1084;&#1072;-&#1041;&#1057;&#1052;-2022-28.10.2022.pdf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142852"/>
            <a:ext cx="9144000" cy="5286412"/>
          </a:xfrm>
        </p:spPr>
        <p:txBody>
          <a:bodyPr>
            <a:normAutofit/>
          </a:bodyPr>
          <a:lstStyle/>
          <a:p>
            <a:r>
              <a:rPr lang="ru-RU" sz="6700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Bookman Old Style" pitchFamily="18" charset="0"/>
              </a:rPr>
              <a:t>ПЛАН работы Отборочной комиссии</a:t>
            </a:r>
            <a:r>
              <a:rPr lang="ru-RU" sz="4900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Bookman Old Style" pitchFamily="18" charset="0"/>
              </a:rPr>
              <a:t/>
            </a:r>
            <a:br>
              <a:rPr lang="ru-RU" sz="4900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Bookman Old Style" pitchFamily="18" charset="0"/>
              </a:rPr>
            </a:br>
            <a:r>
              <a:rPr lang="ru-RU" sz="5300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Bookman Old Style" pitchFamily="18" charset="0"/>
              </a:rPr>
              <a:t/>
            </a:r>
            <a:br>
              <a:rPr lang="ru-RU" sz="5300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Bookman Old Style" pitchFamily="18" charset="0"/>
              </a:rPr>
            </a:br>
            <a:r>
              <a:rPr lang="ru-RU" sz="4900" u="sng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Bookman Old Style" pitchFamily="18" charset="0"/>
              </a:rPr>
              <a:t>2022/2023</a:t>
            </a:r>
            <a:r>
              <a:rPr lang="ru-RU" sz="4900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Bookman Old Style" pitchFamily="18" charset="0"/>
              </a:rPr>
              <a:t> ГОД</a:t>
            </a:r>
            <a:endParaRPr lang="ru-RU" sz="4900" dirty="0">
              <a:solidFill>
                <a:schemeClr val="bg1">
                  <a:lumMod val="95000"/>
                  <a:lumOff val="5000"/>
                </a:schemeClr>
              </a:solidFill>
              <a:latin typeface="Bookman Old Style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-58530"/>
            <a:ext cx="8929718" cy="642942"/>
          </a:xfrm>
        </p:spPr>
        <p:txBody>
          <a:bodyPr>
            <a:noAutofit/>
          </a:bodyPr>
          <a:lstStyle/>
          <a:p>
            <a:r>
              <a:rPr lang="ru-RU" sz="2800" dirty="0" smtClean="0">
                <a:solidFill>
                  <a:schemeClr val="accent6">
                    <a:lumMod val="50000"/>
                  </a:schemeClr>
                </a:solidFill>
                <a:latin typeface="Bookman Old Style" pitchFamily="18" charset="0"/>
              </a:rPr>
              <a:t>Утверждение Правил приема на 2023 год </a:t>
            </a:r>
            <a:endParaRPr lang="ru-RU" sz="28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908720"/>
            <a:ext cx="8928992" cy="5760640"/>
          </a:xfrm>
        </p:spPr>
        <p:txBody>
          <a:bodyPr>
            <a:normAutofit/>
          </a:bodyPr>
          <a:lstStyle/>
          <a:p>
            <a:pPr marL="137160" indent="0">
              <a:buNone/>
            </a:pPr>
            <a:r>
              <a:rPr lang="ru-RU" dirty="0" smtClean="0">
                <a:solidFill>
                  <a:schemeClr val="bg1"/>
                </a:solidFill>
                <a:latin typeface="Bookman Old Style" panose="02050604050505020204" pitchFamily="18" charset="0"/>
              </a:rPr>
              <a:t>	</a:t>
            </a:r>
            <a:r>
              <a:rPr lang="ru-RU" sz="1800" dirty="0" smtClean="0">
                <a:solidFill>
                  <a:schemeClr val="bg1"/>
                </a:solidFill>
                <a:latin typeface="Bookman Old Style" panose="02050604050505020204" pitchFamily="18" charset="0"/>
              </a:rPr>
              <a:t>Приказом СВФУ от 28 октября 2022 г. №1000-ОД утверждены </a:t>
            </a:r>
            <a:r>
              <a:rPr lang="ru-RU" sz="1800" dirty="0" smtClean="0">
                <a:solidFill>
                  <a:schemeClr val="bg1"/>
                </a:solidFill>
                <a:latin typeface="Bookman Old Style" panose="02050604050505020204" pitchFamily="18" charset="0"/>
                <a:hlinkClick r:id="rId2"/>
              </a:rPr>
              <a:t>Правила приема в СВФУ на обучение по образовательным программам высшего образования — </a:t>
            </a:r>
            <a:r>
              <a:rPr lang="ru-RU" sz="1800" dirty="0">
                <a:solidFill>
                  <a:schemeClr val="bg1"/>
                </a:solidFill>
                <a:latin typeface="Bookman Old Style" panose="02050604050505020204" pitchFamily="18" charset="0"/>
                <a:hlinkClick r:id="rId2"/>
              </a:rPr>
              <a:t>программам </a:t>
            </a:r>
            <a:r>
              <a:rPr lang="ru-RU" sz="1800" dirty="0" err="1">
                <a:solidFill>
                  <a:schemeClr val="bg1"/>
                </a:solidFill>
                <a:latin typeface="Bookman Old Style" panose="02050604050505020204" pitchFamily="18" charset="0"/>
                <a:hlinkClick r:id="rId2"/>
              </a:rPr>
              <a:t>бакалавриата</a:t>
            </a:r>
            <a:r>
              <a:rPr lang="ru-RU" sz="1800" dirty="0">
                <a:solidFill>
                  <a:schemeClr val="bg1"/>
                </a:solidFill>
                <a:latin typeface="Bookman Old Style" panose="02050604050505020204" pitchFamily="18" charset="0"/>
                <a:hlinkClick r:id="rId2"/>
              </a:rPr>
              <a:t>, программам </a:t>
            </a:r>
            <a:r>
              <a:rPr lang="ru-RU" sz="1800" dirty="0" err="1">
                <a:solidFill>
                  <a:schemeClr val="bg1"/>
                </a:solidFill>
                <a:latin typeface="Bookman Old Style" panose="02050604050505020204" pitchFamily="18" charset="0"/>
                <a:hlinkClick r:id="rId2"/>
              </a:rPr>
              <a:t>специалитета</a:t>
            </a:r>
            <a:r>
              <a:rPr lang="ru-RU" sz="1800" dirty="0">
                <a:solidFill>
                  <a:schemeClr val="bg1"/>
                </a:solidFill>
                <a:latin typeface="Bookman Old Style" panose="02050604050505020204" pitchFamily="18" charset="0"/>
                <a:hlinkClick r:id="rId2"/>
              </a:rPr>
              <a:t>, программам магистратуры на 2023/24 учебный </a:t>
            </a:r>
            <a:r>
              <a:rPr lang="ru-RU" sz="1800" dirty="0" smtClean="0">
                <a:solidFill>
                  <a:schemeClr val="bg1"/>
                </a:solidFill>
                <a:latin typeface="Bookman Old Style" panose="02050604050505020204" pitchFamily="18" charset="0"/>
                <a:hlinkClick r:id="rId2"/>
              </a:rPr>
              <a:t>год</a:t>
            </a:r>
            <a:r>
              <a:rPr lang="ru-RU" sz="1800" dirty="0" smtClean="0">
                <a:solidFill>
                  <a:schemeClr val="bg1"/>
                </a:solidFill>
                <a:latin typeface="Bookman Old Style" panose="02050604050505020204" pitchFamily="18" charset="0"/>
              </a:rPr>
              <a:t>. </a:t>
            </a:r>
          </a:p>
          <a:p>
            <a:pPr marL="137160" indent="0">
              <a:buNone/>
            </a:pPr>
            <a:r>
              <a:rPr lang="ru-RU" sz="1800" dirty="0">
                <a:solidFill>
                  <a:schemeClr val="bg1"/>
                </a:solidFill>
                <a:latin typeface="Bookman Old Style" panose="02050604050505020204" pitchFamily="18" charset="0"/>
              </a:rPr>
              <a:t>	</a:t>
            </a:r>
            <a:r>
              <a:rPr lang="ru-RU" sz="1800" b="1" dirty="0" smtClean="0">
                <a:solidFill>
                  <a:schemeClr val="bg1"/>
                </a:solidFill>
                <a:latin typeface="Bookman Old Style" panose="02050604050505020204" pitchFamily="18" charset="0"/>
              </a:rPr>
              <a:t>Основные разделы: </a:t>
            </a:r>
          </a:p>
          <a:p>
            <a:pPr marL="137160" indent="0">
              <a:buNone/>
            </a:pPr>
            <a:r>
              <a:rPr lang="ru-RU" sz="1800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Bookman Old Style" panose="02050604050505020204" pitchFamily="18" charset="0"/>
              </a:rPr>
              <a:t>1. Общие положения</a:t>
            </a:r>
          </a:p>
          <a:p>
            <a:pPr marL="137160" indent="0">
              <a:buNone/>
            </a:pPr>
            <a:r>
              <a:rPr lang="ru-RU" sz="1800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Bookman Old Style" panose="02050604050505020204" pitchFamily="18" charset="0"/>
              </a:rPr>
              <a:t>2. Прием на обучение по программам </a:t>
            </a:r>
            <a:r>
              <a:rPr lang="ru-RU" sz="1800" dirty="0" err="1" smtClean="0">
                <a:solidFill>
                  <a:schemeClr val="bg1">
                    <a:lumMod val="95000"/>
                    <a:lumOff val="5000"/>
                  </a:schemeClr>
                </a:solidFill>
                <a:latin typeface="Bookman Old Style" panose="02050604050505020204" pitchFamily="18" charset="0"/>
              </a:rPr>
              <a:t>бакалавриата</a:t>
            </a:r>
            <a:r>
              <a:rPr lang="ru-RU" sz="1800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Bookman Old Style" panose="02050604050505020204" pitchFamily="18" charset="0"/>
              </a:rPr>
              <a:t> и </a:t>
            </a:r>
            <a:r>
              <a:rPr lang="ru-RU" sz="1800" dirty="0" err="1" smtClean="0">
                <a:solidFill>
                  <a:schemeClr val="bg1">
                    <a:lumMod val="95000"/>
                    <a:lumOff val="5000"/>
                  </a:schemeClr>
                </a:solidFill>
                <a:latin typeface="Bookman Old Style" panose="02050604050505020204" pitchFamily="18" charset="0"/>
              </a:rPr>
              <a:t>специалитета</a:t>
            </a:r>
            <a:endParaRPr lang="ru-RU" sz="1800" dirty="0" smtClean="0">
              <a:solidFill>
                <a:schemeClr val="bg1">
                  <a:lumMod val="95000"/>
                  <a:lumOff val="5000"/>
                </a:schemeClr>
              </a:solidFill>
              <a:latin typeface="Bookman Old Style" panose="02050604050505020204" pitchFamily="18" charset="0"/>
            </a:endParaRPr>
          </a:p>
          <a:p>
            <a:pPr marL="137160" indent="0">
              <a:buNone/>
            </a:pPr>
            <a:r>
              <a:rPr lang="ru-RU" sz="1800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Bookman Old Style" panose="02050604050505020204" pitchFamily="18" charset="0"/>
              </a:rPr>
              <a:t>3. Вступительные испытания </a:t>
            </a:r>
          </a:p>
          <a:p>
            <a:pPr marL="137160" indent="0">
              <a:buNone/>
            </a:pPr>
            <a:r>
              <a:rPr lang="ru-RU" sz="1800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Bookman Old Style" panose="02050604050505020204" pitchFamily="18" charset="0"/>
              </a:rPr>
              <a:t>4. Особые права при приеме на обучение по программам </a:t>
            </a:r>
            <a:r>
              <a:rPr lang="ru-RU" sz="1800" dirty="0" err="1" smtClean="0">
                <a:solidFill>
                  <a:schemeClr val="bg1">
                    <a:lumMod val="95000"/>
                    <a:lumOff val="5000"/>
                  </a:schemeClr>
                </a:solidFill>
                <a:latin typeface="Bookman Old Style" panose="02050604050505020204" pitchFamily="18" charset="0"/>
              </a:rPr>
              <a:t>бакалавриата</a:t>
            </a:r>
            <a:r>
              <a:rPr lang="ru-RU" sz="1800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Bookman Old Style" panose="02050604050505020204" pitchFamily="18" charset="0"/>
              </a:rPr>
              <a:t> и программам </a:t>
            </a:r>
            <a:r>
              <a:rPr lang="ru-RU" sz="1800" dirty="0" err="1" smtClean="0">
                <a:solidFill>
                  <a:schemeClr val="bg1">
                    <a:lumMod val="95000"/>
                    <a:lumOff val="5000"/>
                  </a:schemeClr>
                </a:solidFill>
                <a:latin typeface="Bookman Old Style" panose="02050604050505020204" pitchFamily="18" charset="0"/>
              </a:rPr>
              <a:t>специалитета</a:t>
            </a:r>
            <a:endParaRPr lang="ru-RU" sz="1800" dirty="0" smtClean="0">
              <a:solidFill>
                <a:schemeClr val="bg1">
                  <a:lumMod val="95000"/>
                  <a:lumOff val="5000"/>
                </a:schemeClr>
              </a:solidFill>
              <a:latin typeface="Bookman Old Style" panose="02050604050505020204" pitchFamily="18" charset="0"/>
            </a:endParaRPr>
          </a:p>
          <a:p>
            <a:pPr marL="137160" indent="0">
              <a:buNone/>
            </a:pPr>
            <a:r>
              <a:rPr lang="ru-RU" sz="1800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Bookman Old Style" panose="02050604050505020204" pitchFamily="18" charset="0"/>
              </a:rPr>
              <a:t>5. Перечень необходимых документов </a:t>
            </a:r>
          </a:p>
          <a:p>
            <a:pPr marL="137160" indent="0">
              <a:buNone/>
            </a:pPr>
            <a:r>
              <a:rPr lang="ru-RU" sz="1800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Bookman Old Style" panose="02050604050505020204" pitchFamily="18" charset="0"/>
              </a:rPr>
              <a:t>6. Сроки приема документов и сроки проведения вступительных испытаний</a:t>
            </a:r>
          </a:p>
          <a:p>
            <a:pPr marL="137160" indent="0">
              <a:buNone/>
            </a:pPr>
            <a:r>
              <a:rPr lang="ru-RU" sz="1800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Bookman Old Style" panose="02050604050505020204" pitchFamily="18" charset="0"/>
              </a:rPr>
              <a:t>7. Зачисление </a:t>
            </a:r>
          </a:p>
          <a:p>
            <a:pPr marL="137160" indent="0">
              <a:buNone/>
            </a:pPr>
            <a:r>
              <a:rPr lang="ru-RU" sz="1800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Bookman Old Style" panose="02050604050505020204" pitchFamily="18" charset="0"/>
              </a:rPr>
              <a:t>8. Особенности приема на целевое обучение </a:t>
            </a:r>
          </a:p>
          <a:p>
            <a:pPr marL="137160" indent="0">
              <a:buNone/>
            </a:pPr>
            <a:r>
              <a:rPr lang="ru-RU" sz="1800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Bookman Old Style" panose="02050604050505020204" pitchFamily="18" charset="0"/>
              </a:rPr>
              <a:t>9. Особенности приема на места в пределах специальной квоты </a:t>
            </a:r>
          </a:p>
          <a:p>
            <a:pPr marL="137160" indent="0">
              <a:buNone/>
            </a:pPr>
            <a:r>
              <a:rPr lang="ru-RU" sz="1800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Bookman Old Style" panose="02050604050505020204" pitchFamily="18" charset="0"/>
              </a:rPr>
              <a:t>10. Особенности приема иностранных граждан и лиц без гражданства</a:t>
            </a:r>
          </a:p>
          <a:p>
            <a:pPr marL="480060" indent="-342900">
              <a:buAutoNum type="arabicPeriod"/>
            </a:pPr>
            <a:endParaRPr lang="ru-RU" sz="1800" dirty="0" smtClean="0">
              <a:solidFill>
                <a:schemeClr val="bg1"/>
              </a:solidFill>
              <a:latin typeface="Bookman Old Style" panose="02050604050505020204" pitchFamily="18" charset="0"/>
            </a:endParaRPr>
          </a:p>
          <a:p>
            <a:pPr marL="480060" indent="-342900">
              <a:buAutoNum type="arabicPeriod"/>
            </a:pPr>
            <a:endParaRPr lang="ru-RU" sz="1800" dirty="0">
              <a:solidFill>
                <a:schemeClr val="bg1"/>
              </a:solidFill>
              <a:latin typeface="Bookman Old Style" panose="020506040505050202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214282" y="116632"/>
            <a:ext cx="8929718" cy="569224"/>
          </a:xfrm>
          <a:prstGeom prst="rect">
            <a:avLst/>
          </a:prstGeom>
        </p:spPr>
        <p:txBody>
          <a:bodyPr vert="horz" anchor="ctr">
            <a:no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pPr marL="137160" indent="0" algn="ctr">
              <a:buNone/>
            </a:pPr>
            <a:r>
              <a:rPr lang="ru-RU" sz="3200" b="1" dirty="0" smtClean="0">
                <a:solidFill>
                  <a:schemeClr val="accent6">
                    <a:lumMod val="50000"/>
                  </a:schemeClr>
                </a:solidFill>
                <a:latin typeface="Bookman Old Style" panose="02050604050505020204" pitchFamily="18" charset="0"/>
              </a:rPr>
              <a:t>План работы Отборочной комиссии: </a:t>
            </a:r>
            <a:endParaRPr lang="ru-RU" sz="3200" b="1" dirty="0">
              <a:solidFill>
                <a:schemeClr val="accent6">
                  <a:lumMod val="50000"/>
                </a:schemeClr>
              </a:solidFill>
              <a:latin typeface="Bookman Old Style" panose="02050604050505020204" pitchFamily="18" charset="0"/>
            </a:endParaRPr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214282" y="908720"/>
            <a:ext cx="8929718" cy="5400640"/>
          </a:xfrm>
        </p:spPr>
        <p:txBody>
          <a:bodyPr>
            <a:normAutofit fontScale="62500" lnSpcReduction="20000"/>
          </a:bodyPr>
          <a:lstStyle/>
          <a:p>
            <a:pPr marL="137160" indent="0">
              <a:buNone/>
              <a:tabLst>
                <a:tab pos="533400" algn="l"/>
              </a:tabLst>
            </a:pPr>
            <a:r>
              <a:rPr lang="ru-RU" dirty="0">
                <a:solidFill>
                  <a:schemeClr val="bg1">
                    <a:lumMod val="95000"/>
                    <a:lumOff val="5000"/>
                  </a:schemeClr>
                </a:solidFill>
              </a:rPr>
              <a:t>	</a:t>
            </a:r>
            <a:r>
              <a:rPr lang="ru-RU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- </a:t>
            </a:r>
            <a:r>
              <a:rPr lang="ru-RU" sz="34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Не позднее </a:t>
            </a:r>
            <a:r>
              <a:rPr lang="ru-RU" sz="3400" b="1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1 ноября 2022 </a:t>
            </a:r>
            <a:r>
              <a:rPr lang="ru-RU" sz="34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года размещение информации на официальном сайте об утверждении Правил приема и их публикация; </a:t>
            </a:r>
          </a:p>
          <a:p>
            <a:pPr marL="137160" indent="0">
              <a:buNone/>
              <a:tabLst>
                <a:tab pos="533400" algn="l"/>
              </a:tabLst>
            </a:pPr>
            <a:r>
              <a:rPr lang="ru-RU" sz="34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	- Не позднее </a:t>
            </a:r>
            <a:r>
              <a:rPr lang="ru-RU" sz="3400" b="1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1 июня 2023 </a:t>
            </a:r>
            <a:r>
              <a:rPr lang="ru-RU" sz="34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года размещение на официальном сайте следующей информации: </a:t>
            </a:r>
          </a:p>
          <a:p>
            <a:pPr marL="137160" indent="0">
              <a:buNone/>
              <a:tabLst>
                <a:tab pos="533400" algn="l"/>
              </a:tabLst>
            </a:pPr>
            <a:r>
              <a:rPr lang="ru-RU" sz="2900" i="1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- количество мест по условиям поступления (целевая, особая и специальная квота);      - информация о количестве мест в общежитии для иногородних обучающихся;               - расписание вступительных испытаний. </a:t>
            </a:r>
          </a:p>
          <a:p>
            <a:pPr marL="90488" lvl="1" indent="0">
              <a:buNone/>
              <a:tabLst>
                <a:tab pos="533400" algn="l"/>
              </a:tabLst>
            </a:pPr>
            <a:r>
              <a:rPr lang="ru-RU" sz="34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	- Начало приема заявлений – </a:t>
            </a:r>
            <a:r>
              <a:rPr lang="ru-RU" sz="3400" b="1" dirty="0" smtClean="0">
                <a:solidFill>
                  <a:schemeClr val="bg1"/>
                </a:solidFill>
              </a:rPr>
              <a:t>20 июля 2023 года</a:t>
            </a:r>
            <a:r>
              <a:rPr lang="ru-RU" sz="34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; </a:t>
            </a:r>
          </a:p>
          <a:p>
            <a:pPr marL="90488" lvl="1" indent="0">
              <a:buNone/>
              <a:tabLst>
                <a:tab pos="533400" algn="l"/>
              </a:tabLst>
            </a:pPr>
            <a:r>
              <a:rPr lang="ru-RU" sz="34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	- Завершение приема документов от абитуриентов, поступающих по результатам ВИ, проводимых СВФУ самостоятельно – </a:t>
            </a:r>
            <a:r>
              <a:rPr lang="ru-RU" sz="3400" b="1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20 июня 2023 года</a:t>
            </a:r>
            <a:r>
              <a:rPr lang="ru-RU" sz="34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; </a:t>
            </a:r>
          </a:p>
          <a:p>
            <a:pPr marL="90488" lvl="1" indent="0">
              <a:buNone/>
              <a:tabLst>
                <a:tab pos="533400" algn="l"/>
              </a:tabLst>
            </a:pPr>
            <a:r>
              <a:rPr lang="ru-RU" sz="34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	- Срок завершения приема документов от абитуриентов, поступающих по результатам ЕГЭ – </a:t>
            </a:r>
            <a:r>
              <a:rPr lang="ru-RU" sz="3400" b="1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25 июля 2023 года</a:t>
            </a:r>
            <a:r>
              <a:rPr lang="ru-RU" sz="34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; </a:t>
            </a:r>
          </a:p>
          <a:p>
            <a:pPr marL="90488" lvl="1" indent="0">
              <a:buNone/>
              <a:tabLst>
                <a:tab pos="533400" algn="l"/>
              </a:tabLst>
            </a:pPr>
            <a:r>
              <a:rPr lang="ru-RU" sz="34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	- Публикация конкурсных списков – </a:t>
            </a:r>
            <a:r>
              <a:rPr lang="ru-RU" sz="3400" b="1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27 июля 2023 года</a:t>
            </a:r>
            <a:r>
              <a:rPr lang="ru-RU" sz="34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; </a:t>
            </a:r>
          </a:p>
          <a:p>
            <a:pPr marL="90488" lvl="1" indent="0">
              <a:buNone/>
              <a:tabLst>
                <a:tab pos="533400" algn="l"/>
              </a:tabLst>
            </a:pPr>
            <a:r>
              <a:rPr lang="ru-RU" sz="34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	- Этап приоритетного зачисления – </a:t>
            </a:r>
            <a:r>
              <a:rPr lang="ru-RU" sz="3400" b="1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28-30 июля 2023 года</a:t>
            </a:r>
            <a:r>
              <a:rPr lang="ru-RU" sz="34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; </a:t>
            </a:r>
          </a:p>
          <a:p>
            <a:pPr marL="90488" lvl="1" indent="0">
              <a:buNone/>
              <a:tabLst>
                <a:tab pos="533400" algn="l"/>
              </a:tabLst>
            </a:pPr>
            <a:r>
              <a:rPr lang="ru-RU" sz="34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	- Основной этап зачисления </a:t>
            </a:r>
            <a:r>
              <a:rPr lang="ru-RU" sz="3400" b="1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3-9 августа</a:t>
            </a:r>
            <a:r>
              <a:rPr lang="ru-RU" sz="34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; </a:t>
            </a:r>
          </a:p>
          <a:p>
            <a:pPr marL="90488" lvl="1" indent="0">
              <a:buNone/>
              <a:tabLst>
                <a:tab pos="533400" algn="l"/>
              </a:tabLst>
            </a:pPr>
            <a:r>
              <a:rPr lang="ru-RU" sz="34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	- В случае, если после зачисления имеются незаполненные места, СВФУ объявляет о дополнительном зачислении – </a:t>
            </a:r>
            <a:r>
              <a:rPr lang="ru-RU" sz="3400" b="1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с 10 по 12 августа 2023 года. </a:t>
            </a:r>
          </a:p>
          <a:p>
            <a:pPr marL="90488" lvl="1" indent="0">
              <a:buNone/>
            </a:pPr>
            <a:endParaRPr lang="ru-RU" sz="3400" dirty="0">
              <a:solidFill>
                <a:schemeClr val="bg1">
                  <a:lumMod val="95000"/>
                  <a:lumOff val="5000"/>
                </a:schemeClr>
              </a:solidFill>
            </a:endParaRPr>
          </a:p>
          <a:p>
            <a:pPr marL="585216" lvl="1" indent="0">
              <a:buNone/>
            </a:pPr>
            <a:endParaRPr lang="ru-RU" sz="3400" dirty="0" smtClean="0">
              <a:solidFill>
                <a:schemeClr val="bg1">
                  <a:lumMod val="95000"/>
                  <a:lumOff val="5000"/>
                </a:schemeClr>
              </a:solidFill>
            </a:endParaRPr>
          </a:p>
          <a:p>
            <a:pPr lvl="1">
              <a:buFontTx/>
              <a:buChar char="-"/>
            </a:pPr>
            <a:endParaRPr lang="ru-RU" dirty="0" smtClean="0">
              <a:solidFill>
                <a:schemeClr val="bg1">
                  <a:lumMod val="95000"/>
                  <a:lumOff val="5000"/>
                </a:schemeClr>
              </a:solidFill>
            </a:endParaRPr>
          </a:p>
          <a:p>
            <a:pPr>
              <a:buFontTx/>
              <a:buChar char="-"/>
            </a:pPr>
            <a:endParaRPr lang="ru-RU" dirty="0" smtClean="0">
              <a:solidFill>
                <a:schemeClr val="bg1">
                  <a:lumMod val="95000"/>
                  <a:lumOff val="5000"/>
                </a:schemeClr>
              </a:solidFill>
            </a:endParaRPr>
          </a:p>
          <a:p>
            <a:pPr>
              <a:buFontTx/>
              <a:buChar char="-"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1"/>
          <p:cNvSpPr txBox="1">
            <a:spLocks/>
          </p:cNvSpPr>
          <p:nvPr/>
        </p:nvSpPr>
        <p:spPr>
          <a:xfrm>
            <a:off x="0" y="332656"/>
            <a:ext cx="9144000" cy="569224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horz" anchor="ctr">
            <a:no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pPr marL="137160" indent="0" algn="ctr">
              <a:buNone/>
            </a:pPr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  <a:latin typeface="Bookman Old Style" panose="02050604050505020204" pitchFamily="18" charset="0"/>
              </a:rPr>
              <a:t>Направления </a:t>
            </a:r>
            <a:r>
              <a:rPr lang="ru-RU" sz="2800" b="1" dirty="0" err="1" smtClean="0">
                <a:solidFill>
                  <a:schemeClr val="accent6">
                    <a:lumMod val="50000"/>
                  </a:schemeClr>
                </a:solidFill>
                <a:latin typeface="Bookman Old Style" panose="02050604050505020204" pitchFamily="18" charset="0"/>
              </a:rPr>
              <a:t>профориентационной</a:t>
            </a:r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  <a:latin typeface="Bookman Old Style" panose="02050604050505020204" pitchFamily="18" charset="0"/>
              </a:rPr>
              <a:t> работы: </a:t>
            </a:r>
            <a:endParaRPr lang="ru-RU" sz="2800" b="1" dirty="0">
              <a:solidFill>
                <a:schemeClr val="accent6">
                  <a:lumMod val="50000"/>
                </a:schemeClr>
              </a:solidFill>
              <a:latin typeface="Bookman Old Style" panose="020506040505050202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691679" y="1309484"/>
            <a:ext cx="6394353" cy="369332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dirty="0" smtClean="0"/>
              <a:t>1. Работа со школьникам </a:t>
            </a:r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1721718" y="3906112"/>
            <a:ext cx="6372707" cy="369332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dirty="0" smtClean="0"/>
              <a:t> 5. Работа с образовательными учреждениями (СОО и СПО) </a:t>
            </a:r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1734969" y="3256955"/>
            <a:ext cx="6359457" cy="369332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dirty="0" smtClean="0"/>
              <a:t>4. Информационная работа в СМИ, печатная продукция</a:t>
            </a:r>
            <a:endParaRPr lang="ru-RU" dirty="0"/>
          </a:p>
        </p:txBody>
      </p:sp>
      <p:sp>
        <p:nvSpPr>
          <p:cNvPr id="12" name="TextBox 11"/>
          <p:cNvSpPr txBox="1"/>
          <p:nvPr/>
        </p:nvSpPr>
        <p:spPr>
          <a:xfrm>
            <a:off x="1721719" y="2607798"/>
            <a:ext cx="6372708" cy="369332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dirty="0" smtClean="0"/>
              <a:t>3. Работа с родителями </a:t>
            </a:r>
            <a:endParaRPr lang="ru-RU" dirty="0"/>
          </a:p>
        </p:txBody>
      </p:sp>
      <p:sp>
        <p:nvSpPr>
          <p:cNvPr id="13" name="TextBox 12"/>
          <p:cNvSpPr txBox="1"/>
          <p:nvPr/>
        </p:nvSpPr>
        <p:spPr>
          <a:xfrm>
            <a:off x="1713325" y="1958641"/>
            <a:ext cx="6372708" cy="369332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dirty="0" smtClean="0"/>
              <a:t>2. Работа с выпускниками СПО</a:t>
            </a:r>
            <a:endParaRPr lang="ru-RU" dirty="0"/>
          </a:p>
        </p:txBody>
      </p:sp>
      <p:cxnSp>
        <p:nvCxnSpPr>
          <p:cNvPr id="4" name="Прямая со стрелкой 3"/>
          <p:cNvCxnSpPr>
            <a:endCxn id="9" idx="1"/>
          </p:cNvCxnSpPr>
          <p:nvPr/>
        </p:nvCxnSpPr>
        <p:spPr>
          <a:xfrm>
            <a:off x="1187624" y="1484784"/>
            <a:ext cx="504055" cy="9366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>
            <a:off x="1157583" y="901880"/>
            <a:ext cx="30041" cy="3182795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/>
          <p:nvPr/>
        </p:nvCxnSpPr>
        <p:spPr>
          <a:xfrm>
            <a:off x="1198447" y="3436938"/>
            <a:ext cx="504055" cy="9366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/>
          <p:nvPr/>
        </p:nvCxnSpPr>
        <p:spPr>
          <a:xfrm>
            <a:off x="1198447" y="2789201"/>
            <a:ext cx="504055" cy="9366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/>
          <p:nvPr/>
        </p:nvCxnSpPr>
        <p:spPr>
          <a:xfrm>
            <a:off x="1198447" y="2140044"/>
            <a:ext cx="504055" cy="9366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/>
          <p:nvPr/>
        </p:nvCxnSpPr>
        <p:spPr>
          <a:xfrm>
            <a:off x="1187623" y="4075309"/>
            <a:ext cx="504055" cy="9366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 txBox="1">
            <a:spLocks/>
          </p:cNvSpPr>
          <p:nvPr/>
        </p:nvSpPr>
        <p:spPr>
          <a:xfrm>
            <a:off x="214282" y="116632"/>
            <a:ext cx="8929718" cy="569224"/>
          </a:xfrm>
          <a:prstGeom prst="rect">
            <a:avLst/>
          </a:prstGeom>
        </p:spPr>
        <p:txBody>
          <a:bodyPr vert="horz" anchor="ctr">
            <a:no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pPr marL="137160" indent="0" algn="ctr">
              <a:buNone/>
            </a:pPr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  <a:latin typeface="Bookman Old Style" panose="02050604050505020204" pitchFamily="18" charset="0"/>
              </a:rPr>
              <a:t>Работа со школьниками и родителями : </a:t>
            </a:r>
            <a:endParaRPr lang="ru-RU" sz="2800" b="1" dirty="0">
              <a:solidFill>
                <a:schemeClr val="accent6">
                  <a:lumMod val="50000"/>
                </a:schemeClr>
              </a:solidFill>
              <a:latin typeface="Bookman Old Style" panose="02050604050505020204" pitchFamily="18" charset="0"/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01659713"/>
              </p:ext>
            </p:extLst>
          </p:nvPr>
        </p:nvGraphicFramePr>
        <p:xfrm>
          <a:off x="243120" y="764704"/>
          <a:ext cx="8433336" cy="5435600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4911293">
                  <a:extLst>
                    <a:ext uri="{9D8B030D-6E8A-4147-A177-3AD203B41FA5}">
                      <a16:colId xmlns:a16="http://schemas.microsoft.com/office/drawing/2014/main" val="2200977310"/>
                    </a:ext>
                  </a:extLst>
                </a:gridCol>
                <a:gridCol w="1865859">
                  <a:extLst>
                    <a:ext uri="{9D8B030D-6E8A-4147-A177-3AD203B41FA5}">
                      <a16:colId xmlns:a16="http://schemas.microsoft.com/office/drawing/2014/main" val="2148262698"/>
                    </a:ext>
                  </a:extLst>
                </a:gridCol>
                <a:gridCol w="1656184">
                  <a:extLst>
                    <a:ext uri="{9D8B030D-6E8A-4147-A177-3AD203B41FA5}">
                      <a16:colId xmlns:a16="http://schemas.microsoft.com/office/drawing/2014/main" val="330928982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solidFill>
                            <a:sysClr val="windowText" lastClr="000000"/>
                          </a:solidFill>
                        </a:rPr>
                        <a:t>Вид работы </a:t>
                      </a:r>
                      <a:endParaRPr lang="ru-RU" sz="16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solidFill>
                            <a:sysClr val="windowText" lastClr="000000"/>
                          </a:solidFill>
                        </a:rPr>
                        <a:t>Сроки </a:t>
                      </a:r>
                      <a:endParaRPr lang="ru-RU" sz="16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solidFill>
                            <a:sysClr val="windowText" lastClr="000000"/>
                          </a:solidFill>
                        </a:rPr>
                        <a:t>Исполнители</a:t>
                      </a:r>
                      <a:r>
                        <a:rPr lang="ru-RU" sz="1600" baseline="0" dirty="0" smtClean="0">
                          <a:solidFill>
                            <a:sysClr val="windowText" lastClr="000000"/>
                          </a:solidFill>
                        </a:rPr>
                        <a:t> </a:t>
                      </a:r>
                      <a:endParaRPr lang="ru-RU" sz="16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70686149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solidFill>
                            <a:sysClr val="windowText" lastClr="000000"/>
                          </a:solidFill>
                        </a:rPr>
                        <a:t>Посещение классных часов, </a:t>
                      </a:r>
                      <a:r>
                        <a:rPr lang="ru-RU" sz="1600" dirty="0" err="1" smtClean="0">
                          <a:solidFill>
                            <a:sysClr val="windowText" lastClr="000000"/>
                          </a:solidFill>
                        </a:rPr>
                        <a:t>профориентационные</a:t>
                      </a:r>
                      <a:r>
                        <a:rPr lang="ru-RU" sz="1600" dirty="0" smtClean="0">
                          <a:solidFill>
                            <a:sysClr val="windowText" lastClr="000000"/>
                          </a:solidFill>
                        </a:rPr>
                        <a:t> встречи с учащимися</a:t>
                      </a:r>
                      <a:r>
                        <a:rPr lang="ru-RU" sz="1600" baseline="0" dirty="0" smtClean="0">
                          <a:solidFill>
                            <a:sysClr val="windowText" lastClr="000000"/>
                          </a:solidFill>
                        </a:rPr>
                        <a:t> 10-11 классов </a:t>
                      </a:r>
                      <a:endParaRPr lang="ru-RU" sz="16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solidFill>
                            <a:sysClr val="windowText" lastClr="000000"/>
                          </a:solidFill>
                        </a:rPr>
                        <a:t>Ноябрь 2022 – апрель 2023 </a:t>
                      </a:r>
                      <a:endParaRPr lang="ru-RU" sz="16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dirty="0" err="1" smtClean="0">
                          <a:solidFill>
                            <a:sysClr val="windowText" lastClr="000000"/>
                          </a:solidFill>
                        </a:rPr>
                        <a:t>ОФКСиДО</a:t>
                      </a:r>
                      <a:r>
                        <a:rPr lang="ru-RU" sz="1600" dirty="0" smtClean="0">
                          <a:solidFill>
                            <a:sysClr val="windowText" lastClr="000000"/>
                          </a:solidFill>
                        </a:rPr>
                        <a:t>, представители кафедр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5840668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solidFill>
                            <a:sysClr val="windowText" lastClr="000000"/>
                          </a:solidFill>
                        </a:rPr>
                        <a:t>Проведение Дня открытых</a:t>
                      </a:r>
                      <a:r>
                        <a:rPr lang="ru-RU" sz="1600" baseline="0" dirty="0" smtClean="0">
                          <a:solidFill>
                            <a:sysClr val="windowText" lastClr="000000"/>
                          </a:solidFill>
                        </a:rPr>
                        <a:t> дверей Технического института </a:t>
                      </a:r>
                      <a:endParaRPr lang="ru-RU" sz="16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solidFill>
                            <a:sysClr val="windowText" lastClr="000000"/>
                          </a:solidFill>
                        </a:rPr>
                        <a:t>Февраль 2023 год</a:t>
                      </a:r>
                      <a:endParaRPr lang="ru-RU" sz="16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dirty="0" err="1" smtClean="0">
                          <a:solidFill>
                            <a:sysClr val="windowText" lastClr="000000"/>
                          </a:solidFill>
                        </a:rPr>
                        <a:t>ОФКСиДО</a:t>
                      </a:r>
                      <a:r>
                        <a:rPr lang="ru-RU" sz="1600" dirty="0" smtClean="0">
                          <a:solidFill>
                            <a:sysClr val="windowText" lastClr="000000"/>
                          </a:solidFill>
                        </a:rPr>
                        <a:t>, ВУР, кафедры</a:t>
                      </a:r>
                      <a:endParaRPr lang="ru-RU" sz="16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51063132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solidFill>
                            <a:sysClr val="windowText" lastClr="000000"/>
                          </a:solidFill>
                        </a:rPr>
                        <a:t>Проведение заключительного очного этапа СВОШ</a:t>
                      </a:r>
                      <a:r>
                        <a:rPr lang="ru-RU" sz="1600" baseline="0" dirty="0" smtClean="0">
                          <a:solidFill>
                            <a:sysClr val="windowText" lastClr="000000"/>
                          </a:solidFill>
                        </a:rPr>
                        <a:t> и предметных олимпиад школьников </a:t>
                      </a:r>
                      <a:endParaRPr lang="ru-RU" sz="16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solidFill>
                            <a:sysClr val="windowText" lastClr="000000"/>
                          </a:solidFill>
                        </a:rPr>
                        <a:t>Февраль-март</a:t>
                      </a:r>
                      <a:r>
                        <a:rPr lang="ru-RU" sz="1600" baseline="0" dirty="0" smtClean="0">
                          <a:solidFill>
                            <a:sysClr val="windowText" lastClr="000000"/>
                          </a:solidFill>
                        </a:rPr>
                        <a:t> </a:t>
                      </a:r>
                    </a:p>
                    <a:p>
                      <a:r>
                        <a:rPr lang="ru-RU" sz="1600" baseline="0" dirty="0" smtClean="0">
                          <a:solidFill>
                            <a:sysClr val="windowText" lastClr="000000"/>
                          </a:solidFill>
                        </a:rPr>
                        <a:t>2023 год</a:t>
                      </a:r>
                      <a:endParaRPr lang="ru-RU" sz="16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dirty="0" err="1" smtClean="0">
                          <a:solidFill>
                            <a:sysClr val="windowText" lastClr="000000"/>
                          </a:solidFill>
                        </a:rPr>
                        <a:t>ОФКСиДО</a:t>
                      </a:r>
                      <a:r>
                        <a:rPr lang="ru-RU" sz="1600" dirty="0" smtClean="0">
                          <a:solidFill>
                            <a:sysClr val="windowText" lastClr="000000"/>
                          </a:solidFill>
                        </a:rPr>
                        <a:t> </a:t>
                      </a:r>
                      <a:endParaRPr lang="ru-RU" sz="16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55050531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solidFill>
                            <a:sysClr val="windowText" lastClr="000000"/>
                          </a:solidFill>
                        </a:rPr>
                        <a:t>Участие в Ярмарке учебных мест </a:t>
                      </a:r>
                      <a:r>
                        <a:rPr lang="ru-RU" sz="1600" dirty="0" err="1" smtClean="0">
                          <a:solidFill>
                            <a:sysClr val="windowText" lastClr="000000"/>
                          </a:solidFill>
                        </a:rPr>
                        <a:t>г.Якутск</a:t>
                      </a:r>
                      <a:r>
                        <a:rPr lang="ru-RU" sz="1600" dirty="0" smtClean="0">
                          <a:solidFill>
                            <a:sysClr val="windowText" lastClr="000000"/>
                          </a:solidFill>
                        </a:rPr>
                        <a:t> </a:t>
                      </a:r>
                      <a:endParaRPr lang="ru-RU" sz="16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solidFill>
                            <a:sysClr val="windowText" lastClr="000000"/>
                          </a:solidFill>
                        </a:rPr>
                        <a:t>Июль 2023 год</a:t>
                      </a:r>
                      <a:endParaRPr lang="ru-RU" sz="16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dirty="0" err="1" smtClean="0">
                          <a:solidFill>
                            <a:sysClr val="windowText" lastClr="000000"/>
                          </a:solidFill>
                        </a:rPr>
                        <a:t>ОФКСиДО</a:t>
                      </a:r>
                      <a:r>
                        <a:rPr lang="ru-RU" sz="1600" dirty="0" smtClean="0">
                          <a:solidFill>
                            <a:sysClr val="windowText" lastClr="000000"/>
                          </a:solidFill>
                        </a:rPr>
                        <a:t> </a:t>
                      </a:r>
                      <a:endParaRPr lang="ru-RU" sz="16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04542692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solidFill>
                            <a:sysClr val="windowText" lastClr="000000"/>
                          </a:solidFill>
                        </a:rPr>
                        <a:t>Посещение</a:t>
                      </a:r>
                      <a:r>
                        <a:rPr lang="ru-RU" sz="1600" baseline="0" dirty="0" smtClean="0">
                          <a:solidFill>
                            <a:sysClr val="windowText" lastClr="000000"/>
                          </a:solidFill>
                        </a:rPr>
                        <a:t> родительских собраний учащихся СОШ</a:t>
                      </a:r>
                      <a:endParaRPr lang="ru-RU" sz="16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solidFill>
                            <a:sysClr val="windowText" lastClr="000000"/>
                          </a:solidFill>
                        </a:rPr>
                        <a:t>Ноябрь2022 – апрель 2023 </a:t>
                      </a:r>
                      <a:endParaRPr lang="ru-RU" sz="16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dirty="0" err="1" smtClean="0">
                          <a:solidFill>
                            <a:sysClr val="windowText" lastClr="000000"/>
                          </a:solidFill>
                        </a:rPr>
                        <a:t>ОФКСиДО</a:t>
                      </a:r>
                      <a:r>
                        <a:rPr lang="ru-RU" sz="1600" dirty="0" smtClean="0">
                          <a:solidFill>
                            <a:sysClr val="windowText" lastClr="000000"/>
                          </a:solidFill>
                        </a:rPr>
                        <a:t> </a:t>
                      </a:r>
                      <a:endParaRPr lang="ru-RU" sz="16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3119609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solidFill>
                            <a:sysClr val="windowText" lastClr="000000"/>
                          </a:solidFill>
                        </a:rPr>
                        <a:t>Организация</a:t>
                      </a:r>
                      <a:r>
                        <a:rPr lang="ru-RU" sz="1600" baseline="0" dirty="0" smtClean="0">
                          <a:solidFill>
                            <a:sysClr val="windowText" lastClr="000000"/>
                          </a:solidFill>
                        </a:rPr>
                        <a:t> Круглого стола по </a:t>
                      </a:r>
                      <a:r>
                        <a:rPr lang="ru-RU" sz="1600" baseline="0" dirty="0" err="1" smtClean="0">
                          <a:solidFill>
                            <a:sysClr val="windowText" lastClr="000000"/>
                          </a:solidFill>
                        </a:rPr>
                        <a:t>профориентационной</a:t>
                      </a:r>
                      <a:r>
                        <a:rPr lang="ru-RU" sz="1600" baseline="0" dirty="0" smtClean="0">
                          <a:solidFill>
                            <a:sysClr val="windowText" lastClr="000000"/>
                          </a:solidFill>
                        </a:rPr>
                        <a:t> тематике в структуре «Школа – вуз – предприятие» с представителями промышленных предприятий, работников учреждений среднего и средне-профессионального образования и представителей Технического института. </a:t>
                      </a:r>
                      <a:endParaRPr lang="ru-RU" sz="16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solidFill>
                            <a:sysClr val="windowText" lastClr="000000"/>
                          </a:solidFill>
                        </a:rPr>
                        <a:t>Март</a:t>
                      </a:r>
                      <a:r>
                        <a:rPr lang="ru-RU" sz="1600" baseline="0" dirty="0" smtClean="0">
                          <a:solidFill>
                            <a:sysClr val="windowText" lastClr="000000"/>
                          </a:solidFill>
                        </a:rPr>
                        <a:t> – апрель 2023 года</a:t>
                      </a:r>
                      <a:endParaRPr lang="ru-RU" sz="16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dirty="0" err="1" smtClean="0">
                          <a:solidFill>
                            <a:sysClr val="windowText" lastClr="000000"/>
                          </a:solidFill>
                        </a:rPr>
                        <a:t>ОФКСиДО</a:t>
                      </a:r>
                      <a:r>
                        <a:rPr lang="ru-RU" sz="1600" dirty="0" smtClean="0">
                          <a:solidFill>
                            <a:sysClr val="windowText" lastClr="000000"/>
                          </a:solidFill>
                        </a:rPr>
                        <a:t>, </a:t>
                      </a:r>
                      <a:r>
                        <a:rPr lang="ru-RU" sz="1600" dirty="0" err="1" smtClean="0">
                          <a:solidFill>
                            <a:sysClr val="windowText" lastClr="000000"/>
                          </a:solidFill>
                        </a:rPr>
                        <a:t>зав.кафедрами</a:t>
                      </a:r>
                      <a:endParaRPr lang="ru-RU" sz="16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9845224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solidFill>
                            <a:sysClr val="windowText" lastClr="000000"/>
                          </a:solidFill>
                        </a:rPr>
                        <a:t>Информационная и просветительская работа в СМИ, изготовление раздаточного и видеоматериала </a:t>
                      </a:r>
                      <a:endParaRPr lang="ru-RU" sz="16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solidFill>
                            <a:sysClr val="windowText" lastClr="000000"/>
                          </a:solidFill>
                        </a:rPr>
                        <a:t>В </a:t>
                      </a:r>
                      <a:r>
                        <a:rPr lang="ru-RU" sz="1600" dirty="0" err="1" smtClean="0">
                          <a:solidFill>
                            <a:sysClr val="windowText" lastClr="000000"/>
                          </a:solidFill>
                        </a:rPr>
                        <a:t>теч.года</a:t>
                      </a:r>
                      <a:r>
                        <a:rPr lang="ru-RU" sz="1600" dirty="0" smtClean="0">
                          <a:solidFill>
                            <a:sysClr val="windowText" lastClr="000000"/>
                          </a:solidFill>
                        </a:rPr>
                        <a:t> </a:t>
                      </a:r>
                      <a:endParaRPr lang="ru-RU" sz="16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dirty="0" err="1" smtClean="0">
                          <a:solidFill>
                            <a:sysClr val="windowText" lastClr="000000"/>
                          </a:solidFill>
                        </a:rPr>
                        <a:t>ОФКСиДО</a:t>
                      </a:r>
                      <a:r>
                        <a:rPr lang="ru-RU" sz="1600" dirty="0" smtClean="0">
                          <a:solidFill>
                            <a:sysClr val="windowText" lastClr="000000"/>
                          </a:solidFill>
                        </a:rPr>
                        <a:t> </a:t>
                      </a:r>
                      <a:endParaRPr lang="ru-RU" sz="16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926711385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37160" indent="0" algn="just">
              <a:buNone/>
            </a:pPr>
            <a:r>
              <a:rPr lang="ru-RU" dirty="0" smtClean="0">
                <a:solidFill>
                  <a:schemeClr val="bg1"/>
                </a:solidFill>
              </a:rPr>
              <a:t>1. Утвердить План работы Отборочной комиссии на 2022/2023 </a:t>
            </a:r>
            <a:r>
              <a:rPr lang="ru-RU" dirty="0" err="1" smtClean="0">
                <a:solidFill>
                  <a:schemeClr val="bg1"/>
                </a:solidFill>
              </a:rPr>
              <a:t>уч.год</a:t>
            </a:r>
            <a:r>
              <a:rPr lang="ru-RU" dirty="0" smtClean="0">
                <a:solidFill>
                  <a:schemeClr val="bg1"/>
                </a:solidFill>
              </a:rPr>
              <a:t>.</a:t>
            </a:r>
          </a:p>
          <a:p>
            <a:pPr marL="137160" indent="0" algn="just">
              <a:buNone/>
            </a:pPr>
            <a:r>
              <a:rPr lang="ru-RU" dirty="0" smtClean="0">
                <a:solidFill>
                  <a:schemeClr val="bg1"/>
                </a:solidFill>
              </a:rPr>
              <a:t>2. До 01 </a:t>
            </a:r>
            <a:r>
              <a:rPr lang="ru-RU" b="1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июня </a:t>
            </a:r>
            <a:r>
              <a:rPr lang="ru-RU" b="1" dirty="0">
                <a:solidFill>
                  <a:schemeClr val="bg1">
                    <a:lumMod val="95000"/>
                    <a:lumOff val="5000"/>
                  </a:schemeClr>
                </a:solidFill>
              </a:rPr>
              <a:t>2023 </a:t>
            </a:r>
            <a:r>
              <a:rPr lang="ru-RU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года: </a:t>
            </a:r>
            <a:r>
              <a:rPr lang="ru-RU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Зав. общежитием предоставить </a:t>
            </a:r>
            <a:r>
              <a:rPr lang="ru-RU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информацию </a:t>
            </a:r>
            <a:r>
              <a:rPr lang="ru-RU" dirty="0">
                <a:solidFill>
                  <a:schemeClr val="bg1">
                    <a:lumMod val="95000"/>
                    <a:lumOff val="5000"/>
                  </a:schemeClr>
                </a:solidFill>
              </a:rPr>
              <a:t>о количестве мест в общежитии для иногородних обучающихся</a:t>
            </a:r>
            <a:r>
              <a:rPr lang="ru-RU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; заведующим </a:t>
            </a:r>
            <a:r>
              <a:rPr lang="ru-RU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кафедрами </a:t>
            </a:r>
            <a:r>
              <a:rPr lang="ru-RU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согласовать расписание вступительных испытаний, проводимых ТИ (ф) СВФУ самостоятельно. </a:t>
            </a:r>
          </a:p>
          <a:p>
            <a:pPr marL="137160" indent="0" algn="just">
              <a:buNone/>
            </a:pPr>
            <a:r>
              <a:rPr lang="ru-RU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3. Провести в срок </a:t>
            </a:r>
            <a:r>
              <a:rPr lang="ru-RU" dirty="0" err="1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профориентационные</a:t>
            </a:r>
            <a:r>
              <a:rPr lang="ru-RU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 мероприятия. </a:t>
            </a:r>
            <a:endParaRPr lang="ru-RU" dirty="0">
              <a:solidFill>
                <a:schemeClr val="bg1">
                  <a:lumMod val="95000"/>
                  <a:lumOff val="5000"/>
                </a:schemeClr>
              </a:solidFill>
            </a:endParaRPr>
          </a:p>
          <a:p>
            <a:pPr marL="137160" indent="0">
              <a:buNone/>
            </a:pP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4" name="Заголовок 1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anchor="ctr">
            <a:no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1200" cap="none" spc="0" normalizeH="0" baseline="0" noProof="0" dirty="0" smtClean="0">
                <a:ln w="6350">
                  <a:noFill/>
                </a:ln>
                <a:solidFill>
                  <a:schemeClr val="bg1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Bookman Old Style" pitchFamily="18" charset="0"/>
                <a:ea typeface="+mj-ea"/>
                <a:cs typeface="+mj-cs"/>
              </a:rPr>
              <a:t>Постановление</a:t>
            </a:r>
            <a:r>
              <a:rPr kumimoji="0" lang="ru-RU" sz="3600" b="1" i="0" u="none" strike="noStrike" kern="1200" cap="none" spc="0" normalizeH="0" noProof="0" dirty="0" smtClean="0">
                <a:ln w="6350">
                  <a:noFill/>
                </a:ln>
                <a:solidFill>
                  <a:schemeClr val="bg1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Bookman Old Style" pitchFamily="18" charset="0"/>
                <a:ea typeface="+mj-ea"/>
                <a:cs typeface="+mj-cs"/>
              </a:rPr>
              <a:t> </a:t>
            </a:r>
            <a:endParaRPr kumimoji="0" lang="ru-RU" sz="3600" b="1" i="0" u="none" strike="noStrike" kern="1200" cap="none" spc="0" normalizeH="0" baseline="0" noProof="0" dirty="0">
              <a:ln w="6350">
                <a:noFill/>
              </a:ln>
              <a:solidFill>
                <a:schemeClr val="bg1"/>
              </a:solidFill>
              <a:effectLst>
                <a:outerShdw blurRad="114300" dist="101600" dir="2700000" algn="tl" rotWithShape="0">
                  <a:srgbClr val="000000">
                    <a:alpha val="40000"/>
                  </a:srgbClr>
                </a:outerShdw>
              </a:effectLst>
              <a:uLnTx/>
              <a:uFillTx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4216664771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Median</Template>
  <TotalTime>8087</TotalTime>
  <Words>243</Words>
  <Application>Microsoft Office PowerPoint</Application>
  <PresentationFormat>Экран (4:3)</PresentationFormat>
  <Paragraphs>65</Paragraphs>
  <Slides>6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9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16" baseType="lpstr">
      <vt:lpstr>Arial</vt:lpstr>
      <vt:lpstr>Book Antiqua</vt:lpstr>
      <vt:lpstr>Bookman Old Style</vt:lpstr>
      <vt:lpstr>Calibri</vt:lpstr>
      <vt:lpstr>Lucida Sans</vt:lpstr>
      <vt:lpstr>Times New Roman</vt:lpstr>
      <vt:lpstr>Wingdings</vt:lpstr>
      <vt:lpstr>Wingdings 2</vt:lpstr>
      <vt:lpstr>Wingdings 3</vt:lpstr>
      <vt:lpstr>Апекс</vt:lpstr>
      <vt:lpstr>ПЛАН работы Отборочной комиссии  2022/2023 ГОД</vt:lpstr>
      <vt:lpstr>Утверждение Правил приема на 2023 год </vt:lpstr>
      <vt:lpstr>Презентация PowerPoint</vt:lpstr>
      <vt:lpstr>Презентация PowerPoint</vt:lpstr>
      <vt:lpstr>Презентация PowerPoint</vt:lpstr>
      <vt:lpstr>Постановление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от ь ь</dc:title>
  <dc:creator>1</dc:creator>
  <cp:lastModifiedBy>Лидия Дмитриевна Ядреева</cp:lastModifiedBy>
  <cp:revision>428</cp:revision>
  <cp:lastPrinted>2019-09-26T02:58:29Z</cp:lastPrinted>
  <dcterms:created xsi:type="dcterms:W3CDTF">2013-09-18T07:01:51Z</dcterms:created>
  <dcterms:modified xsi:type="dcterms:W3CDTF">2022-11-24T07:35:26Z</dcterms:modified>
</cp:coreProperties>
</file>