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61" r:id="rId4"/>
    <p:sldId id="258" r:id="rId5"/>
    <p:sldId id="262" r:id="rId6"/>
    <p:sldId id="263" r:id="rId7"/>
    <p:sldId id="259" r:id="rId8"/>
    <p:sldId id="264" r:id="rId9"/>
    <p:sldId id="265" r:id="rId10"/>
    <p:sldId id="260" r:id="rId11"/>
    <p:sldId id="266" r:id="rId12"/>
    <p:sldId id="267" r:id="rId13"/>
    <p:sldId id="268" r:id="rId14"/>
    <p:sldId id="270" r:id="rId15"/>
    <p:sldId id="271" r:id="rId16"/>
    <p:sldId id="273" r:id="rId17"/>
    <p:sldId id="272" r:id="rId18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8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450FE-2A56-41CA-86EF-EE7E006CBF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13115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CC656-6A93-4C30-A072-3E32401832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54277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4387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40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696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9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73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837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81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729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097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2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5459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B2B73E7-C13F-446D-8795-E7DD757D0936}" type="datetimeFigureOut">
              <a:rPr lang="ru-RU" smtClean="0"/>
              <a:t>28.10.2022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94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 подготовке к </a:t>
            </a:r>
            <a:r>
              <a:rPr lang="ru-RU" dirty="0" err="1" smtClean="0"/>
              <a:t>аккредитационному</a:t>
            </a:r>
            <a:r>
              <a:rPr lang="ru-RU" dirty="0" smtClean="0"/>
              <a:t> мониторингу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октябрь 2022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4879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686631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Для целей </a:t>
            </a:r>
            <a:r>
              <a:rPr lang="ru-RU" sz="3200" dirty="0" err="1" smtClean="0"/>
              <a:t>аккредитационного</a:t>
            </a:r>
            <a:r>
              <a:rPr lang="ru-RU" sz="3200" dirty="0" smtClean="0"/>
              <a:t> мониторинга (минимальное значение 70 баллов)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5648330"/>
              </p:ext>
            </p:extLst>
          </p:nvPr>
        </p:nvGraphicFramePr>
        <p:xfrm>
          <a:off x="598516" y="1825626"/>
          <a:ext cx="11039302" cy="3879185"/>
        </p:xfrm>
        <a:graphic>
          <a:graphicData uri="http://schemas.openxmlformats.org/drawingml/2006/table">
            <a:tbl>
              <a:tblPr firstRow="1" firstCol="1" bandRow="1"/>
              <a:tblGrid>
                <a:gridCol w="1088516">
                  <a:extLst>
                    <a:ext uri="{9D8B030D-6E8A-4147-A177-3AD203B41FA5}">
                      <a16:colId xmlns:a16="http://schemas.microsoft.com/office/drawing/2014/main" val="1442041009"/>
                    </a:ext>
                  </a:extLst>
                </a:gridCol>
                <a:gridCol w="6449553">
                  <a:extLst>
                    <a:ext uri="{9D8B030D-6E8A-4147-A177-3AD203B41FA5}">
                      <a16:colId xmlns:a16="http://schemas.microsoft.com/office/drawing/2014/main" val="3972290430"/>
                    </a:ext>
                  </a:extLst>
                </a:gridCol>
                <a:gridCol w="2440526">
                  <a:extLst>
                    <a:ext uri="{9D8B030D-6E8A-4147-A177-3AD203B41FA5}">
                      <a16:colId xmlns:a16="http://schemas.microsoft.com/office/drawing/2014/main" val="3994869956"/>
                    </a:ext>
                  </a:extLst>
                </a:gridCol>
                <a:gridCol w="1060707">
                  <a:extLst>
                    <a:ext uri="{9D8B030D-6E8A-4147-A177-3AD203B41FA5}">
                      <a16:colId xmlns:a16="http://schemas.microsoft.com/office/drawing/2014/main" val="2767303377"/>
                    </a:ext>
                  </a:extLst>
                </a:gridCol>
              </a:tblGrid>
              <a:tr h="4563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показателя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53840"/>
                  </a:ext>
                </a:extLst>
              </a:tr>
              <a:tr h="91275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работников (в приведенных к целочисленным значениям ставок) из числа руководителей и работников организаций, деятельность которых связана с направленностью (профилем) реализуемой образовательной программы (имеющих стаж работы в данной профессиональной области), в общем числе работников, реализующих образовательную программу высшего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образования – АП6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соответствует федеральному государственному образовательному стандарту, образовательному стандарту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501273"/>
                  </a:ext>
                </a:extLst>
              </a:tr>
              <a:tr h="1140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соответствует федеральному государственному образовательному стандарту, образовательному стандарту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351988"/>
                  </a:ext>
                </a:extLst>
              </a:tr>
              <a:tr h="22818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внутренней системы оценки качества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образования – АП7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имеется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07059"/>
                  </a:ext>
                </a:extLst>
              </a:tr>
              <a:tr h="228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имеется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396451"/>
                  </a:ext>
                </a:extLst>
              </a:tr>
              <a:tr h="228187">
                <a:tc rowSpan="3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образования – АП8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75%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393571"/>
                  </a:ext>
                </a:extLst>
              </a:tr>
              <a:tr h="228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50% до 75%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520238"/>
                  </a:ext>
                </a:extLst>
              </a:tr>
              <a:tr h="456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50%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046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8873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27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Показатель АП7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71847"/>
            <a:ext cx="10515600" cy="49051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Источники данных, необходимых для расчета АП7:</a:t>
            </a:r>
          </a:p>
          <a:p>
            <a:pPr marL="0" indent="0" algn="just">
              <a:buNone/>
            </a:pPr>
            <a:r>
              <a:rPr lang="ru-RU" dirty="0" smtClean="0"/>
              <a:t>Информация</a:t>
            </a:r>
            <a:r>
              <a:rPr lang="ru-RU" dirty="0"/>
              <a:t>, размещенная на официальном сайте образовательной организации (отчет о </a:t>
            </a:r>
            <a:r>
              <a:rPr lang="ru-RU" dirty="0" err="1"/>
              <a:t>самообследовании</a:t>
            </a:r>
            <a:r>
              <a:rPr lang="ru-RU" dirty="0"/>
              <a:t>, результаты внешней оценки качества образовательной деятельности и подготовки обучающихся, результаты внутренней оценки в части совершенствования образовательных программ).</a:t>
            </a:r>
          </a:p>
          <a:p>
            <a:pPr marL="0" indent="0" algn="just">
              <a:buNone/>
            </a:pPr>
            <a:r>
              <a:rPr lang="ru-RU" dirty="0" smtClean="0"/>
              <a:t>Значение </a:t>
            </a:r>
            <a:r>
              <a:rPr lang="ru-RU" dirty="0"/>
              <a:t>показателя "имеется" устанавливается, если:</a:t>
            </a:r>
          </a:p>
          <a:p>
            <a:pPr marL="0" indent="0" algn="just">
              <a:buNone/>
            </a:pPr>
            <a:r>
              <a:rPr lang="ru-RU" dirty="0" smtClean="0"/>
              <a:t>- к проведению </a:t>
            </a:r>
            <a:r>
              <a:rPr lang="ru-RU" dirty="0"/>
              <a:t>регулярной внутренней оценки качества образовательной программы и подготовки обучающихся привлечены работодатели и (или) их объединения, иные юридические и (или) физические лица, включая педагогических работников образовательной организации;</a:t>
            </a:r>
          </a:p>
          <a:p>
            <a:pPr marL="0" indent="0" algn="just">
              <a:buNone/>
            </a:pPr>
            <a:r>
              <a:rPr lang="ru-RU" dirty="0" smtClean="0"/>
              <a:t>- в </a:t>
            </a:r>
            <a:r>
              <a:rPr lang="ru-RU" dirty="0"/>
              <a:t>рамках внутренней системы оценки качества образовательной деятельности обучающимся предоставляется возможность оценивания условий, содержания, организации и качества образовательного процесса в целом и отдельных дисциплин (модулей) и практик.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2808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873" y="298624"/>
            <a:ext cx="10515600" cy="856846"/>
          </a:xfrm>
        </p:spPr>
        <p:txBody>
          <a:bodyPr>
            <a:noAutofit/>
          </a:bodyPr>
          <a:lstStyle/>
          <a:p>
            <a:r>
              <a:rPr lang="ru-RU" sz="3200" dirty="0"/>
              <a:t>письмо </a:t>
            </a:r>
            <a:r>
              <a:rPr lang="ru-RU" sz="3200" dirty="0" err="1"/>
              <a:t>Минобрнауки</a:t>
            </a:r>
            <a:r>
              <a:rPr lang="ru-RU" sz="3200" dirty="0"/>
              <a:t> России от 15.02.2018 N </a:t>
            </a:r>
            <a:r>
              <a:rPr lang="ru-RU" sz="3200" dirty="0" smtClean="0"/>
              <a:t>05-436 "</a:t>
            </a:r>
            <a:r>
              <a:rPr lang="ru-RU" sz="3200" dirty="0"/>
              <a:t>О метод. рекомендациях"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56" y="1047405"/>
            <a:ext cx="11421687" cy="5985164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Методические </a:t>
            </a:r>
            <a:r>
              <a:rPr lang="ru-RU" dirty="0"/>
              <a:t>рекомендации по организации и проведению в образовательных организациях </a:t>
            </a:r>
            <a:r>
              <a:rPr lang="ru-RU" dirty="0" smtClean="0"/>
              <a:t>высшего образования </a:t>
            </a:r>
            <a:r>
              <a:rPr lang="ru-RU" dirty="0"/>
              <a:t>внутренней независимой оценки качества образования по образовательным </a:t>
            </a:r>
            <a:r>
              <a:rPr lang="ru-RU" dirty="0" smtClean="0"/>
              <a:t>программам высшего </a:t>
            </a:r>
            <a:r>
              <a:rPr lang="ru-RU" dirty="0"/>
              <a:t>образования - программам </a:t>
            </a:r>
            <a:r>
              <a:rPr lang="ru-RU" dirty="0" err="1"/>
              <a:t>бакалавриата</a:t>
            </a:r>
            <a:r>
              <a:rPr lang="ru-RU" dirty="0"/>
              <a:t>, программам </a:t>
            </a:r>
            <a:r>
              <a:rPr lang="ru-RU" dirty="0" err="1"/>
              <a:t>специалитета</a:t>
            </a:r>
            <a:r>
              <a:rPr lang="ru-RU" dirty="0"/>
              <a:t> и программам магистратуры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Рассмотрены вопросы: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Организация </a:t>
            </a:r>
            <a:r>
              <a:rPr lang="ru-RU" dirty="0"/>
              <a:t>и проведение внутренней независимой оценки качества подготовки обучающихся в рамках 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</a:t>
            </a:r>
            <a:r>
              <a:rPr lang="ru-RU" dirty="0">
                <a:solidFill>
                  <a:schemeClr val="accent5"/>
                </a:solidFill>
              </a:rPr>
              <a:t>промежуточной аттестации обучающихся по дисциплинам (модулям)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accent5"/>
                </a:solidFill>
              </a:rPr>
              <a:t>• промежуточной аттестации обучающихся по итогам прохождения практик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accent5"/>
                </a:solidFill>
              </a:rPr>
              <a:t>• промежуточной аттестации обучающихся по итогам выполнения курсовых работ и проектов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а также участия в проектной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0000"/>
                </a:solidFill>
              </a:rPr>
              <a:t>деятельности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</a:t>
            </a:r>
            <a:r>
              <a:rPr lang="ru-RU" dirty="0">
                <a:solidFill>
                  <a:schemeClr val="accent5"/>
                </a:solidFill>
              </a:rPr>
              <a:t>проведения входного контроля уровня подготовленности обучающихся в начале изучения дисциплины (модуля)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</a:t>
            </a:r>
            <a:r>
              <a:rPr lang="ru-RU" dirty="0">
                <a:solidFill>
                  <a:schemeClr val="accent5"/>
                </a:solidFill>
              </a:rPr>
              <a:t>проведения контроля наличия у обучающихся сформированных результатов обучения по ранее изученным дисциплинам (модулям)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анализа портфолио учебных и </a:t>
            </a:r>
            <a:r>
              <a:rPr lang="ru-RU" dirty="0" err="1"/>
              <a:t>внеучебных</a:t>
            </a:r>
            <a:r>
              <a:rPr lang="ru-RU" dirty="0"/>
              <a:t> достижений обучающихся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</a:t>
            </a:r>
            <a:r>
              <a:rPr lang="ru-RU" dirty="0">
                <a:solidFill>
                  <a:schemeClr val="accent5"/>
                </a:solidFill>
              </a:rPr>
              <a:t>проведения олимпиад и других конкурсных мероприятий по отдельным дисциплинам (модулям)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accent5"/>
                </a:solidFill>
              </a:rPr>
              <a:t>• государственной итоговой аттестации обучающихся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Организация </a:t>
            </a:r>
            <a:r>
              <a:rPr lang="ru-RU" dirty="0"/>
              <a:t>и проведение внутренней независимой оценки качества работы педагогических работников в рамках: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проведения конкурсов педагогического мастерства;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системного мониторинга уровня квалификации педагогических работников;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анализа портфолио профессиональных достижений педагогических работников;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0000"/>
                </a:solidFill>
              </a:rPr>
              <a:t>• внутренней независимой оценки качества работы педагогических работников образовательной организации обучающимися.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Организация </a:t>
            </a:r>
            <a:r>
              <a:rPr lang="ru-RU" dirty="0"/>
              <a:t>и проведение внутренней независимой оценки качества ресурсного обеспечения образовательной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деятельности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• Учет результатов внутренней независимой оценки качества образования в деятельности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86740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15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Показатель АП8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47404"/>
            <a:ext cx="10515600" cy="512955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Показатель АП8 учитывается в случае наличия выпускников соответствующего года выпуска, если их трудоустройство осуществлено в течение календарного года, следующего за годом выпуска.</a:t>
            </a: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Источники данных, необходимых для расчета АП8: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Данные</a:t>
            </a:r>
            <a:r>
              <a:rPr lang="ru-RU" dirty="0">
                <a:solidFill>
                  <a:schemeClr val="tx2"/>
                </a:solidFill>
              </a:rPr>
              <a:t>, полученные по каналам системы межведомственного электронного взаимодействия;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/>
                </a:solidFill>
              </a:rPr>
              <a:t>Данные </a:t>
            </a:r>
            <a:r>
              <a:rPr lang="ru-RU" dirty="0">
                <a:solidFill>
                  <a:schemeClr val="tx2"/>
                </a:solidFill>
              </a:rPr>
              <a:t>о трудоустройстве выпускников образовательных организаций высшего образования, размещаются в подсистеме "Анализ трудоустройства граждан" информационно-аналитической системы Общероссийская база вакансий "Работа в России" (в соответствии с регламентом формирования аналитической информации о трудоустройстве граждан в подсистеме "Анализ трудоустройства граждан" информационно-аналитической системы Общероссийская база вакансий "Работа в России", утвержденным приказом </a:t>
            </a:r>
            <a:r>
              <a:rPr lang="ru-RU" dirty="0" err="1">
                <a:solidFill>
                  <a:schemeClr val="tx2"/>
                </a:solidFill>
              </a:rPr>
              <a:t>Роструда</a:t>
            </a:r>
            <a:r>
              <a:rPr lang="ru-RU" dirty="0">
                <a:solidFill>
                  <a:schemeClr val="tx2"/>
                </a:solidFill>
              </a:rPr>
              <a:t> от 30 июля 2021 г. N 232);</a:t>
            </a:r>
          </a:p>
          <a:p>
            <a:pPr marL="0" indent="0">
              <a:buNone/>
            </a:pPr>
            <a:endParaRPr lang="ru-RU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Информация, размещенная на официальном сайте образовательной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916733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5453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Апробация АМ 2022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1271847"/>
            <a:ext cx="10764749" cy="5037513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 2022 год ознаменован тем, что в этом году </a:t>
            </a:r>
            <a:r>
              <a:rPr lang="ru-RU" dirty="0" err="1"/>
              <a:t>Рособрнадзор</a:t>
            </a:r>
            <a:r>
              <a:rPr lang="ru-RU" dirty="0"/>
              <a:t> впервые использует </a:t>
            </a:r>
            <a:r>
              <a:rPr lang="ru-RU" dirty="0" err="1"/>
              <a:t>аккредитационные</a:t>
            </a:r>
            <a:r>
              <a:rPr lang="ru-RU" dirty="0"/>
              <a:t> показатели при проведении двух процедур: государственной аккредитации образовательных программ и апробации </a:t>
            </a:r>
            <a:r>
              <a:rPr lang="ru-RU" dirty="0" err="1"/>
              <a:t>аккредитационного</a:t>
            </a:r>
            <a:r>
              <a:rPr lang="ru-RU" dirty="0"/>
              <a:t> мониторинга.</a:t>
            </a:r>
          </a:p>
          <a:p>
            <a:pPr algn="just"/>
            <a:r>
              <a:rPr lang="ru-RU" dirty="0"/>
              <a:t>    Государственная аккредитация образовательных программ по новой модели выявила риски вузов при открытии новых направлений подготовки</a:t>
            </a:r>
            <a:r>
              <a:rPr lang="ru-RU" dirty="0" smtClean="0"/>
              <a:t>. Возросло количество </a:t>
            </a:r>
            <a:r>
              <a:rPr lang="ru-RU" dirty="0"/>
              <a:t>отказов в переоформлении свидетельств о государственной </a:t>
            </a:r>
            <a:r>
              <a:rPr lang="ru-RU" dirty="0" smtClean="0"/>
              <a:t>аккредитации, </a:t>
            </a:r>
            <a:r>
              <a:rPr lang="ru-RU" dirty="0"/>
              <a:t>что снижает возможность получения контрольных цифр приема и бюджетных средств на подготовку специалистов.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сентябре 2022 </a:t>
            </a:r>
            <a:r>
              <a:rPr lang="ru-RU" dirty="0" smtClean="0"/>
              <a:t>года была проведена апробация </a:t>
            </a:r>
            <a:r>
              <a:rPr lang="ru-RU" dirty="0" err="1"/>
              <a:t>аккредитационного</a:t>
            </a:r>
            <a:r>
              <a:rPr lang="ru-RU" dirty="0"/>
              <a:t> </a:t>
            </a:r>
            <a:r>
              <a:rPr lang="ru-RU" dirty="0" smtClean="0"/>
              <a:t>мониторинга, </a:t>
            </a:r>
            <a:r>
              <a:rPr lang="ru-RU" dirty="0"/>
              <a:t>в котором </a:t>
            </a:r>
            <a:r>
              <a:rPr lang="ru-RU" dirty="0" smtClean="0"/>
              <a:t>принял </a:t>
            </a:r>
            <a:r>
              <a:rPr lang="ru-RU" dirty="0"/>
              <a:t>участие 61 </a:t>
            </a:r>
            <a:r>
              <a:rPr lang="ru-RU" dirty="0" smtClean="0"/>
              <a:t>вуз. От СВФУ в апробации участвовал Чукотский филиал СВФУ. Результаты апробации АМ показали, что в </a:t>
            </a:r>
            <a:r>
              <a:rPr lang="ru-RU" dirty="0"/>
              <a:t>2023 </a:t>
            </a:r>
            <a:r>
              <a:rPr lang="ru-RU" dirty="0" smtClean="0"/>
              <a:t>году, вероятно, </a:t>
            </a:r>
            <a:r>
              <a:rPr lang="ru-RU" dirty="0"/>
              <a:t>будет введен новый механизм оценки организаций высшего </a:t>
            </a:r>
            <a:r>
              <a:rPr lang="ru-RU" dirty="0" smtClean="0"/>
              <a:t>образования.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126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2786" y="570271"/>
            <a:ext cx="9720072" cy="570272"/>
          </a:xfrm>
        </p:spPr>
        <p:txBody>
          <a:bodyPr>
            <a:normAutofit/>
          </a:bodyPr>
          <a:lstStyle/>
          <a:p>
            <a:r>
              <a:rPr lang="ru-RU" sz="3200" dirty="0"/>
              <a:t>Внутренняя оценка качества 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924" y="1292942"/>
            <a:ext cx="10903974" cy="4023360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 smtClean="0"/>
              <a:t>УМО был разработан </a:t>
            </a:r>
            <a:r>
              <a:rPr lang="ru-RU" dirty="0"/>
              <a:t>раздел «Внутренняя оценка качества образования» на сайте ТИ (ф) </a:t>
            </a:r>
            <a:r>
              <a:rPr lang="ru-RU" dirty="0" smtClean="0"/>
              <a:t>СВФУ. </a:t>
            </a:r>
          </a:p>
          <a:p>
            <a:pPr algn="just"/>
            <a:r>
              <a:rPr lang="ru-RU" dirty="0" smtClean="0"/>
              <a:t>С целью осуществления ВОКО и выполнения показателя АП7 Департаментом по обеспечению качества образования было </a:t>
            </a:r>
            <a:r>
              <a:rPr lang="ru-RU" dirty="0"/>
              <a:t>предложено привлекать </a:t>
            </a:r>
            <a:r>
              <a:rPr lang="ru-RU" dirty="0" smtClean="0"/>
              <a:t>к промежуточной </a:t>
            </a:r>
            <a:r>
              <a:rPr lang="ru-RU" dirty="0"/>
              <a:t>аттестации обучающихся по дисциплинам/ </a:t>
            </a:r>
            <a:r>
              <a:rPr lang="ru-RU" dirty="0" smtClean="0"/>
              <a:t>итогам </a:t>
            </a:r>
            <a:r>
              <a:rPr lang="ru-RU" dirty="0"/>
              <a:t>прохождения практики/ выполнения курсовых работ и </a:t>
            </a:r>
            <a:r>
              <a:rPr lang="ru-RU" dirty="0" smtClean="0"/>
              <a:t>проектов </a:t>
            </a:r>
            <a:r>
              <a:rPr lang="ru-RU" dirty="0"/>
              <a:t>в качестве внешних экспертов </a:t>
            </a:r>
            <a:r>
              <a:rPr lang="ru-RU" dirty="0" smtClean="0"/>
              <a:t>преподавателей </a:t>
            </a:r>
            <a:r>
              <a:rPr lang="ru-RU" dirty="0"/>
              <a:t>смежных дисциплин, </a:t>
            </a:r>
            <a:r>
              <a:rPr lang="ru-RU" dirty="0" smtClean="0"/>
              <a:t>представителей работодателей</a:t>
            </a:r>
            <a:r>
              <a:rPr lang="ru-RU" dirty="0"/>
              <a:t>; в рамках проведения контроля наличия у обучающихся сформированных результатов обучения по ранее изученным дисциплинам/ междисциплинарным курсам </a:t>
            </a:r>
            <a:r>
              <a:rPr lang="ru-RU" dirty="0" smtClean="0"/>
              <a:t>в </a:t>
            </a:r>
            <a:r>
              <a:rPr lang="ru-RU" dirty="0"/>
              <a:t>качестве аудиторов </a:t>
            </a:r>
            <a:r>
              <a:rPr lang="ru-RU" dirty="0" smtClean="0"/>
              <a:t>привлекать сотрудников других кафедр, специалистов УМО.</a:t>
            </a:r>
          </a:p>
          <a:p>
            <a:pPr algn="just"/>
            <a:r>
              <a:rPr lang="ru-RU" dirty="0" smtClean="0"/>
              <a:t>УМО разработаны формы анкет обучающихся, руководителей практик, работодателей. </a:t>
            </a:r>
          </a:p>
          <a:p>
            <a:pPr algn="just"/>
            <a:r>
              <a:rPr lang="ru-RU" dirty="0" smtClean="0"/>
              <a:t>В ноябре 2022 г. планируется </a:t>
            </a:r>
            <a:r>
              <a:rPr lang="ru-RU" dirty="0"/>
              <a:t>проверка </a:t>
            </a:r>
            <a:r>
              <a:rPr lang="ru-RU" dirty="0" smtClean="0"/>
              <a:t>сформированных </a:t>
            </a:r>
            <a:r>
              <a:rPr lang="ru-RU" dirty="0"/>
              <a:t>результатов обучения по ранее изученным дисциплинам/ междисциплинарным курсам и анкетирование работодателей.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110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22" y="83127"/>
            <a:ext cx="4596799" cy="6500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302" y="83127"/>
            <a:ext cx="4630191" cy="6547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6484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Проект постановления: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508" y="1326859"/>
            <a:ext cx="10949247" cy="5248507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AutoNum type="arabicPeriod"/>
            </a:pPr>
            <a:r>
              <a:rPr lang="ru-RU" dirty="0" smtClean="0"/>
              <a:t>Зав. выпускающими кафедрами провести анализ реализуемых образовательных программ на предмет выполнения показателей </a:t>
            </a:r>
            <a:r>
              <a:rPr lang="ru-RU" dirty="0" err="1" smtClean="0"/>
              <a:t>аккредитационного</a:t>
            </a:r>
            <a:r>
              <a:rPr lang="ru-RU" dirty="0" smtClean="0"/>
              <a:t> мониторинга.</a:t>
            </a:r>
          </a:p>
          <a:p>
            <a:pPr marL="514350" indent="-514350" algn="just">
              <a:buFont typeface="Arial" panose="020B0604020202020204" pitchFamily="34" charset="0"/>
              <a:buAutoNum type="arabicPeriod"/>
            </a:pPr>
            <a:r>
              <a:rPr lang="ru-RU" dirty="0" smtClean="0"/>
              <a:t>Зав. выпускающими кафедрами по </a:t>
            </a:r>
            <a:r>
              <a:rPr lang="ru-RU" dirty="0"/>
              <a:t>возможности заключать договоры о целевом обучении </a:t>
            </a:r>
            <a:r>
              <a:rPr lang="ru-RU" dirty="0" smtClean="0"/>
              <a:t>студентов </a:t>
            </a:r>
            <a:r>
              <a:rPr lang="ru-RU" dirty="0"/>
              <a:t>старших </a:t>
            </a:r>
            <a:r>
              <a:rPr lang="ru-RU" dirty="0" smtClean="0"/>
              <a:t>курсов, совмещающих трудовую деятельность и обучение.</a:t>
            </a:r>
            <a:endParaRPr lang="ru-RU" dirty="0"/>
          </a:p>
          <a:p>
            <a:pPr marL="514350" indent="-514350" algn="just">
              <a:buAutoNum type="arabicPeriod"/>
            </a:pPr>
            <a:r>
              <a:rPr lang="ru-RU" dirty="0" smtClean="0"/>
              <a:t>УМО и кафедрам осуществлять меры по сохранности контингента студентов, особенно обучающихся по договорам о целевом обучении.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Кафедрам и УМО привлекать </a:t>
            </a:r>
            <a:r>
              <a:rPr lang="ru-RU" dirty="0"/>
              <a:t>к промежуточной аттестации обучающихся по дисциплинам/ итогам прохождения практики/ выполнения курсовых работ и проектов в качестве внешних экспертов преподавателей смежных дисциплин, представителей работодателей; в рамках проведения контроля наличия у обучающихся сформированных результатов обучения по ранее изученным дисциплинам/ междисциплинарным курсам в качестве аудиторов привлекать сотрудников других кафедр, специалистов </a:t>
            </a:r>
            <a:r>
              <a:rPr lang="ru-RU" dirty="0" smtClean="0"/>
              <a:t>УМО.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УМО автоматизировать проведение опросов </a:t>
            </a:r>
            <a:r>
              <a:rPr lang="ru-RU" dirty="0"/>
              <a:t>и анкетирования заинтересованных сторон (абитуриентов, обучающихся</a:t>
            </a:r>
            <a:r>
              <a:rPr lang="ru-RU" dirty="0" smtClean="0"/>
              <a:t>, преподавателей, </a:t>
            </a:r>
            <a:r>
              <a:rPr lang="ru-RU" dirty="0"/>
              <a:t>выпускников, </a:t>
            </a:r>
            <a:r>
              <a:rPr lang="ru-RU" dirty="0" smtClean="0"/>
              <a:t>работодателей). 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По результатам анкетирования «Оценка условий, содержания, организации и качества  образовательного процесса» ответственным лицам принять меры в соответствии с рекомендациями ДОКО СВФУ.</a:t>
            </a:r>
          </a:p>
          <a:p>
            <a:pPr marL="514350" indent="-514350" algn="just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204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Приказ Министерства науки и высшего образования Российской Федерации от 25.11.2021 г. № 1094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Предметом </a:t>
            </a:r>
            <a:r>
              <a:rPr lang="ru-RU" dirty="0" err="1" smtClean="0"/>
              <a:t>аккредитационного</a:t>
            </a:r>
            <a:r>
              <a:rPr lang="ru-RU" dirty="0" smtClean="0"/>
              <a:t> мониторинга является систематическое стандартизированное наблюдение за выполнением организациями, осуществляющими образовательную деятельность, </a:t>
            </a:r>
            <a:r>
              <a:rPr lang="ru-RU" dirty="0" err="1" smtClean="0"/>
              <a:t>аккредитационных</a:t>
            </a:r>
            <a:r>
              <a:rPr lang="ru-RU" dirty="0" smtClean="0"/>
              <a:t> показателей.</a:t>
            </a:r>
          </a:p>
          <a:p>
            <a:pPr algn="just"/>
            <a:r>
              <a:rPr lang="ru-RU" dirty="0" err="1" smtClean="0"/>
              <a:t>Аккредитационные</a:t>
            </a:r>
            <a:r>
              <a:rPr lang="ru-RU" dirty="0" smtClean="0"/>
              <a:t> показатели представляют собой совокупность обязательных требований к качеству образования, представляющего собой комплексную характеристику образовательной деятельности и подготовки обучающегося, выражающую степень их соответствия ФГОС ВО, в том числе степень достижения планируемых результатов образовательной программы высшего образования.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012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0011" y="703407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sz="4000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Для целей государственной аккредитации образовательной деятельности (минимальное значение 90 баллов);</a:t>
            </a:r>
          </a:p>
          <a:p>
            <a:r>
              <a:rPr lang="ru-RU" sz="4000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Для </a:t>
            </a:r>
            <a:r>
              <a:rPr lang="ru-RU" sz="40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целей </a:t>
            </a:r>
            <a:r>
              <a:rPr lang="ru-RU" sz="40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аккредитационного</a:t>
            </a:r>
            <a:r>
              <a:rPr lang="ru-RU" sz="40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мониторинга (минимальное значение 70 баллов</a:t>
            </a:r>
            <a:r>
              <a:rPr lang="ru-RU" sz="4000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);</a:t>
            </a:r>
          </a:p>
          <a:p>
            <a:r>
              <a:rPr lang="ru-RU" sz="4000" dirty="0" smtClean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Для целей осуществления федерального государственного контроля (надзора) в сфере образования (минимальное значение 60 баллов).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37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753133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Для целей </a:t>
            </a:r>
            <a:r>
              <a:rPr lang="ru-RU" sz="3200" dirty="0" err="1" smtClean="0"/>
              <a:t>аккредитационного</a:t>
            </a:r>
            <a:r>
              <a:rPr lang="ru-RU" sz="3200" dirty="0" smtClean="0"/>
              <a:t> мониторинга (минимальное значение 70 баллов)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771244"/>
              </p:ext>
            </p:extLst>
          </p:nvPr>
        </p:nvGraphicFramePr>
        <p:xfrm>
          <a:off x="1024128" y="1784061"/>
          <a:ext cx="9965400" cy="4257550"/>
        </p:xfrm>
        <a:graphic>
          <a:graphicData uri="http://schemas.openxmlformats.org/drawingml/2006/table">
            <a:tbl>
              <a:tblPr firstRow="1" firstCol="1" bandRow="1"/>
              <a:tblGrid>
                <a:gridCol w="982625">
                  <a:extLst>
                    <a:ext uri="{9D8B030D-6E8A-4147-A177-3AD203B41FA5}">
                      <a16:colId xmlns:a16="http://schemas.microsoft.com/office/drawing/2014/main" val="1442041009"/>
                    </a:ext>
                  </a:extLst>
                </a:gridCol>
                <a:gridCol w="5822141">
                  <a:extLst>
                    <a:ext uri="{9D8B030D-6E8A-4147-A177-3AD203B41FA5}">
                      <a16:colId xmlns:a16="http://schemas.microsoft.com/office/drawing/2014/main" val="3972290430"/>
                    </a:ext>
                  </a:extLst>
                </a:gridCol>
                <a:gridCol w="2203112">
                  <a:extLst>
                    <a:ext uri="{9D8B030D-6E8A-4147-A177-3AD203B41FA5}">
                      <a16:colId xmlns:a16="http://schemas.microsoft.com/office/drawing/2014/main" val="3994869956"/>
                    </a:ext>
                  </a:extLst>
                </a:gridCol>
                <a:gridCol w="957522">
                  <a:extLst>
                    <a:ext uri="{9D8B030D-6E8A-4147-A177-3AD203B41FA5}">
                      <a16:colId xmlns:a16="http://schemas.microsoft.com/office/drawing/2014/main" val="2767303377"/>
                    </a:ext>
                  </a:extLst>
                </a:gridCol>
              </a:tblGrid>
              <a:tr h="1435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показателя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53840"/>
                  </a:ext>
                </a:extLst>
              </a:tr>
              <a:tr h="87923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единого государственного экзамена обучающихся, принятых по его результатам на обучение по очной форме по программам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специалитета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 (не применяется для основных профессиональных образовательных программ высшего образования - программ магистратуры, ординатуры,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ассистентуры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-стажировки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- АП1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 баллов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74920"/>
                  </a:ext>
                </a:extLst>
              </a:tr>
              <a:tr h="1239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60 до 65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13988"/>
                  </a:ext>
                </a:extLst>
              </a:tr>
              <a:tr h="3452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60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5891155"/>
                  </a:ext>
                </a:extLst>
              </a:tr>
              <a:tr h="96564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Средний балл вступительных испытаний (единый государственный экзамен и дополнительные вступительные испытания творческой направленности) обучающихся, принятых на обучение в соответствующую организацию, осуществляющую образовательную деятельность, по очной форме по соответствующим программам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бакалавриата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или </a:t>
                      </a:r>
                      <a:r>
                        <a:rPr lang="ru-RU" sz="1200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специалитета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 (</a:t>
                      </a:r>
                      <a:r>
                        <a:rPr lang="ru-RU" sz="12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применяется только для тех основных профессиональных образовательных программ высшего образования (</a:t>
                      </a:r>
                      <a:r>
                        <a:rPr lang="ru-RU" sz="1200" b="1" dirty="0" err="1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бакалавриат</a:t>
                      </a:r>
                      <a:r>
                        <a:rPr lang="ru-RU" sz="1200" b="1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), правилами приема которых предусмотрены дополнительные вступительные испытания творческой направленности)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 баллов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753758"/>
                  </a:ext>
                </a:extLst>
              </a:tr>
              <a:tr h="965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60 до 65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271124"/>
                  </a:ext>
                </a:extLst>
              </a:tr>
              <a:tr h="6172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60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040973"/>
                  </a:ext>
                </a:extLst>
              </a:tr>
              <a:tr h="9675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Наличие электронной информационно-образовательной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среды – АП2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имеется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290303"/>
                  </a:ext>
                </a:extLst>
              </a:tr>
              <a:tr h="506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имеется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50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1676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3264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Показатель АП1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97775"/>
            <a:ext cx="10515600" cy="5198629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Источники данных : ФИС ГИА и Приема, Информация, размещенная </a:t>
            </a:r>
            <a:r>
              <a:rPr lang="ru-RU" dirty="0" smtClean="0">
                <a:solidFill>
                  <a:schemeClr val="tx2"/>
                </a:solidFill>
              </a:rPr>
              <a:t>на официальном </a:t>
            </a:r>
            <a:r>
              <a:rPr lang="ru-RU" dirty="0">
                <a:solidFill>
                  <a:schemeClr val="tx2"/>
                </a:solidFill>
              </a:rPr>
              <a:t>сайте образовательной организации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При </a:t>
            </a:r>
            <a:r>
              <a:rPr lang="ru-RU" dirty="0">
                <a:solidFill>
                  <a:schemeClr val="tx2"/>
                </a:solidFill>
              </a:rPr>
              <a:t>расчете среднего балла ЕГЭ не учитываются баллы: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1) за индивидуальные достижения абитуриентов;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2) зачисленных на обучение на базе профессионального образования по результатам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вступительных испытаний, проводимых ОО самостоятельно;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3) зачисленных на обучение в пределах квоты приёма на целевое обучение, особой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квоты, без вступительных испытаний;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4) по результатам вступительных испытаний, проводимых ОО самостоятельно.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• Лица, зачисленные без вступительных испытаний, приравниваются к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абитуриентам, имеющим средний балл ЕГЭ, равный 100 баллам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• Расчёт показателя проводится в отношении старшего курса очной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формы обучения. Полученное при расчете дробное значение показателя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округляется до целого числа по правилам математического округления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•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033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16271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Показатель </a:t>
            </a:r>
            <a:r>
              <a:rPr lang="ru-RU" sz="3200" dirty="0"/>
              <a:t>АП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5978" y="731519"/>
            <a:ext cx="11055927" cy="550363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203864"/>
                </a:solidFill>
                <a:latin typeface="CIDFont+F1"/>
              </a:rPr>
              <a:t>Источники данных для расчета АП2: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203864"/>
                </a:solidFill>
                <a:latin typeface="CIDFont+F1"/>
              </a:rPr>
              <a:t>• Информация, размещенная на официальном сайте ОО.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203864"/>
                </a:solidFill>
                <a:latin typeface="CIDFont+F1"/>
              </a:rPr>
              <a:t>• Ссылка на страницу ОО в сети «Интернет».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400" dirty="0" smtClean="0">
              <a:solidFill>
                <a:srgbClr val="203864"/>
              </a:solidFill>
              <a:latin typeface="CIDFont+F1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203864"/>
                </a:solidFill>
                <a:latin typeface="CIDFont+F1"/>
              </a:rPr>
              <a:t>Показатель </a:t>
            </a:r>
            <a:r>
              <a:rPr lang="ru-RU" sz="1400" dirty="0">
                <a:solidFill>
                  <a:srgbClr val="203864"/>
                </a:solidFill>
                <a:latin typeface="CIDFont+F1"/>
              </a:rPr>
              <a:t>«имеется</a:t>
            </a:r>
            <a:r>
              <a:rPr lang="ru-RU" sz="1400" dirty="0" smtClean="0">
                <a:solidFill>
                  <a:srgbClr val="203864"/>
                </a:solidFill>
                <a:latin typeface="CIDFont+F1"/>
              </a:rPr>
              <a:t>» устанавливается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,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если электронная информационно-образовательная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среда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(ЭИОС</a:t>
            </a:r>
            <a:r>
              <a:rPr lang="ru-RU" sz="1400" dirty="0" smtClean="0">
                <a:solidFill>
                  <a:srgbClr val="C10000"/>
                </a:solidFill>
                <a:latin typeface="CIDFont+F2"/>
              </a:rPr>
              <a:t>) обеспечивает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>
                <a:solidFill>
                  <a:schemeClr val="tx2"/>
                </a:solidFill>
                <a:latin typeface="CIDFont+F4"/>
              </a:rPr>
              <a:t>доступ к учебным планам, рабочим программам дисциплин (модулей), программам практик, электронным учебным изданиям и электронным образовательным ресурсам, указанным в рабочих программах дисциплин (модулей), программах практик</a:t>
            </a: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; </a:t>
            </a:r>
            <a:endParaRPr lang="ru-RU" sz="1400" dirty="0">
              <a:solidFill>
                <a:schemeClr val="tx2"/>
              </a:solidFill>
              <a:latin typeface="CIDFont+F4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rgbClr val="C00000"/>
                </a:solidFill>
                <a:latin typeface="CIDFont+F4"/>
              </a:rPr>
              <a:t>формирование </a:t>
            </a:r>
            <a:r>
              <a:rPr lang="ru-RU" sz="1400" dirty="0">
                <a:solidFill>
                  <a:srgbClr val="C00000"/>
                </a:solidFill>
                <a:latin typeface="CIDFont+F4"/>
              </a:rPr>
              <a:t>электронного портфолио обучающегося, в том числе сохранение его работ и оценок за эти работы.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При </a:t>
            </a:r>
            <a:r>
              <a:rPr lang="ru-RU" sz="1400" dirty="0">
                <a:solidFill>
                  <a:schemeClr val="tx2"/>
                </a:solidFill>
                <a:latin typeface="CIDFont+F4"/>
              </a:rPr>
              <a:t>реализации образовательной программы с применением электронного обучения, дистанционных образовательных технологий значение показателя "имеется" устанавливается, если электронная информационно-образовательная среда дополнительно обеспечивает: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фиксацию </a:t>
            </a:r>
            <a:r>
              <a:rPr lang="ru-RU" sz="1400" dirty="0">
                <a:solidFill>
                  <a:schemeClr val="tx2"/>
                </a:solidFill>
                <a:latin typeface="CIDFont+F4"/>
              </a:rPr>
              <a:t>хода образовательного процесса, результатов промежуточной аттестации и результатов освоения программы;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проведение </a:t>
            </a:r>
            <a:r>
              <a:rPr lang="ru-RU" sz="1400" dirty="0">
                <a:solidFill>
                  <a:schemeClr val="tx2"/>
                </a:solidFill>
                <a:latin typeface="CIDFont+F4"/>
              </a:rPr>
              <a:t>учебных занятий, процедур оценки результатов обучения, реализация которых предусмотрена с применением электронного обучения, дистанционных образовательных технологий;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взаимодействие </a:t>
            </a:r>
            <a:r>
              <a:rPr lang="ru-RU" sz="1400" dirty="0">
                <a:solidFill>
                  <a:schemeClr val="tx2"/>
                </a:solidFill>
                <a:latin typeface="CIDFont+F4"/>
              </a:rPr>
              <a:t>между участниками образовательного процесса, в том числе синхронное и (или) асинхронное взаимодействия посредством сети "Интернет</a:t>
            </a:r>
            <a:r>
              <a:rPr lang="ru-RU" sz="1400" dirty="0" smtClean="0">
                <a:solidFill>
                  <a:schemeClr val="tx2"/>
                </a:solidFill>
                <a:latin typeface="CIDFont+F4"/>
              </a:rPr>
              <a:t>".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Требования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к электронно-библиотечным системам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и ЭИОС</a:t>
            </a:r>
            <a:endParaRPr lang="ru-RU" sz="1400" dirty="0">
              <a:solidFill>
                <a:srgbClr val="203864"/>
              </a:solidFill>
              <a:latin typeface="CIDFont+F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FF0000"/>
                </a:solidFill>
                <a:latin typeface="CIDFont+F4"/>
              </a:rPr>
              <a:t>•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наличие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всех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изданий учебной, учебно-методической и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иной литературы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, определенных рабочими программами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дисциплин (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модулей);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FF0000"/>
                </a:solidFill>
                <a:latin typeface="CIDFont+F4"/>
              </a:rPr>
              <a:t>•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возможность индивидуального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неограниченного </a:t>
            </a:r>
            <a:r>
              <a:rPr lang="ru-RU" sz="1400" dirty="0" smtClean="0">
                <a:solidFill>
                  <a:srgbClr val="C10000"/>
                </a:solidFill>
                <a:latin typeface="CIDFont+F2"/>
              </a:rPr>
              <a:t>доступа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обучающегося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к изданиям электронных библиотечных систем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, указанным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в рабочих программах дисциплин, к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современным профессиональным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базам данных и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информационным справочным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системам, к ЭИОС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из любой точки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, в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которой имеется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доступ к сети "Интернет", как на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территории организации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, так и вне ее;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FF0000"/>
                </a:solidFill>
                <a:latin typeface="CIDFont+F4"/>
              </a:rPr>
              <a:t>•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наличие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одновременного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(в режиме онлайн) доступа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к электронно-библиотечной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системе и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электронной информационно-библиотечной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среде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не менее 25%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обучающихся программы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>
                <a:solidFill>
                  <a:srgbClr val="FF0000"/>
                </a:solidFill>
                <a:latin typeface="CIDFont+F4"/>
              </a:rPr>
              <a:t>•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состав современных профессиональных баз данных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и информационных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справочных систем </a:t>
            </a:r>
            <a:r>
              <a:rPr lang="ru-RU" sz="1400" dirty="0">
                <a:solidFill>
                  <a:srgbClr val="C10000"/>
                </a:solidFill>
                <a:latin typeface="CIDFont+F2"/>
              </a:rPr>
              <a:t>определен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в </a:t>
            </a:r>
            <a:r>
              <a:rPr lang="ru-RU" sz="1400" dirty="0" smtClean="0">
                <a:solidFill>
                  <a:srgbClr val="203864"/>
                </a:solidFill>
                <a:latin typeface="CIDFont+F2"/>
              </a:rPr>
              <a:t>рабочих программах </a:t>
            </a:r>
            <a:r>
              <a:rPr lang="ru-RU" sz="1400" dirty="0">
                <a:solidFill>
                  <a:srgbClr val="203864"/>
                </a:solidFill>
                <a:latin typeface="CIDFont+F2"/>
              </a:rPr>
              <a:t>дисциплин (модулей) и подлежит </a:t>
            </a:r>
            <a:r>
              <a:rPr lang="ru-RU" sz="1400" dirty="0" smtClean="0">
                <a:solidFill>
                  <a:srgbClr val="C10000"/>
                </a:solidFill>
                <a:latin typeface="CIDFont+F2"/>
              </a:rPr>
              <a:t>ежегодному обновлению.</a:t>
            </a:r>
            <a:endParaRPr lang="ru-RU" sz="1400" dirty="0">
              <a:solidFill>
                <a:srgbClr val="C10000"/>
              </a:solidFill>
              <a:latin typeface="CIDFont+F2"/>
            </a:endParaRPr>
          </a:p>
        </p:txBody>
      </p:sp>
    </p:spTree>
    <p:extLst>
      <p:ext uri="{BB962C8B-B14F-4D97-AF65-F5344CB8AC3E}">
        <p14:creationId xmlns:p14="http://schemas.microsoft.com/office/powerpoint/2010/main" val="3836782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82794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Для целей </a:t>
            </a:r>
            <a:r>
              <a:rPr lang="ru-RU" sz="3200" dirty="0" err="1" smtClean="0"/>
              <a:t>аккредитационного</a:t>
            </a:r>
            <a:r>
              <a:rPr lang="ru-RU" sz="3200" dirty="0" smtClean="0"/>
              <a:t> мониторинга (минимальное значение 70 баллов)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418942"/>
              </p:ext>
            </p:extLst>
          </p:nvPr>
        </p:nvGraphicFramePr>
        <p:xfrm>
          <a:off x="681645" y="1825625"/>
          <a:ext cx="10681852" cy="4458798"/>
        </p:xfrm>
        <a:graphic>
          <a:graphicData uri="http://schemas.openxmlformats.org/drawingml/2006/table">
            <a:tbl>
              <a:tblPr firstRow="1" firstCol="1" bandRow="1"/>
              <a:tblGrid>
                <a:gridCol w="1053269">
                  <a:extLst>
                    <a:ext uri="{9D8B030D-6E8A-4147-A177-3AD203B41FA5}">
                      <a16:colId xmlns:a16="http://schemas.microsoft.com/office/drawing/2014/main" val="1442041009"/>
                    </a:ext>
                  </a:extLst>
                </a:gridCol>
                <a:gridCol w="6894448">
                  <a:extLst>
                    <a:ext uri="{9D8B030D-6E8A-4147-A177-3AD203B41FA5}">
                      <a16:colId xmlns:a16="http://schemas.microsoft.com/office/drawing/2014/main" val="3972290430"/>
                    </a:ext>
                  </a:extLst>
                </a:gridCol>
                <a:gridCol w="1707773">
                  <a:extLst>
                    <a:ext uri="{9D8B030D-6E8A-4147-A177-3AD203B41FA5}">
                      <a16:colId xmlns:a16="http://schemas.microsoft.com/office/drawing/2014/main" val="3994869956"/>
                    </a:ext>
                  </a:extLst>
                </a:gridCol>
                <a:gridCol w="1026362">
                  <a:extLst>
                    <a:ext uri="{9D8B030D-6E8A-4147-A177-3AD203B41FA5}">
                      <a16:colId xmlns:a16="http://schemas.microsoft.com/office/drawing/2014/main" val="2767303377"/>
                    </a:ext>
                  </a:extLst>
                </a:gridCol>
              </a:tblGrid>
              <a:tr h="4246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Значение показателя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баллов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353840"/>
                  </a:ext>
                </a:extLst>
              </a:tr>
              <a:tr h="21849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обучающихся, успешно завершивших обучение по образовательной программе высшего образования, от общей численности обучающихся, поступивших на обучение по соответствующей образовательной программе высшего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образования – АП3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44971"/>
                  </a:ext>
                </a:extLst>
              </a:tr>
              <a:tr h="2184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50% до 69%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171860"/>
                  </a:ext>
                </a:extLst>
              </a:tr>
              <a:tr h="4123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50%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113563"/>
                  </a:ext>
                </a:extLst>
              </a:tr>
              <a:tr h="212324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выпускников, выполнивших обязательства по договорам о целевом обучении по соответствующим направлениям подготовки/специальностям высшего образования, от общего количества выпускников, обучавшихся по договорам о целевом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обучении – АП4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891250"/>
                  </a:ext>
                </a:extLst>
              </a:tr>
              <a:tr h="212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30% до 49%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251144"/>
                  </a:ext>
                </a:extLst>
              </a:tr>
              <a:tr h="424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30%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049750"/>
                  </a:ext>
                </a:extLst>
              </a:tr>
              <a:tr h="212324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</a:t>
                      </a:r>
                      <a:r>
                        <a:rPr lang="ru-RU" sz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научно</a:t>
                      </a: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-педагогических работников (в приведенных к целочисленным значениям ставок), имеющих ученую степень и (или) ученое звание, награды, международные почетные звания или премии, в том числе полученные в иностранном государстве и признанные в Российской Федерации, и (или) государственные почетные звания в соответствующей профессиональной сфере, и (или) являющихся лауреатами государственных премий в соответствующей профессиональной сфере и приравненными к ним членами творческих союзов, лауреатами, победителями и призерами творческих конкурсов, в общей численности педагогических работников, участвующих в реализации соответствующей образовательной программы высшего </a:t>
                      </a:r>
                      <a:r>
                        <a:rPr lang="ru-RU" sz="1200" dirty="0" smtClean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образования – АП5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60% и более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84887"/>
                  </a:ext>
                </a:extLst>
              </a:tr>
              <a:tr h="212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50% до 59%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715254"/>
                  </a:ext>
                </a:extLst>
              </a:tr>
              <a:tr h="1910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50%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333333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5111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02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014" y="622502"/>
            <a:ext cx="10515600" cy="416271"/>
          </a:xfrm>
        </p:spPr>
        <p:txBody>
          <a:bodyPr>
            <a:noAutofit/>
          </a:bodyPr>
          <a:lstStyle/>
          <a:p>
            <a:r>
              <a:rPr lang="ru-RU" sz="3200" dirty="0" smtClean="0"/>
              <a:t>Показатель АП-3, АП-4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8773"/>
            <a:ext cx="10515600" cy="593560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Источники данных, необходимых для расчета АП3: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2"/>
                </a:solidFill>
              </a:rPr>
              <a:t>ФИС </a:t>
            </a:r>
            <a:r>
              <a:rPr lang="ru-RU" dirty="0">
                <a:solidFill>
                  <a:schemeClr val="tx2"/>
                </a:solidFill>
              </a:rPr>
              <a:t>ГИА и Приема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2"/>
                </a:solidFill>
              </a:rPr>
              <a:t>Федеральный </a:t>
            </a:r>
            <a:r>
              <a:rPr lang="ru-RU" dirty="0">
                <a:solidFill>
                  <a:schemeClr val="tx2"/>
                </a:solidFill>
              </a:rPr>
              <a:t>реестр сведений о документах об образовании (ФРДО</a:t>
            </a:r>
            <a:r>
              <a:rPr lang="ru-RU" dirty="0" smtClean="0">
                <a:solidFill>
                  <a:schemeClr val="tx2"/>
                </a:solidFill>
              </a:rPr>
              <a:t>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Источники данных, необходимых для расчета АП4: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Данные, полученные по каналам системы межведомственного взаимодействия;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Федеральный реестр сведений о документах об образовании (ФРДО).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При расчете показателя </a:t>
            </a:r>
            <a:r>
              <a:rPr lang="ru-RU" dirty="0" smtClean="0">
                <a:solidFill>
                  <a:schemeClr val="tx2"/>
                </a:solidFill>
              </a:rPr>
              <a:t>АП3 учитываются </a:t>
            </a:r>
            <a:r>
              <a:rPr lang="ru-RU" dirty="0">
                <a:solidFill>
                  <a:schemeClr val="tx2"/>
                </a:solidFill>
              </a:rPr>
              <a:t>результаты последнего фактического выпуска студентов, в соответствующем учебном году завершивших обучение по образовательной программе и отчисленных из образовательной организации в связи с окончанием обучения в соответствии со сроком получения образования по образовательной программе (при наличии</a:t>
            </a:r>
            <a:r>
              <a:rPr lang="ru-RU" dirty="0" smtClean="0">
                <a:solidFill>
                  <a:schemeClr val="tx2"/>
                </a:solidFill>
              </a:rPr>
              <a:t>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tx2"/>
                </a:solidFill>
              </a:rPr>
              <a:t>Показатель </a:t>
            </a:r>
            <a:r>
              <a:rPr lang="ru-RU" dirty="0">
                <a:solidFill>
                  <a:srgbClr val="C00000"/>
                </a:solidFill>
              </a:rPr>
              <a:t>АП4 не учитывается </a:t>
            </a:r>
            <a:r>
              <a:rPr lang="ru-RU" dirty="0">
                <a:solidFill>
                  <a:schemeClr val="tx2"/>
                </a:solidFill>
              </a:rPr>
              <a:t>в случае отсутствия выпускников, обучавшихся по договорам о целевом обучении.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376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5785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Показатель АП5, АП6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8102"/>
            <a:ext cx="10515600" cy="4738861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</a:rPr>
              <a:t>Источники данных, необходимых для расчета </a:t>
            </a:r>
            <a:r>
              <a:rPr lang="ru-RU" dirty="0" smtClean="0">
                <a:solidFill>
                  <a:schemeClr val="tx2"/>
                </a:solidFill>
              </a:rPr>
              <a:t>АП5, АП6: Информация</a:t>
            </a:r>
            <a:r>
              <a:rPr lang="ru-RU" dirty="0">
                <a:solidFill>
                  <a:schemeClr val="tx2"/>
                </a:solidFill>
              </a:rPr>
              <a:t>, размещенная на официальном сайте образовательной организации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Желательно иметь научных сотрудников в штате. Для званий </a:t>
            </a:r>
            <a:r>
              <a:rPr lang="ru-RU" dirty="0">
                <a:solidFill>
                  <a:schemeClr val="tx2"/>
                </a:solidFill>
              </a:rPr>
              <a:t>– </a:t>
            </a:r>
            <a:r>
              <a:rPr lang="ru-RU" dirty="0" smtClean="0">
                <a:solidFill>
                  <a:schemeClr val="tx2"/>
                </a:solidFill>
              </a:rPr>
              <a:t>соответствие </a:t>
            </a:r>
            <a:r>
              <a:rPr lang="ru-RU" dirty="0">
                <a:solidFill>
                  <a:schemeClr val="tx2"/>
                </a:solidFill>
              </a:rPr>
              <a:t>профессиональной </a:t>
            </a:r>
            <a:r>
              <a:rPr lang="ru-RU" dirty="0" smtClean="0">
                <a:solidFill>
                  <a:schemeClr val="tx2"/>
                </a:solidFill>
              </a:rPr>
              <a:t>сферы.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Требования </a:t>
            </a:r>
            <a:r>
              <a:rPr lang="ru-RU" dirty="0" smtClean="0">
                <a:solidFill>
                  <a:schemeClr val="tx2"/>
                </a:solidFill>
              </a:rPr>
              <a:t>к ППС </a:t>
            </a:r>
            <a:r>
              <a:rPr lang="ru-RU" dirty="0">
                <a:solidFill>
                  <a:schemeClr val="tx2"/>
                </a:solidFill>
              </a:rPr>
              <a:t>(ФГОС </a:t>
            </a:r>
            <a:r>
              <a:rPr lang="ru-RU" dirty="0" smtClean="0">
                <a:solidFill>
                  <a:schemeClr val="tx2"/>
                </a:solidFill>
              </a:rPr>
              <a:t>ВО 3++) </a:t>
            </a:r>
            <a:r>
              <a:rPr lang="ru-RU" dirty="0">
                <a:solidFill>
                  <a:schemeClr val="tx2"/>
                </a:solidFill>
              </a:rPr>
              <a:t>по квалификации: </a:t>
            </a:r>
            <a:endParaRPr lang="ru-RU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- по </a:t>
            </a:r>
            <a:r>
              <a:rPr lang="ru-RU" dirty="0">
                <a:solidFill>
                  <a:schemeClr val="tx2"/>
                </a:solidFill>
              </a:rPr>
              <a:t>должности </a:t>
            </a:r>
            <a:r>
              <a:rPr lang="ru-RU" dirty="0" smtClean="0">
                <a:solidFill>
                  <a:schemeClr val="tx2"/>
                </a:solidFill>
              </a:rPr>
              <a:t>(квалификационные </a:t>
            </a:r>
            <a:r>
              <a:rPr lang="ru-RU" dirty="0">
                <a:solidFill>
                  <a:schemeClr val="tx2"/>
                </a:solidFill>
              </a:rPr>
              <a:t>требования);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- по профильности образования (вести </a:t>
            </a:r>
            <a:r>
              <a:rPr lang="ru-RU" dirty="0">
                <a:solidFill>
                  <a:schemeClr val="tx2"/>
                </a:solidFill>
              </a:rPr>
              <a:t>научную, </a:t>
            </a:r>
            <a:r>
              <a:rPr lang="ru-RU" dirty="0" smtClean="0">
                <a:solidFill>
                  <a:schemeClr val="tx2"/>
                </a:solidFill>
              </a:rPr>
              <a:t>учебно-методическую </a:t>
            </a:r>
            <a:r>
              <a:rPr lang="ru-RU" dirty="0">
                <a:solidFill>
                  <a:schemeClr val="tx2"/>
                </a:solidFill>
              </a:rPr>
              <a:t>и (или) практическую работу, </a:t>
            </a:r>
            <a:r>
              <a:rPr lang="ru-RU" dirty="0" smtClean="0">
                <a:solidFill>
                  <a:schemeClr val="tx2"/>
                </a:solidFill>
              </a:rPr>
              <a:t>соответствующую профилю преподаваемой дисциплины);</a:t>
            </a:r>
            <a:endParaRPr lang="ru-RU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- по </a:t>
            </a:r>
            <a:r>
              <a:rPr lang="ru-RU" dirty="0" err="1" smtClean="0">
                <a:solidFill>
                  <a:schemeClr val="tx2"/>
                </a:solidFill>
              </a:rPr>
              <a:t>остепенённости</a:t>
            </a:r>
            <a:r>
              <a:rPr lang="ru-RU" dirty="0" smtClean="0">
                <a:solidFill>
                  <a:schemeClr val="tx2"/>
                </a:solidFill>
              </a:rPr>
              <a:t>;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- по опыту практической работы и деятельности (не менее 3 лет)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9781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471</TotalTime>
  <Words>2205</Words>
  <Application>Microsoft Office PowerPoint</Application>
  <PresentationFormat>Широкоэкранный</PresentationFormat>
  <Paragraphs>196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Calibri</vt:lpstr>
      <vt:lpstr>Calibri Light</vt:lpstr>
      <vt:lpstr>CIDFont+F1</vt:lpstr>
      <vt:lpstr>CIDFont+F2</vt:lpstr>
      <vt:lpstr>CIDFont+F4</vt:lpstr>
      <vt:lpstr>Times New Roman</vt:lpstr>
      <vt:lpstr>Tw Cen MT</vt:lpstr>
      <vt:lpstr>Tw Cen MT Condensed</vt:lpstr>
      <vt:lpstr>Wingdings 3</vt:lpstr>
      <vt:lpstr>Интеграл</vt:lpstr>
      <vt:lpstr>О подготовке к аккредитационному мониторингу</vt:lpstr>
      <vt:lpstr>Приказ Министерства науки и высшего образования Российской Федерации от 25.11.2021 г. № 1094 </vt:lpstr>
      <vt:lpstr>Презентация PowerPoint</vt:lpstr>
      <vt:lpstr>Для целей аккредитационного мониторинга (минимальное значение 70 баллов)</vt:lpstr>
      <vt:lpstr>Показатель АП1</vt:lpstr>
      <vt:lpstr>Показатель АП 2</vt:lpstr>
      <vt:lpstr>Для целей аккредитационного мониторинга (минимальное значение 70 баллов)</vt:lpstr>
      <vt:lpstr>Показатель АП-3, АП-4</vt:lpstr>
      <vt:lpstr>Показатель АП5, АП6</vt:lpstr>
      <vt:lpstr>Для целей аккредитационного мониторинга (минимальное значение 70 баллов)</vt:lpstr>
      <vt:lpstr>Показатель АП7</vt:lpstr>
      <vt:lpstr>письмо Минобрнауки России от 15.02.2018 N 05-436 "О метод. рекомендациях" </vt:lpstr>
      <vt:lpstr>Показатель АП8</vt:lpstr>
      <vt:lpstr>Апробация АМ 2022</vt:lpstr>
      <vt:lpstr>Внутренняя оценка качества образования</vt:lpstr>
      <vt:lpstr>Презентация PowerPoint</vt:lpstr>
      <vt:lpstr>Проект постановления: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подготовке к аккредитационному мониторингу</dc:title>
  <dc:creator>Лидия Дмитриевна Ядреева</dc:creator>
  <cp:lastModifiedBy>Лидия Дмитриевна Ядреева</cp:lastModifiedBy>
  <cp:revision>33</cp:revision>
  <cp:lastPrinted>2022-10-28T00:47:46Z</cp:lastPrinted>
  <dcterms:created xsi:type="dcterms:W3CDTF">2022-09-16T03:35:42Z</dcterms:created>
  <dcterms:modified xsi:type="dcterms:W3CDTF">2022-10-28T01:28:11Z</dcterms:modified>
</cp:coreProperties>
</file>