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2" r:id="rId3"/>
    <p:sldId id="257" r:id="rId4"/>
    <p:sldId id="258" r:id="rId5"/>
    <p:sldId id="264" r:id="rId6"/>
    <p:sldId id="261" r:id="rId7"/>
    <p:sldId id="260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4C712-72F2-44EE-8810-07DBC10FE8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109849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30A2A9-BA73-4CC6-B01B-83181E3A9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335775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30A2A9-BA73-4CC6-B01B-83181E3A9A47}" type="slidenum">
              <a:rPr lang="ru-RU" smtClean="0"/>
              <a:t>1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7" name="Верхний колонтитул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25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783BD35-CD04-4C3C-BCAD-82B080872A23}" type="datetimeFigureOut">
              <a:rPr lang="ru-RU" smtClean="0"/>
              <a:t>21.03.2022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581128"/>
            <a:ext cx="6400800" cy="1752600"/>
          </a:xfrm>
        </p:spPr>
        <p:txBody>
          <a:bodyPr/>
          <a:lstStyle/>
          <a:p>
            <a:r>
              <a:rPr lang="ru-RU" dirty="0" smtClean="0"/>
              <a:t>2022 год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764704"/>
            <a:ext cx="8363272" cy="295232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Предварительные итоги мониторинга эффективности деятельности образовательных организаций высшего образования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05936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09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Показатель «Образовательная деятельность»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012977"/>
              </p:ext>
            </p:extLst>
          </p:nvPr>
        </p:nvGraphicFramePr>
        <p:xfrm>
          <a:off x="624118" y="1772816"/>
          <a:ext cx="7920880" cy="3600395"/>
        </p:xfrm>
        <a:graphic>
          <a:graphicData uri="http://schemas.openxmlformats.org/drawingml/2006/table">
            <a:tbl>
              <a:tblPr/>
              <a:tblGrid>
                <a:gridCol w="6139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6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84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024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4055">
                <a:tc rowSpan="7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Е.1</a:t>
                      </a: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Образовательная деятельность</a:t>
                      </a: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Пороговое значение -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57,24 (2016 г.)</a:t>
                      </a: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65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57,38 (2017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56,27 (2018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515745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58,30 (2019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1540232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63,63 (2020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3839238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63,4 (2021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01.10.2022 г.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45718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9094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Показатель «Трудоустройство»</a:t>
            </a:r>
            <a:endParaRPr lang="ru-RU" dirty="0"/>
          </a:p>
        </p:txBody>
      </p:sp>
      <p:pic>
        <p:nvPicPr>
          <p:cNvPr id="1026" name="Picture 2" descr="C:\Users\елена\Desktop\показатель трудоустройства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8388424" cy="1687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752780"/>
              </p:ext>
            </p:extLst>
          </p:nvPr>
        </p:nvGraphicFramePr>
        <p:xfrm>
          <a:off x="835968" y="4445496"/>
          <a:ext cx="8136903" cy="792088"/>
        </p:xfrm>
        <a:graphic>
          <a:graphicData uri="http://schemas.openxmlformats.org/drawingml/2006/table">
            <a:tbl>
              <a:tblPr/>
              <a:tblGrid>
                <a:gridCol w="720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332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73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 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Трудоустройство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пороговое значение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8815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Трудоустройство выпускников </a:t>
            </a:r>
            <a:br>
              <a:rPr lang="ru-RU" dirty="0" smtClean="0"/>
            </a:br>
            <a:r>
              <a:rPr lang="ru-RU" dirty="0" smtClean="0"/>
              <a:t>2021 года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656454936"/>
              </p:ext>
            </p:extLst>
          </p:nvPr>
        </p:nvGraphicFramePr>
        <p:xfrm>
          <a:off x="395538" y="1340767"/>
          <a:ext cx="8424935" cy="505415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9108">
                  <a:extLst>
                    <a:ext uri="{9D8B030D-6E8A-4147-A177-3AD203B41FA5}">
                      <a16:colId xmlns:a16="http://schemas.microsoft.com/office/drawing/2014/main" val="522376684"/>
                    </a:ext>
                  </a:extLst>
                </a:gridCol>
                <a:gridCol w="1312842">
                  <a:extLst>
                    <a:ext uri="{9D8B030D-6E8A-4147-A177-3AD203B41FA5}">
                      <a16:colId xmlns:a16="http://schemas.microsoft.com/office/drawing/2014/main" val="2435067491"/>
                    </a:ext>
                  </a:extLst>
                </a:gridCol>
                <a:gridCol w="1419662">
                  <a:extLst>
                    <a:ext uri="{9D8B030D-6E8A-4147-A177-3AD203B41FA5}">
                      <a16:colId xmlns:a16="http://schemas.microsoft.com/office/drawing/2014/main" val="1182044004"/>
                    </a:ext>
                  </a:extLst>
                </a:gridCol>
                <a:gridCol w="858000">
                  <a:extLst>
                    <a:ext uri="{9D8B030D-6E8A-4147-A177-3AD203B41FA5}">
                      <a16:colId xmlns:a16="http://schemas.microsoft.com/office/drawing/2014/main" val="1532556926"/>
                    </a:ext>
                  </a:extLst>
                </a:gridCol>
                <a:gridCol w="858000">
                  <a:extLst>
                    <a:ext uri="{9D8B030D-6E8A-4147-A177-3AD203B41FA5}">
                      <a16:colId xmlns:a16="http://schemas.microsoft.com/office/drawing/2014/main" val="4075385448"/>
                    </a:ext>
                  </a:extLst>
                </a:gridCol>
                <a:gridCol w="937253">
                  <a:extLst>
                    <a:ext uri="{9D8B030D-6E8A-4147-A177-3AD203B41FA5}">
                      <a16:colId xmlns:a16="http://schemas.microsoft.com/office/drawing/2014/main" val="545629018"/>
                    </a:ext>
                  </a:extLst>
                </a:gridCol>
                <a:gridCol w="647807">
                  <a:extLst>
                    <a:ext uri="{9D8B030D-6E8A-4147-A177-3AD203B41FA5}">
                      <a16:colId xmlns:a16="http://schemas.microsoft.com/office/drawing/2014/main" val="3430567798"/>
                    </a:ext>
                  </a:extLst>
                </a:gridCol>
                <a:gridCol w="858000">
                  <a:extLst>
                    <a:ext uri="{9D8B030D-6E8A-4147-A177-3AD203B41FA5}">
                      <a16:colId xmlns:a16="http://schemas.microsoft.com/office/drawing/2014/main" val="802457895"/>
                    </a:ext>
                  </a:extLst>
                </a:gridCol>
                <a:gridCol w="606456">
                  <a:extLst>
                    <a:ext uri="{9D8B030D-6E8A-4147-A177-3AD203B41FA5}">
                      <a16:colId xmlns:a16="http://schemas.microsoft.com/office/drawing/2014/main" val="584173202"/>
                    </a:ext>
                  </a:extLst>
                </a:gridCol>
                <a:gridCol w="647807">
                  <a:extLst>
                    <a:ext uri="{9D8B030D-6E8A-4147-A177-3AD203B41FA5}">
                      <a16:colId xmlns:a16="http://schemas.microsoft.com/office/drawing/2014/main" val="3473303768"/>
                    </a:ext>
                  </a:extLst>
                </a:gridCol>
              </a:tblGrid>
              <a:tr h="6940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направления подготовки, специальности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профиля, специализации 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выпускников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продолжают обучение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трудоустроено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служба в ВС РФ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отпуск по уходу за ребенком до 1,5 лет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работают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 трудоустройства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extLst>
                  <a:ext uri="{0D108BD9-81ED-4DB2-BD59-A6C34878D82A}">
                    <a16:rowId xmlns:a16="http://schemas.microsoft.com/office/drawing/2014/main" val="1611083711"/>
                  </a:ext>
                </a:extLst>
              </a:tr>
              <a:tr h="6940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Прикладная математика и информатика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Системное программирование и компьютерные технологии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75,00%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extLst>
                  <a:ext uri="{0D108BD9-81ED-4DB2-BD59-A6C34878D82A}">
                    <a16:rowId xmlns:a16="http://schemas.microsoft.com/office/drawing/2014/main" val="4209098763"/>
                  </a:ext>
                </a:extLst>
              </a:tr>
              <a:tr h="6940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Филология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Зарубежная филология (Английский язык и литература)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extLst>
                  <a:ext uri="{0D108BD9-81ED-4DB2-BD59-A6C34878D82A}">
                    <a16:rowId xmlns:a16="http://schemas.microsoft.com/office/drawing/2014/main" val="3412472311"/>
                  </a:ext>
                </a:extLst>
              </a:tr>
              <a:tr h="3507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Педагогическое образование 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Начальное образование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80,00%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extLst>
                  <a:ext uri="{0D108BD9-81ED-4DB2-BD59-A6C34878D82A}">
                    <a16:rowId xmlns:a16="http://schemas.microsoft.com/office/drawing/2014/main" val="309151260"/>
                  </a:ext>
                </a:extLst>
              </a:tr>
              <a:tr h="10120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Электроэнергетика и электротехника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Электрооборудование и электрохозяйство предприятий организаций и учреждений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83,33%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extLst>
                  <a:ext uri="{0D108BD9-81ED-4DB2-BD59-A6C34878D82A}">
                    <a16:rowId xmlns:a16="http://schemas.microsoft.com/office/drawing/2014/main" val="3203760882"/>
                  </a:ext>
                </a:extLst>
              </a:tr>
              <a:tr h="5223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Промышленное и гражданское строительство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extLst>
                  <a:ext uri="{0D108BD9-81ED-4DB2-BD59-A6C34878D82A}">
                    <a16:rowId xmlns:a16="http://schemas.microsoft.com/office/drawing/2014/main" val="4119813389"/>
                  </a:ext>
                </a:extLst>
              </a:tr>
              <a:tr h="8656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Маркшейдерское дело, Подземная разработка пластовых месторождений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extLst>
                  <a:ext uri="{0D108BD9-81ED-4DB2-BD59-A6C34878D82A}">
                    <a16:rowId xmlns:a16="http://schemas.microsoft.com/office/drawing/2014/main" val="3510689445"/>
                  </a:ext>
                </a:extLst>
              </a:tr>
              <a:tr h="207692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84,21%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24" marR="7924" marT="7924" marB="0" anchor="ctr"/>
                </a:tc>
                <a:extLst>
                  <a:ext uri="{0D108BD9-81ED-4DB2-BD59-A6C34878D82A}">
                    <a16:rowId xmlns:a16="http://schemas.microsoft.com/office/drawing/2014/main" val="32935008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6396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Нетрудоустроенные выпускники 2021 года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0833" y="1449026"/>
            <a:ext cx="7772400" cy="4572000"/>
          </a:xfrm>
        </p:spPr>
        <p:txBody>
          <a:bodyPr/>
          <a:lstStyle/>
          <a:p>
            <a:r>
              <a:rPr lang="ru-RU" dirty="0" smtClean="0"/>
              <a:t>ЭО-17 Филиппова Марина Владимировна </a:t>
            </a:r>
            <a:endParaRPr lang="ru-RU" dirty="0"/>
          </a:p>
          <a:p>
            <a:r>
              <a:rPr lang="ru-RU" dirty="0" smtClean="0"/>
              <a:t>ПМ-17 </a:t>
            </a:r>
            <a:r>
              <a:rPr lang="ru-RU" dirty="0" err="1" smtClean="0"/>
              <a:t>Белолюбская</a:t>
            </a:r>
            <a:r>
              <a:rPr lang="ru-RU" dirty="0" smtClean="0"/>
              <a:t> Милена Валерьевна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273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Приведенный контингент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1158047"/>
              </p:ext>
            </p:extLst>
          </p:nvPr>
        </p:nvGraphicFramePr>
        <p:xfrm>
          <a:off x="886571" y="1556792"/>
          <a:ext cx="7056784" cy="324036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527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4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6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082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80120">
                <a:tc rowSpan="7"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Е.7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7"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Приведенный контингент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7"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пороговое значение - 220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462,60 (2016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96896014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438,60 (2017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dirty="0" smtClean="0">
                          <a:effectLst/>
                        </a:rPr>
                        <a:t>439,20 (2018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459,60 (2019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466,40 (2020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2024009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437,50 (2021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11004883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406 (17.03.2022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395179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19277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24744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Доп. показатель - Численность </a:t>
            </a:r>
            <a:r>
              <a:rPr lang="ru-RU" sz="3100" dirty="0"/>
              <a:t>сотрудников из числа ППС (приведенных к доле ставки), имеющих ученые степени кандидата или доктора наук, в расчете на 100 </a:t>
            </a:r>
            <a:r>
              <a:rPr lang="ru-RU" sz="3100" dirty="0" smtClean="0"/>
              <a:t>студентов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68441222"/>
              </p:ext>
            </p:extLst>
          </p:nvPr>
        </p:nvGraphicFramePr>
        <p:xfrm>
          <a:off x="827584" y="2492896"/>
          <a:ext cx="8136903" cy="289636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51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9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7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41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9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29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176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23594">
                  <a:extLst>
                    <a:ext uri="{9D8B030D-6E8A-4147-A177-3AD203B41FA5}">
                      <a16:colId xmlns:a16="http://schemas.microsoft.com/office/drawing/2014/main" val="2634762137"/>
                    </a:ext>
                  </a:extLst>
                </a:gridCol>
                <a:gridCol w="1223594">
                  <a:extLst>
                    <a:ext uri="{9D8B030D-6E8A-4147-A177-3AD203B41FA5}">
                      <a16:colId xmlns:a16="http://schemas.microsoft.com/office/drawing/2014/main" val="3251101381"/>
                    </a:ext>
                  </a:extLst>
                </a:gridCol>
              </a:tblGrid>
              <a:tr h="2232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№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Пороговое</a:t>
                      </a:r>
                      <a:br>
                        <a:rPr lang="ru-RU" sz="1800" dirty="0">
                          <a:effectLst/>
                          <a:latin typeface="+mn-lt"/>
                        </a:rPr>
                      </a:br>
                      <a:r>
                        <a:rPr lang="ru-RU" sz="1800" dirty="0">
                          <a:effectLst/>
                          <a:latin typeface="+mn-lt"/>
                        </a:rPr>
                        <a:t>значение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2016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2017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2018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2019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2020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2021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2022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04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E.8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2,87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3,81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3,64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3,33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3,41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3,99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3,87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18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Кол-во остепененных ставок*100/</a:t>
                      </a:r>
                      <a:endParaRPr lang="ru-RU" sz="1600" dirty="0">
                        <a:effectLst/>
                        <a:latin typeface="+mn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контингент студентов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27,75*100/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729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27*100/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741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27*100/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810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29*100/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843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32,35*100/803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30,75*100/793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01.10.2022</a:t>
                      </a:r>
                      <a:r>
                        <a:rPr lang="ru-RU" sz="1600" i="1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г.</a:t>
                      </a:r>
                      <a:endParaRPr lang="ru-RU" sz="1600" i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37378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79996"/>
              </p:ext>
            </p:extLst>
          </p:nvPr>
        </p:nvGraphicFramePr>
        <p:xfrm>
          <a:off x="179513" y="260648"/>
          <a:ext cx="8784977" cy="526237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8105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3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50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56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45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56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56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34407">
                  <a:extLst>
                    <a:ext uri="{9D8B030D-6E8A-4147-A177-3AD203B41FA5}">
                      <a16:colId xmlns:a16="http://schemas.microsoft.com/office/drawing/2014/main" val="3380947114"/>
                    </a:ext>
                  </a:extLst>
                </a:gridCol>
              </a:tblGrid>
              <a:tr h="57040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kern="1400" dirty="0">
                          <a:effectLst/>
                          <a:latin typeface="Times New Roman"/>
                          <a:ea typeface="Times New Roman"/>
                        </a:rPr>
                        <a:t>Содержание показателя</a:t>
                      </a: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>
                          <a:effectLst/>
                          <a:latin typeface="Times New Roman"/>
                          <a:ea typeface="Times New Roman"/>
                        </a:rPr>
                        <a:t>Единица измерения</a:t>
                      </a:r>
                      <a:endParaRPr lang="ru-RU" sz="7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kern="1400" dirty="0">
                          <a:effectLst/>
                          <a:latin typeface="Times New Roman"/>
                          <a:ea typeface="Times New Roman"/>
                        </a:rPr>
                        <a:t>Пороговое значение показателя </a:t>
                      </a: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kern="1400" dirty="0">
                          <a:effectLst/>
                          <a:latin typeface="Times New Roman"/>
                          <a:ea typeface="Times New Roman"/>
                        </a:rPr>
                        <a:t>(Группа 3)</a:t>
                      </a: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Значение </a:t>
                      </a: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2018 </a:t>
                      </a: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г.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2019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2020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2021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2022 </a:t>
                      </a: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4736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1. Образовательная деятельность.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-114935"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   Средний балл ЕГЭ студентов, принятых по результатам ЕГЭ на обучение по очной форме по программам </a:t>
                      </a:r>
                      <a:r>
                        <a:rPr lang="ru-RU" sz="1100" i="1" dirty="0" err="1">
                          <a:effectLst/>
                          <a:latin typeface="Times New Roman"/>
                          <a:ea typeface="Times New Roman"/>
                        </a:rPr>
                        <a:t>бакалавриата</a:t>
                      </a: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 и </a:t>
                      </a:r>
                      <a:r>
                        <a:rPr lang="ru-RU" sz="1100" i="1" dirty="0" err="1">
                          <a:effectLst/>
                          <a:latin typeface="Times New Roman"/>
                          <a:ea typeface="Times New Roman"/>
                        </a:rPr>
                        <a:t>специалитета</a:t>
                      </a: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 за счет средств соответствующих бюджетов бюджетной системы Российской Федерации и с оплатой стоимости затрат на обучение физическими и юридическими лицами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100" i="1" kern="1400" dirty="0">
                          <a:effectLst/>
                          <a:latin typeface="Times New Roman"/>
                          <a:ea typeface="Times New Roman"/>
                        </a:rPr>
                        <a:t>балл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400" i="1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r>
                        <a:rPr lang="ru-RU" sz="1400" i="1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en-US" sz="1400" i="1" dirty="0" smtClean="0">
                          <a:effectLst/>
                          <a:latin typeface="Times New Roman"/>
                          <a:ea typeface="Times New Roman"/>
                        </a:rPr>
                        <a:t>.00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56,27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58,30 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63,63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63,4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01.10.22 </a:t>
                      </a:r>
                      <a:endParaRPr lang="ru-RU" sz="1400" b="1" i="1" kern="1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583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100" b="1" i="1" kern="1400" dirty="0" smtClean="0">
                          <a:effectLst/>
                          <a:latin typeface="Bodoni"/>
                          <a:ea typeface="Times New Roman"/>
                          <a:cs typeface="Bodoni"/>
                        </a:rPr>
                        <a:t>2. </a:t>
                      </a: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Приведенный контингент студентов.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100" i="1" kern="1400" dirty="0">
                          <a:effectLst/>
                          <a:latin typeface="Times New Roman"/>
                          <a:ea typeface="Times New Roman"/>
                        </a:rPr>
                        <a:t>Приведенный контингент студентов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100" i="1" kern="1400">
                          <a:effectLst/>
                          <a:latin typeface="Times New Roman"/>
                          <a:ea typeface="Times New Roman"/>
                        </a:rPr>
                        <a:t>ед.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400" i="1" kern="1400">
                          <a:effectLst/>
                          <a:latin typeface="Times New Roman"/>
                          <a:ea typeface="Times New Roman"/>
                        </a:rPr>
                        <a:t>220.00 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baseline="0" dirty="0" smtClean="0">
                          <a:effectLst/>
                          <a:latin typeface="Times New Roman"/>
                          <a:ea typeface="Times New Roman"/>
                        </a:rPr>
                        <a:t>439,2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459,6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466,40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437,50</a:t>
                      </a:r>
                      <a:endParaRPr lang="ru-RU" sz="1400" b="1" i="1" kern="1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406 (17.03.22 )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endParaRPr lang="ru-RU" sz="1400" b="1" i="1" kern="1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2979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b="1" i="1" kern="1400" dirty="0" smtClean="0">
                          <a:effectLst/>
                          <a:latin typeface="Bodoni"/>
                          <a:ea typeface="Times New Roman"/>
                          <a:cs typeface="Bodoni"/>
                        </a:rPr>
                        <a:t>3. </a:t>
                      </a: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Трудоустройство.</a:t>
                      </a:r>
                      <a:endParaRPr lang="ru-RU" sz="1100" dirty="0">
                        <a:effectLst/>
                        <a:latin typeface="Bodoni"/>
                        <a:ea typeface="Times New Roman"/>
                        <a:cs typeface="Bodoni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i="1" kern="1400" dirty="0">
                          <a:effectLst/>
                          <a:latin typeface="Times New Roman"/>
                          <a:ea typeface="Times New Roman"/>
                        </a:rPr>
                        <a:t>Удельный вес выпускников, трудоустроившихся в течение календарного года, следующего за годом выпуска, в общей численности выпускников образовательной организации, обучавшихся по основным образовательным программам высшего образования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100" i="1" kern="1400"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400" i="1" kern="1400" dirty="0">
                          <a:effectLst/>
                          <a:latin typeface="Times New Roman"/>
                          <a:ea typeface="Times New Roman"/>
                        </a:rPr>
                        <a:t>70.00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72,2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72,84</a:t>
                      </a: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93,88</a:t>
                      </a:r>
                      <a:endParaRPr lang="ru-RU" sz="1400" b="1" i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84,21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84,21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91474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4</a:t>
                      </a:r>
                      <a:r>
                        <a:rPr lang="ru-RU" sz="1100" b="1" i="1" kern="1400" dirty="0" smtClean="0">
                          <a:effectLst/>
                          <a:latin typeface="Bodoni"/>
                          <a:ea typeface="Times New Roman"/>
                          <a:cs typeface="Bodoni"/>
                        </a:rPr>
                        <a:t>. </a:t>
                      </a: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Дополнительный показатель, отражающий специфику вуза</a:t>
                      </a:r>
                      <a:r>
                        <a:rPr lang="ru-RU" sz="1100" b="1" i="1" dirty="0"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Численность сотрудников из числа ППС (приведенных к доле ставки), имеющих ученые степени кандидата или доктора наук, в расчете на 100 студентов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100" i="1" kern="1400">
                          <a:effectLst/>
                          <a:latin typeface="Times New Roman"/>
                          <a:ea typeface="Times New Roman"/>
                        </a:rPr>
                        <a:t>ед.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i="1" dirty="0">
                          <a:effectLst/>
                          <a:latin typeface="Times New Roman"/>
                          <a:ea typeface="Times New Roman"/>
                        </a:rPr>
                        <a:t>2.87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i="1" kern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3.33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3.41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3,99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3,87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01.10.22 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40901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369</TotalTime>
  <Words>543</Words>
  <Application>Microsoft Office PowerPoint</Application>
  <PresentationFormat>Экран (4:3)</PresentationFormat>
  <Paragraphs>196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7" baseType="lpstr">
      <vt:lpstr>Bodoni</vt:lpstr>
      <vt:lpstr>Calibri</vt:lpstr>
      <vt:lpstr>Cambria</vt:lpstr>
      <vt:lpstr>Cambria Math</vt:lpstr>
      <vt:lpstr>Franklin Gothic Book</vt:lpstr>
      <vt:lpstr>Perpetua</vt:lpstr>
      <vt:lpstr>Times New Roman</vt:lpstr>
      <vt:lpstr>Wingdings 2</vt:lpstr>
      <vt:lpstr>Справедливость</vt:lpstr>
      <vt:lpstr>Предварительные итоги мониторинга эффективности деятельности образовательных организаций высшего образования </vt:lpstr>
      <vt:lpstr>Показатель «Образовательная деятельность»</vt:lpstr>
      <vt:lpstr>Показатель «Трудоустройство»</vt:lpstr>
      <vt:lpstr>Трудоустройство выпускников  2021 года</vt:lpstr>
      <vt:lpstr>Нетрудоустроенные выпускники 2021 года</vt:lpstr>
      <vt:lpstr>Приведенный контингент</vt:lpstr>
      <vt:lpstr>Доп. показатель - Численность сотрудников из числа ППС (приведенных к доле ставки), имеющих ученые степени кандидата или доктора наук, в расчете на 100 студентов</vt:lpstr>
      <vt:lpstr>Презентация PowerPoint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Предварительные итоги мониторинга эффективности</dc:title>
  <dc:creator>елена</dc:creator>
  <cp:lastModifiedBy>Ольга Тимофеевна</cp:lastModifiedBy>
  <cp:revision>51</cp:revision>
  <cp:lastPrinted>2021-12-24T05:14:03Z</cp:lastPrinted>
  <dcterms:created xsi:type="dcterms:W3CDTF">2018-11-29T01:54:44Z</dcterms:created>
  <dcterms:modified xsi:type="dcterms:W3CDTF">2022-03-21T00:52:19Z</dcterms:modified>
</cp:coreProperties>
</file>