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handoutMasterIdLst>
    <p:handoutMasterId r:id="rId38"/>
  </p:handoutMasterIdLst>
  <p:sldIdLst>
    <p:sldId id="256" r:id="rId2"/>
    <p:sldId id="282" r:id="rId3"/>
    <p:sldId id="260" r:id="rId4"/>
    <p:sldId id="295" r:id="rId5"/>
    <p:sldId id="265" r:id="rId6"/>
    <p:sldId id="296" r:id="rId7"/>
    <p:sldId id="261" r:id="rId8"/>
    <p:sldId id="262" r:id="rId9"/>
    <p:sldId id="290" r:id="rId10"/>
    <p:sldId id="264" r:id="rId11"/>
    <p:sldId id="268" r:id="rId12"/>
    <p:sldId id="269" r:id="rId13"/>
    <p:sldId id="297" r:id="rId14"/>
    <p:sldId id="276" r:id="rId15"/>
    <p:sldId id="266" r:id="rId16"/>
    <p:sldId id="270" r:id="rId17"/>
    <p:sldId id="272" r:id="rId18"/>
    <p:sldId id="271" r:id="rId19"/>
    <p:sldId id="273" r:id="rId20"/>
    <p:sldId id="298" r:id="rId21"/>
    <p:sldId id="274" r:id="rId22"/>
    <p:sldId id="299" r:id="rId23"/>
    <p:sldId id="275" r:id="rId24"/>
    <p:sldId id="267" r:id="rId25"/>
    <p:sldId id="292" r:id="rId26"/>
    <p:sldId id="278" r:id="rId27"/>
    <p:sldId id="293" r:id="rId28"/>
    <p:sldId id="288" r:id="rId29"/>
    <p:sldId id="279" r:id="rId30"/>
    <p:sldId id="283" r:id="rId31"/>
    <p:sldId id="285" r:id="rId32"/>
    <p:sldId id="286" r:id="rId33"/>
    <p:sldId id="291" r:id="rId34"/>
    <p:sldId id="294" r:id="rId35"/>
    <p:sldId id="28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387825786875531E-2"/>
          <c:y val="6.7711007868488174E-2"/>
          <c:w val="0.90228105267737047"/>
          <c:h val="0.813014573968128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1.5971057585918182E-2"/>
                  <c:y val="-1.92192738666604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920-4797-8630-6227DEDE00E8}"/>
                </c:ext>
              </c:extLst>
            </c:dLbl>
            <c:dLbl>
              <c:idx val="1"/>
              <c:layout>
                <c:manualLayout>
                  <c:x val="1.2971817421082091E-2"/>
                  <c:y val="-2.4023855878051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920-4797-8630-6227DEDE00E8}"/>
                </c:ext>
              </c:extLst>
            </c:dLbl>
            <c:dLbl>
              <c:idx val="2"/>
              <c:layout>
                <c:manualLayout>
                  <c:x val="1.5880601018782931E-2"/>
                  <c:y val="-2.402385587805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920-4797-8630-6227DEDE00E8}"/>
                </c:ext>
              </c:extLst>
            </c:dLbl>
            <c:dLbl>
              <c:idx val="3"/>
              <c:layout>
                <c:manualLayout>
                  <c:x val="1.0081009905512696E-2"/>
                  <c:y val="-1.9219084702440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920-4797-8630-6227DEDE00E8}"/>
                </c:ext>
              </c:extLst>
            </c:dLbl>
            <c:dLbl>
              <c:idx val="4"/>
              <c:layout>
                <c:manualLayout>
                  <c:x val="1.4453376707120189E-2"/>
                  <c:y val="-2.88286270536613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920-4797-8630-6227DEDE00E8}"/>
                </c:ext>
              </c:extLst>
            </c:dLbl>
            <c:dLbl>
              <c:idx val="5"/>
              <c:layout>
                <c:manualLayout>
                  <c:x val="1.3170937100075277E-2"/>
                  <c:y val="-2.8828627053661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920-4797-8630-6227DEDE00E8}"/>
                </c:ext>
              </c:extLst>
            </c:dLbl>
            <c:dLbl>
              <c:idx val="6"/>
              <c:layout>
                <c:manualLayout>
                  <c:x val="8.780624733383589E-3"/>
                  <c:y val="-4.5645326168297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920-4797-8630-6227DEDE00E8}"/>
                </c:ext>
              </c:extLst>
            </c:dLbl>
            <c:dLbl>
              <c:idx val="7"/>
              <c:layout>
                <c:manualLayout>
                  <c:x val="1.1707384413215739E-2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920-4797-8630-6227DEDE00E8}"/>
                </c:ext>
              </c:extLst>
            </c:dLbl>
            <c:dLbl>
              <c:idx val="8"/>
              <c:layout>
                <c:manualLayout>
                  <c:x val="-1.4634374555640389E-3"/>
                  <c:y val="-4.32429405804920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920-4797-8630-6227DEDE00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51</c:v>
                </c:pt>
                <c:pt idx="1">
                  <c:v>52.94</c:v>
                </c:pt>
                <c:pt idx="2">
                  <c:v>55.41</c:v>
                </c:pt>
                <c:pt idx="3">
                  <c:v>57.23</c:v>
                </c:pt>
                <c:pt idx="4">
                  <c:v>57.54</c:v>
                </c:pt>
                <c:pt idx="5">
                  <c:v>56.33</c:v>
                </c:pt>
                <c:pt idx="6">
                  <c:v>58.37</c:v>
                </c:pt>
                <c:pt idx="7">
                  <c:v>63.3</c:v>
                </c:pt>
                <c:pt idx="8">
                  <c:v>63.4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920-4797-8630-6227DEDE00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3956608"/>
        <c:axId val="293958400"/>
        <c:axId val="0"/>
      </c:bar3DChart>
      <c:catAx>
        <c:axId val="293956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93958400"/>
        <c:crosses val="autoZero"/>
        <c:auto val="1"/>
        <c:lblAlgn val="ctr"/>
        <c:lblOffset val="100"/>
        <c:noMultiLvlLbl val="0"/>
      </c:catAx>
      <c:valAx>
        <c:axId val="293958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293956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528881957388181E-2"/>
          <c:y val="6.5767555622304685E-2"/>
          <c:w val="0.90555914810165639"/>
          <c:h val="0.76662275526185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очное</c:v>
                </c:pt>
              </c:strCache>
            </c:strRef>
          </c:tx>
          <c:invertIfNegative val="0"/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449</c:v>
                </c:pt>
                <c:pt idx="1">
                  <c:v>396</c:v>
                </c:pt>
                <c:pt idx="2">
                  <c:v>388</c:v>
                </c:pt>
                <c:pt idx="3">
                  <c:v>384</c:v>
                </c:pt>
                <c:pt idx="4">
                  <c:v>400</c:v>
                </c:pt>
                <c:pt idx="5">
                  <c:v>379</c:v>
                </c:pt>
                <c:pt idx="6">
                  <c:v>361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9C-4ACC-BBAE-DEB9B507ACD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заочное</c:v>
                </c:pt>
              </c:strCache>
            </c:strRef>
          </c:tx>
          <c:invertIfNegative val="0"/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335</c:v>
                </c:pt>
                <c:pt idx="1">
                  <c:v>380</c:v>
                </c:pt>
                <c:pt idx="2">
                  <c:v>423</c:v>
                </c:pt>
                <c:pt idx="3">
                  <c:v>460</c:v>
                </c:pt>
                <c:pt idx="4">
                  <c:v>430</c:v>
                </c:pt>
                <c:pt idx="5">
                  <c:v>436</c:v>
                </c:pt>
                <c:pt idx="6">
                  <c:v>440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9C-4ACC-BBAE-DEB9B507ACD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cat>
            <c:numRef>
              <c:f>Лист1!$A$2:$A$8</c:f>
              <c:numCache>
                <c:formatCode>General</c:formatCode>
                <c:ptCount val="7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784</c:v>
                </c:pt>
                <c:pt idx="1">
                  <c:v>776</c:v>
                </c:pt>
                <c:pt idx="2">
                  <c:v>811</c:v>
                </c:pt>
                <c:pt idx="3">
                  <c:v>844</c:v>
                </c:pt>
                <c:pt idx="4">
                  <c:v>830</c:v>
                </c:pt>
                <c:pt idx="5">
                  <c:v>815</c:v>
                </c:pt>
                <c:pt idx="6">
                  <c:v>801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9C-4ACC-BBAE-DEB9B507AC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314687488"/>
        <c:axId val="314689024"/>
        <c:axId val="0"/>
      </c:bar3DChart>
      <c:catAx>
        <c:axId val="314687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14689024"/>
        <c:crosses val="autoZero"/>
        <c:auto val="1"/>
        <c:lblAlgn val="ctr"/>
        <c:lblOffset val="100"/>
        <c:noMultiLvlLbl val="0"/>
      </c:catAx>
      <c:valAx>
        <c:axId val="3146890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314687488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/>
            </a:pPr>
            <a:r>
              <a:rPr lang="ru-RU" sz="2400" b="1" i="0" baseline="0">
                <a:effectLst/>
              </a:rPr>
              <a:t>Результаты летней экзаменационной сессии</a:t>
            </a:r>
            <a:endParaRPr lang="ru-RU" sz="2400">
              <a:effectLst/>
            </a:endParaRPr>
          </a:p>
        </c:rich>
      </c:tx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таблицы!$C$3:$E$3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таблицы!$C$4:$E$4</c:f>
              <c:numCache>
                <c:formatCode>0.0%</c:formatCode>
                <c:ptCount val="3"/>
                <c:pt idx="0">
                  <c:v>0.76400000000000001</c:v>
                </c:pt>
                <c:pt idx="1">
                  <c:v>0.50670000000000004</c:v>
                </c:pt>
                <c:pt idx="2">
                  <c:v>0.51239999999999997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BA-4FF6-BF8A-EA5F2C11A96D}"/>
            </c:ext>
          </c:extLst>
        </c:ser>
        <c:ser>
          <c:idx val="1"/>
          <c:order val="1"/>
          <c:tx>
            <c:strRef>
              <c:f>таблицы!$B$5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2.7777777777777776E-2"/>
                  <c:y val="-1.3888888888888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BA-4FF6-BF8A-EA5F2C11A9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таблицы!$C$3:$E$3</c:f>
              <c:strCache>
                <c:ptCount val="3"/>
                <c:pt idx="0">
                  <c:v>2018/2019</c:v>
                </c:pt>
                <c:pt idx="1">
                  <c:v>2019/2020</c:v>
                </c:pt>
                <c:pt idx="2">
                  <c:v>2020/2021</c:v>
                </c:pt>
              </c:strCache>
            </c:strRef>
          </c:cat>
          <c:val>
            <c:numRef>
              <c:f>таблицы!$C$5:$E$5</c:f>
              <c:numCache>
                <c:formatCode>0.0%</c:formatCode>
                <c:ptCount val="3"/>
                <c:pt idx="0">
                  <c:v>0.61499999999999999</c:v>
                </c:pt>
                <c:pt idx="1">
                  <c:v>0.42330000000000001</c:v>
                </c:pt>
                <c:pt idx="2">
                  <c:v>0.41049999999999998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BA-4FF6-BF8A-EA5F2C11A9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4833536"/>
        <c:axId val="314917248"/>
        <c:axId val="0"/>
      </c:bar3DChart>
      <c:catAx>
        <c:axId val="314833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4917248"/>
        <c:crosses val="autoZero"/>
        <c:auto val="1"/>
        <c:lblAlgn val="ctr"/>
        <c:lblOffset val="100"/>
        <c:noMultiLvlLbl val="0"/>
      </c:catAx>
      <c:valAx>
        <c:axId val="31491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4833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ru-RU" sz="2400" dirty="0"/>
              <a:t>Результаты зимней экзаменационной</a:t>
            </a:r>
            <a:r>
              <a:rPr lang="ru-RU" sz="2400" baseline="0" dirty="0"/>
              <a:t> сессии</a:t>
            </a:r>
            <a:endParaRPr lang="ru-RU" sz="2400" dirty="0"/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таблицы!$B$14</c:f>
              <c:strCache>
                <c:ptCount val="1"/>
                <c:pt idx="0">
                  <c:v>общая 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таблицы!$C$14:$E$14</c:f>
              <c:numCache>
                <c:formatCode>0.0%</c:formatCode>
                <c:ptCount val="3"/>
                <c:pt idx="0">
                  <c:v>0.61199999999999999</c:v>
                </c:pt>
                <c:pt idx="1">
                  <c:v>0.45179999999999998</c:v>
                </c:pt>
                <c:pt idx="2">
                  <c:v>0.55588235294117649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60-4A30-BE86-7E3AB4D1DBE9}"/>
            </c:ext>
          </c:extLst>
        </c:ser>
        <c:ser>
          <c:idx val="1"/>
          <c:order val="1"/>
          <c:tx>
            <c:strRef>
              <c:f>таблицы!$B$15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таблицы!$C$13:$E$13</c:f>
              <c:strCache>
                <c:ptCount val="3"/>
                <c:pt idx="0">
                  <c:v>2019/2020</c:v>
                </c:pt>
                <c:pt idx="1">
                  <c:v>2020/2021</c:v>
                </c:pt>
                <c:pt idx="2">
                  <c:v>2021/2022</c:v>
                </c:pt>
              </c:strCache>
            </c:strRef>
          </c:cat>
          <c:val>
            <c:numRef>
              <c:f>таблицы!$C$15:$E$15</c:f>
              <c:numCache>
                <c:formatCode>0.0%</c:formatCode>
                <c:ptCount val="3"/>
                <c:pt idx="0">
                  <c:v>0.47299999999999998</c:v>
                </c:pt>
                <c:pt idx="1">
                  <c:v>0.38840000000000002</c:v>
                </c:pt>
                <c:pt idx="2">
                  <c:v>0.4823529411764706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60-4A30-BE86-7E3AB4D1DB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315437056"/>
        <c:axId val="315438592"/>
        <c:axId val="0"/>
      </c:bar3DChart>
      <c:catAx>
        <c:axId val="3154370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5438592"/>
        <c:crosses val="autoZero"/>
        <c:auto val="1"/>
        <c:lblAlgn val="ctr"/>
        <c:lblOffset val="100"/>
        <c:noMultiLvlLbl val="0"/>
      </c:catAx>
      <c:valAx>
        <c:axId val="315438592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31543705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'Итого '!$C$92</c:f>
              <c:strCache>
                <c:ptCount val="1"/>
                <c:pt idx="0">
                  <c:v>2020 г.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1.39470013947001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D4D-4461-B58B-C5B99E5DF80A}"/>
                </c:ext>
              </c:extLst>
            </c:dLbl>
            <c:dLbl>
              <c:idx val="3"/>
              <c:layout>
                <c:manualLayout>
                  <c:x val="2.5969747527493127E-2"/>
                  <c:y val="-2.288251181512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4D-4461-B58B-C5B99E5DF80A}"/>
                </c:ext>
              </c:extLst>
            </c:dLbl>
            <c:dLbl>
              <c:idx val="4"/>
              <c:layout>
                <c:manualLayout>
                  <c:x val="1.6736401673640166E-2"/>
                  <c:y val="-2.1101659239812141E-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D4D-4461-B58B-C5B99E5DF8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'!$B$93:$B$96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'!$C$93:$C$96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4D-4461-B58B-C5B99E5DF80A}"/>
            </c:ext>
          </c:extLst>
        </c:ser>
        <c:ser>
          <c:idx val="1"/>
          <c:order val="1"/>
          <c:tx>
            <c:strRef>
              <c:f>'Итого '!$D$92</c:f>
              <c:strCache>
                <c:ptCount val="1"/>
                <c:pt idx="0">
                  <c:v>2021 г.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1.394700139470013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4D-4461-B58B-C5B99E5DF80A}"/>
                </c:ext>
              </c:extLst>
            </c:dLbl>
            <c:dLbl>
              <c:idx val="2"/>
              <c:layout>
                <c:manualLayout>
                  <c:x val="1.673640167364016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D4D-4461-B58B-C5B99E5DF80A}"/>
                </c:ext>
              </c:extLst>
            </c:dLbl>
            <c:dLbl>
              <c:idx val="3"/>
              <c:layout>
                <c:manualLayout>
                  <c:x val="1.6736401673640166E-2"/>
                  <c:y val="-7.3664825046040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D4D-4461-B58B-C5B99E5DF80A}"/>
                </c:ext>
              </c:extLst>
            </c:dLbl>
            <c:dLbl>
              <c:idx val="4"/>
              <c:layout>
                <c:manualLayout>
                  <c:x val="1.1157381477942872E-2"/>
                  <c:y val="-7.36648250460405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D4D-4461-B58B-C5B99E5DF8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'Итого '!$B$93:$B$96</c:f>
              <c:strCache>
                <c:ptCount val="4"/>
                <c:pt idx="0">
                  <c:v>Внутривузовская</c:v>
                </c:pt>
                <c:pt idx="1">
                  <c:v>Республиканская</c:v>
                </c:pt>
                <c:pt idx="2">
                  <c:v>Всероссийская</c:v>
                </c:pt>
                <c:pt idx="3">
                  <c:v>Международная </c:v>
                </c:pt>
              </c:strCache>
            </c:strRef>
          </c:cat>
          <c:val>
            <c:numRef>
              <c:f>'Итого '!$D$93:$D$96</c:f>
              <c:numCache>
                <c:formatCode>General</c:formatCode>
                <c:ptCount val="4"/>
                <c:pt idx="0">
                  <c:v>0</c:v>
                </c:pt>
                <c:pt idx="1">
                  <c:v>3</c:v>
                </c:pt>
                <c:pt idx="2">
                  <c:v>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D4D-4461-B58B-C5B99E5DF80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317104512"/>
        <c:axId val="317106048"/>
        <c:axId val="0"/>
      </c:bar3DChart>
      <c:catAx>
        <c:axId val="317104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17106048"/>
        <c:crosses val="autoZero"/>
        <c:auto val="1"/>
        <c:lblAlgn val="ctr"/>
        <c:lblOffset val="100"/>
        <c:noMultiLvlLbl val="0"/>
      </c:catAx>
      <c:valAx>
        <c:axId val="31710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31710451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Лист1!$D$7:$D$9</c:f>
              <c:strCache>
                <c:ptCount val="3"/>
                <c:pt idx="0">
                  <c:v>Кандидаты наук</c:v>
                </c:pt>
                <c:pt idx="1">
                  <c:v>Доктора наук</c:v>
                </c:pt>
                <c:pt idx="2">
                  <c:v>Без ученой степени</c:v>
                </c:pt>
              </c:strCache>
            </c:strRef>
          </c:cat>
          <c:val>
            <c:numRef>
              <c:f>Лист1!$E$7:$E$9</c:f>
              <c:numCache>
                <c:formatCode>0%</c:formatCode>
                <c:ptCount val="3"/>
                <c:pt idx="0">
                  <c:v>0.68</c:v>
                </c:pt>
                <c:pt idx="1">
                  <c:v>0.06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3D-4C99-82AB-A3045B828E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Лист1!$D$27:$D$35</c:f>
              <c:strCache>
                <c:ptCount val="9"/>
                <c:pt idx="0">
                  <c:v>30-35 лет</c:v>
                </c:pt>
                <c:pt idx="1">
                  <c:v>36-40 лет</c:v>
                </c:pt>
                <c:pt idx="2">
                  <c:v>41-45 лет</c:v>
                </c:pt>
                <c:pt idx="3">
                  <c:v>46-50 лет</c:v>
                </c:pt>
                <c:pt idx="4">
                  <c:v>51-55 лет</c:v>
                </c:pt>
                <c:pt idx="5">
                  <c:v>56-60 лет</c:v>
                </c:pt>
                <c:pt idx="6">
                  <c:v>61-65 лет</c:v>
                </c:pt>
                <c:pt idx="7">
                  <c:v>66-70 лет</c:v>
                </c:pt>
                <c:pt idx="8">
                  <c:v>71-75 лет</c:v>
                </c:pt>
              </c:strCache>
            </c:strRef>
          </c:cat>
          <c:val>
            <c:numRef>
              <c:f>Лист1!$E$27:$E$35</c:f>
              <c:numCache>
                <c:formatCode>General</c:formatCode>
                <c:ptCount val="9"/>
                <c:pt idx="0">
                  <c:v>4</c:v>
                </c:pt>
                <c:pt idx="1">
                  <c:v>4</c:v>
                </c:pt>
                <c:pt idx="2">
                  <c:v>9</c:v>
                </c:pt>
                <c:pt idx="3">
                  <c:v>5</c:v>
                </c:pt>
                <c:pt idx="4">
                  <c:v>3</c:v>
                </c:pt>
                <c:pt idx="5">
                  <c:v>1</c:v>
                </c:pt>
                <c:pt idx="6">
                  <c:v>3</c:v>
                </c:pt>
                <c:pt idx="7">
                  <c:v>1</c:v>
                </c:pt>
                <c:pt idx="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B50-4596-B231-8CE57AB8A4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42321024"/>
        <c:axId val="342322560"/>
        <c:axId val="0"/>
      </c:bar3DChart>
      <c:catAx>
        <c:axId val="342321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42322560"/>
        <c:crosses val="autoZero"/>
        <c:auto val="1"/>
        <c:lblAlgn val="ctr"/>
        <c:lblOffset val="100"/>
        <c:noMultiLvlLbl val="0"/>
      </c:catAx>
      <c:valAx>
        <c:axId val="342322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23210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Лист7!$A$3</c:f>
              <c:strCache>
                <c:ptCount val="1"/>
                <c:pt idx="0">
                  <c:v>Wos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Лист7!$B$3:$K$3</c:f>
              <c:numCache>
                <c:formatCode>General</c:formatCode>
                <c:ptCount val="10"/>
                <c:pt idx="0">
                  <c:v>0.5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0.5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A91-9143-9217F6899BF1}"/>
            </c:ext>
          </c:extLst>
        </c:ser>
        <c:ser>
          <c:idx val="1"/>
          <c:order val="1"/>
          <c:tx>
            <c:strRef>
              <c:f>Лист7!$A$4</c:f>
              <c:strCache>
                <c:ptCount val="1"/>
                <c:pt idx="0">
                  <c:v>Scopus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Лист7!$B$4:$K$4</c:f>
              <c:numCache>
                <c:formatCode>General</c:formatCode>
                <c:ptCount val="10"/>
                <c:pt idx="0">
                  <c:v>0.75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2.5</c:v>
                </c:pt>
                <c:pt idx="9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A91-9143-9217F6899BF1}"/>
            </c:ext>
          </c:extLst>
        </c:ser>
        <c:ser>
          <c:idx val="2"/>
          <c:order val="2"/>
          <c:tx>
            <c:strRef>
              <c:f>Лист7!$A$5</c:f>
              <c:strCache>
                <c:ptCount val="1"/>
                <c:pt idx="0">
                  <c:v>ВАК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Лист7!$B$5:$K$5</c:f>
              <c:numCache>
                <c:formatCode>General</c:formatCode>
                <c:ptCount val="10"/>
                <c:pt idx="0">
                  <c:v>3.95</c:v>
                </c:pt>
                <c:pt idx="1">
                  <c:v>3.2</c:v>
                </c:pt>
                <c:pt idx="2">
                  <c:v>2</c:v>
                </c:pt>
                <c:pt idx="3">
                  <c:v>11</c:v>
                </c:pt>
                <c:pt idx="4">
                  <c:v>4</c:v>
                </c:pt>
                <c:pt idx="5">
                  <c:v>26.5</c:v>
                </c:pt>
                <c:pt idx="6">
                  <c:v>6</c:v>
                </c:pt>
                <c:pt idx="7">
                  <c:v>6</c:v>
                </c:pt>
                <c:pt idx="8">
                  <c:v>1.3</c:v>
                </c:pt>
                <c:pt idx="9">
                  <c:v>1.05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74D-4A91-9143-9217F6899BF1}"/>
            </c:ext>
          </c:extLst>
        </c:ser>
        <c:ser>
          <c:idx val="3"/>
          <c:order val="3"/>
          <c:tx>
            <c:strRef>
              <c:f>Лист7!$A$6</c:f>
              <c:strCache>
                <c:ptCount val="1"/>
                <c:pt idx="0">
                  <c:v>РИНЦ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Лист7!$B$6:$K$6</c:f>
              <c:numCache>
                <c:formatCode>General</c:formatCode>
                <c:ptCount val="10"/>
                <c:pt idx="0">
                  <c:v>4.5</c:v>
                </c:pt>
                <c:pt idx="1">
                  <c:v>5.7</c:v>
                </c:pt>
                <c:pt idx="2">
                  <c:v>2</c:v>
                </c:pt>
                <c:pt idx="3">
                  <c:v>9</c:v>
                </c:pt>
                <c:pt idx="4">
                  <c:v>5</c:v>
                </c:pt>
                <c:pt idx="5">
                  <c:v>28.5</c:v>
                </c:pt>
                <c:pt idx="6">
                  <c:v>9</c:v>
                </c:pt>
                <c:pt idx="7">
                  <c:v>7</c:v>
                </c:pt>
                <c:pt idx="8">
                  <c:v>0</c:v>
                </c:pt>
                <c:pt idx="9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74D-4A91-9143-9217F6899BF1}"/>
            </c:ext>
          </c:extLst>
        </c:ser>
        <c:ser>
          <c:idx val="4"/>
          <c:order val="4"/>
          <c:tx>
            <c:strRef>
              <c:f>Лист7!$A$7</c:f>
              <c:strCache>
                <c:ptCount val="1"/>
                <c:pt idx="0">
                  <c:v>РИД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Лист7!$B$2:$K$2</c:f>
              <c:strCache>
                <c:ptCount val="10"/>
                <c:pt idx="0">
                  <c:v>ГД</c:v>
                </c:pt>
                <c:pt idx="1">
                  <c:v>СД</c:v>
                </c:pt>
                <c:pt idx="2">
                  <c:v>ЭПиАПП</c:v>
                </c:pt>
                <c:pt idx="3">
                  <c:v>Филология</c:v>
                </c:pt>
                <c:pt idx="4">
                  <c:v>ОД</c:v>
                </c:pt>
                <c:pt idx="5">
                  <c:v>ПиМНО</c:v>
                </c:pt>
                <c:pt idx="6">
                  <c:v>МиИ</c:v>
                </c:pt>
                <c:pt idx="7">
                  <c:v>ЭиСГД</c:v>
                </c:pt>
                <c:pt idx="8">
                  <c:v>Лаборатории</c:v>
                </c:pt>
                <c:pt idx="9">
                  <c:v>НИИД</c:v>
                </c:pt>
              </c:strCache>
            </c:strRef>
          </c:cat>
          <c:val>
            <c:numRef>
              <c:f>Лист7!$B$7:$K$7</c:f>
              <c:numCache>
                <c:formatCode>General</c:formatCode>
                <c:ptCount val="10"/>
                <c:pt idx="0">
                  <c:v>4.5</c:v>
                </c:pt>
                <c:pt idx="1">
                  <c:v>0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4</c:v>
                </c:pt>
                <c:pt idx="7">
                  <c:v>0</c:v>
                </c:pt>
                <c:pt idx="8">
                  <c:v>0.5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4D-4A91-9143-9217F6899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1"/>
        <c:shape val="box"/>
        <c:axId val="345133824"/>
        <c:axId val="345135360"/>
        <c:axId val="0"/>
      </c:bar3DChart>
      <c:catAx>
        <c:axId val="34513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5135360"/>
        <c:crosses val="autoZero"/>
        <c:auto val="1"/>
        <c:lblAlgn val="ctr"/>
        <c:lblOffset val="100"/>
        <c:noMultiLvlLbl val="0"/>
      </c:catAx>
      <c:valAx>
        <c:axId val="345135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200" b="1" i="1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публикаций,</a:t>
                </a:r>
                <a:r>
                  <a:rPr lang="ru-RU" sz="1200" b="1" i="1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ед</a:t>
                </a:r>
                <a:endParaRPr lang="ru-RU" sz="1200" b="1" i="1">
                  <a:solidFill>
                    <a:sysClr val="windowText" lastClr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451338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400" b="1" i="1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0.08668</cdr:x>
      <cdr:y>0.37307</cdr:y>
    </cdr:from>
    <cdr:to>
      <cdr:x>0.1662</cdr:x>
      <cdr:y>0.45488</cdr:y>
    </cdr:to>
    <cdr:sp macro="" textlink="">
      <cdr:nvSpPr>
        <cdr:cNvPr id="2" name="Поле 1"/>
        <cdr:cNvSpPr txBox="1"/>
      </cdr:nvSpPr>
      <cdr:spPr>
        <a:xfrm xmlns:a="http://schemas.openxmlformats.org/drawingml/2006/main">
          <a:off x="525089" y="1343220"/>
          <a:ext cx="481724" cy="294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449</a:t>
          </a:r>
        </a:p>
      </cdr:txBody>
    </cdr:sp>
  </cdr:relSizeAnchor>
  <cdr:relSizeAnchor xmlns:cdr="http://schemas.openxmlformats.org/drawingml/2006/chartDrawing">
    <cdr:from>
      <cdr:x>0.12764</cdr:x>
      <cdr:y>0.45933</cdr:y>
    </cdr:from>
    <cdr:to>
      <cdr:x>0.19885</cdr:x>
      <cdr:y>0.54938</cdr:y>
    </cdr:to>
    <cdr:sp macro="" textlink="">
      <cdr:nvSpPr>
        <cdr:cNvPr id="5" name="Поле 4"/>
        <cdr:cNvSpPr txBox="1"/>
      </cdr:nvSpPr>
      <cdr:spPr>
        <a:xfrm xmlns:a="http://schemas.openxmlformats.org/drawingml/2006/main">
          <a:off x="773211" y="1653795"/>
          <a:ext cx="431383" cy="324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335</a:t>
          </a:r>
        </a:p>
      </cdr:txBody>
    </cdr:sp>
  </cdr:relSizeAnchor>
  <cdr:relSizeAnchor xmlns:cdr="http://schemas.openxmlformats.org/drawingml/2006/chartDrawing">
    <cdr:from>
      <cdr:x>0.16373</cdr:x>
      <cdr:y>0.09705</cdr:y>
    </cdr:from>
    <cdr:to>
      <cdr:x>0.23969</cdr:x>
      <cdr:y>0.19032</cdr:y>
    </cdr:to>
    <cdr:sp macro="" textlink="">
      <cdr:nvSpPr>
        <cdr:cNvPr id="6" name="Поле 5"/>
        <cdr:cNvSpPr txBox="1"/>
      </cdr:nvSpPr>
      <cdr:spPr>
        <a:xfrm xmlns:a="http://schemas.openxmlformats.org/drawingml/2006/main">
          <a:off x="991868" y="349440"/>
          <a:ext cx="460158" cy="3358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784</a:t>
          </a:r>
        </a:p>
      </cdr:txBody>
    </cdr:sp>
  </cdr:relSizeAnchor>
  <cdr:relSizeAnchor xmlns:cdr="http://schemas.openxmlformats.org/drawingml/2006/chartDrawing">
    <cdr:from>
      <cdr:x>0.21445</cdr:x>
      <cdr:y>0.3965</cdr:y>
    </cdr:from>
    <cdr:to>
      <cdr:x>0.28724</cdr:x>
      <cdr:y>0.4962</cdr:y>
    </cdr:to>
    <cdr:sp macro="" textlink="">
      <cdr:nvSpPr>
        <cdr:cNvPr id="7" name="Поле 6"/>
        <cdr:cNvSpPr txBox="1"/>
      </cdr:nvSpPr>
      <cdr:spPr>
        <a:xfrm xmlns:a="http://schemas.openxmlformats.org/drawingml/2006/main">
          <a:off x="1299087" y="1427568"/>
          <a:ext cx="440954" cy="3589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396</a:t>
          </a:r>
        </a:p>
      </cdr:txBody>
    </cdr:sp>
  </cdr:relSizeAnchor>
  <cdr:relSizeAnchor xmlns:cdr="http://schemas.openxmlformats.org/drawingml/2006/chartDrawing">
    <cdr:from>
      <cdr:x>0.24795</cdr:x>
      <cdr:y>0.44009</cdr:y>
    </cdr:from>
    <cdr:to>
      <cdr:x>0.32475</cdr:x>
      <cdr:y>0.51789</cdr:y>
    </cdr:to>
    <cdr:sp macro="" textlink="">
      <cdr:nvSpPr>
        <cdr:cNvPr id="3" name="Поле 2"/>
        <cdr:cNvSpPr txBox="1"/>
      </cdr:nvSpPr>
      <cdr:spPr>
        <a:xfrm xmlns:a="http://schemas.openxmlformats.org/drawingml/2006/main">
          <a:off x="1502045" y="1584513"/>
          <a:ext cx="465247" cy="2801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380</a:t>
          </a:r>
        </a:p>
      </cdr:txBody>
    </cdr:sp>
  </cdr:relSizeAnchor>
  <cdr:relSizeAnchor xmlns:cdr="http://schemas.openxmlformats.org/drawingml/2006/chartDrawing">
    <cdr:from>
      <cdr:x>0.29199</cdr:x>
      <cdr:y>0.09136</cdr:y>
    </cdr:from>
    <cdr:to>
      <cdr:x>0.37193</cdr:x>
      <cdr:y>0.16434</cdr:y>
    </cdr:to>
    <cdr:sp macro="" textlink="">
      <cdr:nvSpPr>
        <cdr:cNvPr id="4" name="Поле 3"/>
        <cdr:cNvSpPr txBox="1"/>
      </cdr:nvSpPr>
      <cdr:spPr>
        <a:xfrm xmlns:a="http://schemas.openxmlformats.org/drawingml/2006/main">
          <a:off x="1768867" y="328946"/>
          <a:ext cx="484269" cy="2627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776</a:t>
          </a:r>
        </a:p>
      </cdr:txBody>
    </cdr:sp>
  </cdr:relSizeAnchor>
  <cdr:relSizeAnchor xmlns:cdr="http://schemas.openxmlformats.org/drawingml/2006/chartDrawing">
    <cdr:from>
      <cdr:x>0.32704</cdr:x>
      <cdr:y>0.42328</cdr:y>
    </cdr:from>
    <cdr:to>
      <cdr:x>0.40065</cdr:x>
      <cdr:y>0.50378</cdr:y>
    </cdr:to>
    <cdr:sp macro="" textlink="">
      <cdr:nvSpPr>
        <cdr:cNvPr id="8" name="Поле 7"/>
        <cdr:cNvSpPr txBox="1"/>
      </cdr:nvSpPr>
      <cdr:spPr>
        <a:xfrm xmlns:a="http://schemas.openxmlformats.org/drawingml/2006/main">
          <a:off x="1981200" y="1524001"/>
          <a:ext cx="445885" cy="289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388</a:t>
          </a:r>
        </a:p>
      </cdr:txBody>
    </cdr:sp>
  </cdr:relSizeAnchor>
  <cdr:relSizeAnchor xmlns:cdr="http://schemas.openxmlformats.org/drawingml/2006/chartDrawing">
    <cdr:from>
      <cdr:x>0.36428</cdr:x>
      <cdr:y>0.38609</cdr:y>
    </cdr:from>
    <cdr:to>
      <cdr:x>0.43481</cdr:x>
      <cdr:y>0.46448</cdr:y>
    </cdr:to>
    <cdr:sp macro="" textlink="">
      <cdr:nvSpPr>
        <cdr:cNvPr id="9" name="Поле 8"/>
        <cdr:cNvSpPr txBox="1"/>
      </cdr:nvSpPr>
      <cdr:spPr>
        <a:xfrm xmlns:a="http://schemas.openxmlformats.org/drawingml/2006/main">
          <a:off x="2206763" y="1390082"/>
          <a:ext cx="427264" cy="2822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423</a:t>
          </a:r>
        </a:p>
      </cdr:txBody>
    </cdr:sp>
  </cdr:relSizeAnchor>
  <cdr:relSizeAnchor xmlns:cdr="http://schemas.openxmlformats.org/drawingml/2006/chartDrawing">
    <cdr:from>
      <cdr:x>0.40135</cdr:x>
      <cdr:y>0.08497</cdr:y>
    </cdr:from>
    <cdr:to>
      <cdr:x>0.47658</cdr:x>
      <cdr:y>0.17146</cdr:y>
    </cdr:to>
    <cdr:sp macro="" textlink="">
      <cdr:nvSpPr>
        <cdr:cNvPr id="10" name="Поле 9"/>
        <cdr:cNvSpPr txBox="1"/>
      </cdr:nvSpPr>
      <cdr:spPr>
        <a:xfrm xmlns:a="http://schemas.openxmlformats.org/drawingml/2006/main">
          <a:off x="2431329" y="305921"/>
          <a:ext cx="455736" cy="3114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811</a:t>
          </a:r>
        </a:p>
      </cdr:txBody>
    </cdr:sp>
  </cdr:relSizeAnchor>
  <cdr:relSizeAnchor xmlns:cdr="http://schemas.openxmlformats.org/drawingml/2006/chartDrawing">
    <cdr:from>
      <cdr:x>0.45096</cdr:x>
      <cdr:y>0.42775</cdr:y>
    </cdr:from>
    <cdr:to>
      <cdr:x>0.52306</cdr:x>
      <cdr:y>0.50884</cdr:y>
    </cdr:to>
    <cdr:sp macro="" textlink="">
      <cdr:nvSpPr>
        <cdr:cNvPr id="11" name="Поле 10"/>
        <cdr:cNvSpPr txBox="1"/>
      </cdr:nvSpPr>
      <cdr:spPr>
        <a:xfrm xmlns:a="http://schemas.openxmlformats.org/drawingml/2006/main">
          <a:off x="2731884" y="1540087"/>
          <a:ext cx="436775" cy="2919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384</a:t>
          </a:r>
        </a:p>
      </cdr:txBody>
    </cdr:sp>
  </cdr:relSizeAnchor>
  <cdr:relSizeAnchor xmlns:cdr="http://schemas.openxmlformats.org/drawingml/2006/chartDrawing">
    <cdr:from>
      <cdr:x>0.48383</cdr:x>
      <cdr:y>0.37006</cdr:y>
    </cdr:from>
    <cdr:to>
      <cdr:x>0.5622</cdr:x>
      <cdr:y>0.43493</cdr:y>
    </cdr:to>
    <cdr:sp macro="" textlink="">
      <cdr:nvSpPr>
        <cdr:cNvPr id="12" name="Поле 11"/>
        <cdr:cNvSpPr txBox="1"/>
      </cdr:nvSpPr>
      <cdr:spPr>
        <a:xfrm xmlns:a="http://schemas.openxmlformats.org/drawingml/2006/main">
          <a:off x="2930979" y="1332374"/>
          <a:ext cx="474758" cy="2335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460</a:t>
          </a:r>
        </a:p>
      </cdr:txBody>
    </cdr:sp>
  </cdr:relSizeAnchor>
  <cdr:relSizeAnchor xmlns:cdr="http://schemas.openxmlformats.org/drawingml/2006/chartDrawing">
    <cdr:from>
      <cdr:x>0.51791</cdr:x>
      <cdr:y>0.07029</cdr:y>
    </cdr:from>
    <cdr:to>
      <cdr:x>0.59002</cdr:x>
      <cdr:y>0.13786</cdr:y>
    </cdr:to>
    <cdr:sp macro="" textlink="">
      <cdr:nvSpPr>
        <cdr:cNvPr id="13" name="Поле 12"/>
        <cdr:cNvSpPr txBox="1"/>
      </cdr:nvSpPr>
      <cdr:spPr>
        <a:xfrm xmlns:a="http://schemas.openxmlformats.org/drawingml/2006/main">
          <a:off x="3137473" y="253070"/>
          <a:ext cx="436835" cy="2432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844</a:t>
          </a:r>
        </a:p>
      </cdr:txBody>
    </cdr:sp>
  </cdr:relSizeAnchor>
  <cdr:relSizeAnchor xmlns:cdr="http://schemas.openxmlformats.org/drawingml/2006/chartDrawing">
    <cdr:from>
      <cdr:x>0.57044</cdr:x>
      <cdr:y>0.41435</cdr:y>
    </cdr:from>
    <cdr:to>
      <cdr:x>0.64411</cdr:x>
      <cdr:y>0.48733</cdr:y>
    </cdr:to>
    <cdr:sp macro="" textlink="">
      <cdr:nvSpPr>
        <cdr:cNvPr id="14" name="Поле 13"/>
        <cdr:cNvSpPr txBox="1"/>
      </cdr:nvSpPr>
      <cdr:spPr>
        <a:xfrm xmlns:a="http://schemas.openxmlformats.org/drawingml/2006/main">
          <a:off x="3455667" y="1491838"/>
          <a:ext cx="446285" cy="262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400</a:t>
          </a:r>
        </a:p>
      </cdr:txBody>
    </cdr:sp>
  </cdr:relSizeAnchor>
  <cdr:relSizeAnchor xmlns:cdr="http://schemas.openxmlformats.org/drawingml/2006/chartDrawing">
    <cdr:from>
      <cdr:x>0.60567</cdr:x>
      <cdr:y>0.39773</cdr:y>
    </cdr:from>
    <cdr:to>
      <cdr:x>0.6856</cdr:x>
      <cdr:y>0.47882</cdr:y>
    </cdr:to>
    <cdr:sp macro="" textlink="">
      <cdr:nvSpPr>
        <cdr:cNvPr id="15" name="Поле 14"/>
        <cdr:cNvSpPr txBox="1"/>
      </cdr:nvSpPr>
      <cdr:spPr>
        <a:xfrm xmlns:a="http://schemas.openxmlformats.org/drawingml/2006/main">
          <a:off x="3669091" y="1432021"/>
          <a:ext cx="484208" cy="2919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430</a:t>
          </a:r>
        </a:p>
      </cdr:txBody>
    </cdr:sp>
  </cdr:relSizeAnchor>
  <cdr:relSizeAnchor xmlns:cdr="http://schemas.openxmlformats.org/drawingml/2006/chartDrawing">
    <cdr:from>
      <cdr:x>0.63827</cdr:x>
      <cdr:y>0.07187</cdr:y>
    </cdr:from>
    <cdr:to>
      <cdr:x>0.71037</cdr:x>
      <cdr:y>0.13404</cdr:y>
    </cdr:to>
    <cdr:sp macro="" textlink="">
      <cdr:nvSpPr>
        <cdr:cNvPr id="16" name="Поле 15"/>
        <cdr:cNvSpPr txBox="1"/>
      </cdr:nvSpPr>
      <cdr:spPr>
        <a:xfrm xmlns:a="http://schemas.openxmlformats.org/drawingml/2006/main">
          <a:off x="3866596" y="258755"/>
          <a:ext cx="436775" cy="22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830</a:t>
          </a:r>
        </a:p>
      </cdr:txBody>
    </cdr:sp>
  </cdr:relSizeAnchor>
  <cdr:relSizeAnchor xmlns:cdr="http://schemas.openxmlformats.org/drawingml/2006/chartDrawing">
    <cdr:from>
      <cdr:x>0.68732</cdr:x>
      <cdr:y>0.42828</cdr:y>
    </cdr:from>
    <cdr:to>
      <cdr:x>0.76569</cdr:x>
      <cdr:y>0.50396</cdr:y>
    </cdr:to>
    <cdr:sp macro="" textlink="">
      <cdr:nvSpPr>
        <cdr:cNvPr id="17" name="Поле 16"/>
        <cdr:cNvSpPr txBox="1"/>
      </cdr:nvSpPr>
      <cdr:spPr>
        <a:xfrm xmlns:a="http://schemas.openxmlformats.org/drawingml/2006/main">
          <a:off x="4163731" y="1541992"/>
          <a:ext cx="474757" cy="2724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379</a:t>
          </a:r>
        </a:p>
      </cdr:txBody>
    </cdr:sp>
  </cdr:relSizeAnchor>
  <cdr:relSizeAnchor xmlns:cdr="http://schemas.openxmlformats.org/drawingml/2006/chartDrawing">
    <cdr:from>
      <cdr:x>0.72545</cdr:x>
      <cdr:y>0.38345</cdr:y>
    </cdr:from>
    <cdr:to>
      <cdr:x>0.79755</cdr:x>
      <cdr:y>0.45643</cdr:y>
    </cdr:to>
    <cdr:sp macro="" textlink="">
      <cdr:nvSpPr>
        <cdr:cNvPr id="18" name="Поле 17"/>
        <cdr:cNvSpPr txBox="1"/>
      </cdr:nvSpPr>
      <cdr:spPr>
        <a:xfrm xmlns:a="http://schemas.openxmlformats.org/drawingml/2006/main">
          <a:off x="4394718" y="1380587"/>
          <a:ext cx="436775" cy="2627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/>
            <a:t>436</a:t>
          </a:r>
        </a:p>
      </cdr:txBody>
    </cdr:sp>
  </cdr:relSizeAnchor>
  <cdr:relSizeAnchor xmlns:cdr="http://schemas.openxmlformats.org/drawingml/2006/chartDrawing">
    <cdr:from>
      <cdr:x>0.75855</cdr:x>
      <cdr:y>0.07998</cdr:y>
    </cdr:from>
    <cdr:to>
      <cdr:x>0.82909</cdr:x>
      <cdr:y>0.15836</cdr:y>
    </cdr:to>
    <cdr:sp macro="" textlink="">
      <cdr:nvSpPr>
        <cdr:cNvPr id="19" name="Поле 18"/>
        <cdr:cNvSpPr txBox="1"/>
      </cdr:nvSpPr>
      <cdr:spPr>
        <a:xfrm xmlns:a="http://schemas.openxmlformats.org/drawingml/2006/main">
          <a:off x="4595225" y="287955"/>
          <a:ext cx="427324" cy="2822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000" dirty="0"/>
            <a:t>815</a:t>
          </a:r>
        </a:p>
      </cdr:txBody>
    </cdr:sp>
  </cdr:relSizeAnchor>
  <cdr:relSizeAnchor xmlns:cdr="http://schemas.openxmlformats.org/drawingml/2006/chartDrawing">
    <cdr:from>
      <cdr:x>0.88172</cdr:x>
      <cdr:y>0.08615</cdr:y>
    </cdr:from>
    <cdr:to>
      <cdr:x>0.95226</cdr:x>
      <cdr:y>0.16453</cdr:y>
    </cdr:to>
    <cdr:sp macro="" textlink="">
      <cdr:nvSpPr>
        <cdr:cNvPr id="20" name="Поле 18"/>
        <cdr:cNvSpPr txBox="1"/>
      </cdr:nvSpPr>
      <cdr:spPr>
        <a:xfrm xmlns:a="http://schemas.openxmlformats.org/drawingml/2006/main">
          <a:off x="5341350" y="310180"/>
          <a:ext cx="427324" cy="2822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/>
            <a:t>801</a:t>
          </a:r>
        </a:p>
      </cdr:txBody>
    </cdr:sp>
  </cdr:relSizeAnchor>
  <cdr:relSizeAnchor xmlns:cdr="http://schemas.openxmlformats.org/drawingml/2006/chartDrawing">
    <cdr:from>
      <cdr:x>0.84765</cdr:x>
      <cdr:y>0.3701</cdr:y>
    </cdr:from>
    <cdr:to>
      <cdr:x>0.91819</cdr:x>
      <cdr:y>0.44848</cdr:y>
    </cdr:to>
    <cdr:sp macro="" textlink="">
      <cdr:nvSpPr>
        <cdr:cNvPr id="21" name="Поле 18"/>
        <cdr:cNvSpPr txBox="1"/>
      </cdr:nvSpPr>
      <cdr:spPr>
        <a:xfrm xmlns:a="http://schemas.openxmlformats.org/drawingml/2006/main">
          <a:off x="5134975" y="1332530"/>
          <a:ext cx="427324" cy="2822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/>
            <a:t>440</a:t>
          </a:r>
        </a:p>
      </cdr:txBody>
    </cdr:sp>
  </cdr:relSizeAnchor>
  <cdr:relSizeAnchor xmlns:cdr="http://schemas.openxmlformats.org/drawingml/2006/chartDrawing">
    <cdr:from>
      <cdr:x>0.81306</cdr:x>
      <cdr:y>0.45476</cdr:y>
    </cdr:from>
    <cdr:to>
      <cdr:x>0.8836</cdr:x>
      <cdr:y>0.53314</cdr:y>
    </cdr:to>
    <cdr:sp macro="" textlink="">
      <cdr:nvSpPr>
        <cdr:cNvPr id="22" name="Поле 18"/>
        <cdr:cNvSpPr txBox="1"/>
      </cdr:nvSpPr>
      <cdr:spPr>
        <a:xfrm xmlns:a="http://schemas.openxmlformats.org/drawingml/2006/main">
          <a:off x="4925425" y="1637330"/>
          <a:ext cx="427324" cy="2822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dirty="0"/>
            <a:t>361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26.03.2021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D2EE5-9B23-44F8-A12E-C472CD23F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242882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26.03.2021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Приложение 4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B2FCA-5812-493C-B661-ED65CA24A3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29870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B2FCA-5812-493C-B661-ED65CA24A3C2}" type="slidenum">
              <a:rPr lang="ru-RU" smtClean="0"/>
              <a:t>1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ru-RU" smtClean="0"/>
              <a:t>26.03.2021</a:t>
            </a:r>
            <a:endParaRPr lang="ru-RU"/>
          </a:p>
        </p:txBody>
      </p:sp>
      <p:sp>
        <p:nvSpPr>
          <p:cNvPr id="7" name="Верхний колонтитул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ru-RU" smtClean="0"/>
              <a:t>Приложение 4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730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126560" cy="4248471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ОТЧЕТ О РЕЗУЛЬТАТАХ САМООБСЛЕДОВАНИЯ</a:t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>
                <a:solidFill>
                  <a:srgbClr val="C00000"/>
                </a:solidFill>
              </a:rPr>
              <a:t>ТЕХНИЧЕСКОГО ИНСТИТУТА (ФИЛИАЛА) СВФУ В </a:t>
            </a:r>
            <a:r>
              <a:rPr lang="ru-RU" sz="3200" dirty="0" err="1">
                <a:solidFill>
                  <a:srgbClr val="C00000"/>
                </a:solidFill>
              </a:rPr>
              <a:t>г</a:t>
            </a:r>
            <a:r>
              <a:rPr lang="ru-RU" sz="3200" dirty="0" err="1" smtClean="0">
                <a:solidFill>
                  <a:srgbClr val="C00000"/>
                </a:solidFill>
              </a:rPr>
              <a:t>.НЕРЮНГРИ</a:t>
            </a: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>
                <a:solidFill>
                  <a:srgbClr val="C00000"/>
                </a:solidFill>
              </a:rPr>
              <a:t>ЗА </a:t>
            </a:r>
            <a:r>
              <a:rPr lang="ru-RU" sz="3200" dirty="0" smtClean="0">
                <a:solidFill>
                  <a:srgbClr val="C00000"/>
                </a:solidFill>
              </a:rPr>
              <a:t>20</a:t>
            </a:r>
            <a:r>
              <a:rPr lang="en-US" sz="3200" dirty="0" smtClean="0">
                <a:solidFill>
                  <a:srgbClr val="C00000"/>
                </a:solidFill>
              </a:rPr>
              <a:t>2</a:t>
            </a:r>
            <a:r>
              <a:rPr lang="ru-RU" sz="3200" dirty="0" smtClean="0">
                <a:solidFill>
                  <a:srgbClr val="C00000"/>
                </a:solidFill>
              </a:rPr>
              <a:t>1 </a:t>
            </a:r>
            <a:r>
              <a:rPr lang="ru-RU" sz="3200" dirty="0">
                <a:solidFill>
                  <a:srgbClr val="C00000"/>
                </a:solidFill>
              </a:rPr>
              <a:t>ГОД</a:t>
            </a:r>
            <a:br>
              <a:rPr lang="ru-RU" sz="3200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880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571184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Количество иностранных студентов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7351197"/>
              </p:ext>
            </p:extLst>
          </p:nvPr>
        </p:nvGraphicFramePr>
        <p:xfrm>
          <a:off x="457200" y="1752600"/>
          <a:ext cx="76200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2017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26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2018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31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2019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31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2020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18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2021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7107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030764351"/>
              </p:ext>
            </p:extLst>
          </p:nvPr>
        </p:nvGraphicFramePr>
        <p:xfrm>
          <a:off x="827584" y="836712"/>
          <a:ext cx="756084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3261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46946050"/>
              </p:ext>
            </p:extLst>
          </p:nvPr>
        </p:nvGraphicFramePr>
        <p:xfrm>
          <a:off x="683568" y="764704"/>
          <a:ext cx="777686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4731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900018"/>
          </a:xfrm>
        </p:spPr>
        <p:txBody>
          <a:bodyPr/>
          <a:lstStyle/>
          <a:p>
            <a:r>
              <a:rPr lang="ru-RU" dirty="0" err="1" smtClean="0"/>
              <a:t>дТ</a:t>
            </a:r>
            <a:r>
              <a:rPr lang="ru-RU" dirty="0" smtClean="0"/>
              <a:t> 2021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147248" cy="4929411"/>
          </a:xfrm>
        </p:spPr>
        <p:txBody>
          <a:bodyPr>
            <a:norm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С 15 по 23 сентября 2021 г. всего прошли диагностическое тестирование 109 студентов из 124, охват составил 88%. Диагностическое тестирование проводилось через систему онлайн-тестирования СВФУ через личные кабинеты студента по 5 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дисциплинам: </a:t>
            </a: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Английский язык» - 100% общ. успеваемость, 58%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. успеваемость; </a:t>
            </a:r>
            <a:endParaRPr lang="ru-RU" b="0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Обществознание» - 88% общ. успеваемость, 59%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. успеваемость; </a:t>
            </a:r>
            <a:endParaRPr lang="ru-RU" b="0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Физика» - 96% общ. успеваемость, 94%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. успеваемость; </a:t>
            </a:r>
            <a:endParaRPr lang="ru-RU" b="0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Математика» - 96% общ. успеваемость,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. успеваемость 74%; </a:t>
            </a:r>
            <a:endParaRPr lang="ru-RU" b="0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Русский язык» - 96% общ. успеваемость, 70%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кач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. успеваемость. </a:t>
            </a:r>
            <a:endParaRPr lang="ru-RU" sz="1600" b="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4278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851104" cy="756002"/>
          </a:xfrm>
        </p:spPr>
        <p:txBody>
          <a:bodyPr/>
          <a:lstStyle/>
          <a:p>
            <a:r>
              <a:rPr lang="ru-RU" dirty="0" smtClean="0"/>
              <a:t>Отсев студентов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332199"/>
              </p:ext>
            </p:extLst>
          </p:nvPr>
        </p:nvGraphicFramePr>
        <p:xfrm>
          <a:off x="467546" y="1124745"/>
          <a:ext cx="7776861" cy="5300896"/>
        </p:xfrm>
        <a:graphic>
          <a:graphicData uri="http://schemas.openxmlformats.org/drawingml/2006/table">
            <a:tbl>
              <a:tblPr firstRow="1" firstCol="1" bandRow="1"/>
              <a:tblGrid>
                <a:gridCol w="2260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3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3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03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03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038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1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отчисление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 Собственное желание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49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4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приступили к занятиям без уважительной причины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3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связи с переводом в другое учебное заведение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3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связи с переводом в СВФУ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3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Академическая неуспеваемость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3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прошедшие предзащиту ВКР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3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связи с переводом на заочную форму обучения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5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ИТОГО: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60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69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115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374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920880" cy="1371600"/>
          </a:xfrm>
        </p:spPr>
        <p:txBody>
          <a:bodyPr>
            <a:normAutofit/>
          </a:bodyPr>
          <a:lstStyle/>
          <a:p>
            <a:r>
              <a:rPr lang="ru-RU" dirty="0"/>
              <a:t>Успеваемость по итогам прохождения практик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289497"/>
              </p:ext>
            </p:extLst>
          </p:nvPr>
        </p:nvGraphicFramePr>
        <p:xfrm>
          <a:off x="683568" y="2204865"/>
          <a:ext cx="7560840" cy="3068402"/>
        </p:xfrm>
        <a:graphic>
          <a:graphicData uri="http://schemas.openxmlformats.org/drawingml/2006/table">
            <a:tbl>
              <a:tblPr firstRow="1" firstCol="1" bandRow="1"/>
              <a:tblGrid>
                <a:gridCol w="2032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1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6687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Общая успеваемость, %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b="1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Качественная успеваемость, %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88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84,5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78,7</a:t>
                      </a:r>
                      <a:endParaRPr lang="ru-RU" sz="16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spc="-25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6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79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77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8343"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73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tabLst>
                          <a:tab pos="180340" algn="l"/>
                          <a:tab pos="540385" algn="l"/>
                        </a:tabLst>
                      </a:pPr>
                      <a:r>
                        <a:rPr lang="ru-RU" sz="18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70</a:t>
                      </a:r>
                      <a:endParaRPr lang="ru-RU" sz="18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981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848872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Количество призеров ТИ (ф) СВФУ в олимпиадах </a:t>
            </a:r>
            <a:r>
              <a:rPr lang="ru-RU" dirty="0" smtClean="0"/>
              <a:t>и конкурсах разного </a:t>
            </a:r>
            <a:r>
              <a:rPr lang="ru-RU" dirty="0"/>
              <a:t>уровня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4305147"/>
              </p:ext>
            </p:extLst>
          </p:nvPr>
        </p:nvGraphicFramePr>
        <p:xfrm>
          <a:off x="755576" y="1988840"/>
          <a:ext cx="6768752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8588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75240" cy="1371600"/>
          </a:xfrm>
        </p:spPr>
        <p:txBody>
          <a:bodyPr>
            <a:normAutofit/>
          </a:bodyPr>
          <a:lstStyle/>
          <a:p>
            <a:r>
              <a:rPr lang="ru-RU" dirty="0"/>
              <a:t>Результаты защиты ВКР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2017-2021 гг.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466650"/>
              </p:ext>
            </p:extLst>
          </p:nvPr>
        </p:nvGraphicFramePr>
        <p:xfrm>
          <a:off x="683569" y="2132858"/>
          <a:ext cx="7848871" cy="2513279"/>
        </p:xfrm>
        <a:graphic>
          <a:graphicData uri="http://schemas.openxmlformats.org/drawingml/2006/table">
            <a:tbl>
              <a:tblPr firstRow="1" firstCol="1" bandRow="1"/>
              <a:tblGrid>
                <a:gridCol w="781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8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6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16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86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86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40146"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Наименование показателя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Результаты защиты ВКР по годам, %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indent="0" algn="ctr"/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0" algn="ctr"/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600" b="1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600" b="1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838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1.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Доля студентов, получивших оценки «отлично» и «хорошо»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85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81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82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75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88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1876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2.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Доля студентов, получивших «неудовлетворительно»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0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0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1273175" y="31575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78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283152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Данные о выпускниках, получивших дипломы с отличием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069723"/>
              </p:ext>
            </p:extLst>
          </p:nvPr>
        </p:nvGraphicFramePr>
        <p:xfrm>
          <a:off x="899592" y="2132857"/>
          <a:ext cx="7488832" cy="3289208"/>
        </p:xfrm>
        <a:graphic>
          <a:graphicData uri="http://schemas.openxmlformats.org/drawingml/2006/table">
            <a:tbl>
              <a:tblPr/>
              <a:tblGrid>
                <a:gridCol w="2405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9798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</a:rPr>
                        <a:t>год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Всего выпускников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1800">
                          <a:effectLst/>
                          <a:latin typeface="Times New Roman"/>
                          <a:ea typeface="Times New Roman"/>
                        </a:rPr>
                        <a:t>Кол-во выпускников, получивших дипломы с отличием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2017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120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9 (7,5%)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113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>
                          <a:effectLst/>
                          <a:latin typeface="Times New Roman"/>
                          <a:ea typeface="Times New Roman"/>
                        </a:rPr>
                        <a:t>9 (7,96%)</a:t>
                      </a:r>
                      <a:endParaRPr lang="ru-RU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2019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135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kern="1200" dirty="0" smtClean="0">
                          <a:effectLst/>
                          <a:latin typeface="Times New Roman"/>
                          <a:ea typeface="Times New Roman"/>
                        </a:rPr>
                        <a:t>13 (</a:t>
                      </a:r>
                      <a:r>
                        <a:rPr lang="ru-RU" sz="2000" kern="1200" dirty="0">
                          <a:effectLst/>
                          <a:latin typeface="Times New Roman"/>
                          <a:ea typeface="Times New Roman"/>
                        </a:rPr>
                        <a:t>9,62%)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2020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119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10 (8,4%)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882"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2021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91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/>
                      <a:r>
                        <a:rPr lang="ru-RU" sz="2000" dirty="0" smtClean="0">
                          <a:effectLst/>
                          <a:latin typeface="Times New Roman"/>
                          <a:ea typeface="Times New Roman"/>
                        </a:rPr>
                        <a:t>6 (6,6%)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3355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Востребованность выпускников очной формы обучения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298222"/>
              </p:ext>
            </p:extLst>
          </p:nvPr>
        </p:nvGraphicFramePr>
        <p:xfrm>
          <a:off x="755577" y="2060848"/>
          <a:ext cx="7344814" cy="3141551"/>
        </p:xfrm>
        <a:graphic>
          <a:graphicData uri="http://schemas.openxmlformats.org/drawingml/2006/table">
            <a:tbl>
              <a:tblPr firstRow="1" firstCol="1" bandRow="1"/>
              <a:tblGrid>
                <a:gridCol w="1624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98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00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0801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Общее количество выпускников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b="1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Процент выпускников, направленных на работу 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87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61,6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76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69,7</a:t>
                      </a:r>
                      <a:endParaRPr lang="ru-RU" sz="2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60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66,6</a:t>
                      </a:r>
                      <a:endParaRPr lang="ru-RU" sz="2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49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77,6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150"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38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ru-RU" sz="16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84,2</a:t>
                      </a:r>
                      <a:endParaRPr lang="ru-RU" sz="16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0857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Довузовская</a:t>
            </a:r>
            <a:r>
              <a:rPr lang="ru-RU" dirty="0" smtClean="0"/>
              <a:t> подготовка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7620000" cy="4713387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400" dirty="0"/>
              <a:t>В 2021 году в период со 01.02.2021 г. по 15.03.2021 г. Технический институт стал базой для проведения традиционной Северо-Восточной олимпиады школьников, а также олимпиад из Перечня Российского Совета олимпиад школьников, организуемых совместно с другими вузами РФ:</a:t>
            </a:r>
          </a:p>
          <a:p>
            <a:pPr algn="just"/>
            <a:r>
              <a:rPr lang="ru-RU" sz="2400" dirty="0"/>
              <a:t>	Олимпиада «Бельчонок».</a:t>
            </a:r>
          </a:p>
          <a:p>
            <a:pPr algn="just"/>
            <a:r>
              <a:rPr lang="ru-RU" sz="2400" dirty="0"/>
              <a:t>В 2021 году Технический институт (филиал) СВФУ в </a:t>
            </a:r>
            <a:r>
              <a:rPr lang="ru-RU" sz="2400" dirty="0" err="1"/>
              <a:t>г.Нерюнгри</a:t>
            </a:r>
            <a:r>
              <a:rPr lang="ru-RU" sz="2400" dirty="0"/>
              <a:t> стал площадкой для проведения XI Северо-Восточной олимпиады школьников. </a:t>
            </a:r>
            <a:endParaRPr lang="ru-RU" sz="2400" dirty="0" smtClean="0"/>
          </a:p>
          <a:p>
            <a:pPr algn="just"/>
            <a:r>
              <a:rPr lang="ru-RU" sz="2400" dirty="0"/>
              <a:t>Всего участников в 2021 году было 96.</a:t>
            </a:r>
          </a:p>
          <a:p>
            <a:pPr algn="just"/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0912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учебно-методическое обеспечение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204864"/>
            <a:ext cx="7620000" cy="4373563"/>
          </a:xfrm>
        </p:spPr>
        <p:txBody>
          <a:bodyPr>
            <a:normAutofit/>
          </a:bodyPr>
          <a:lstStyle/>
          <a:p>
            <a:pPr indent="450215" algn="just">
              <a:spcAft>
                <a:spcPts val="0"/>
              </a:spcAft>
              <a:tabLst>
                <a:tab pos="612775" algn="l"/>
              </a:tabLs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По состоянию на 01.01.2022 г. обеспеченность основных профессиональных образовательных программ учебно-методическими материалами составляет 100%. </a:t>
            </a:r>
            <a:endParaRPr lang="ru-RU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  <a:tabLst>
                <a:tab pos="3330575" algn="l"/>
              </a:tabLs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За 2021 г. ППС института было разработано и обновлено 962 рабочих программы дисциплин и практик, разработано и утверждено 570 электронных образовательных ресурсов дисциплин, практик и программ ГИА, 23 учебно-методических издания. </a:t>
            </a:r>
            <a:endParaRPr lang="ru-RU" b="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3879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469"/>
            <a:ext cx="5791200" cy="1371600"/>
          </a:xfrm>
        </p:spPr>
        <p:txBody>
          <a:bodyPr/>
          <a:lstStyle/>
          <a:p>
            <a:r>
              <a:rPr lang="ru-RU" dirty="0" smtClean="0"/>
              <a:t>Кадровый состав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56366402"/>
              </p:ext>
            </p:extLst>
          </p:nvPr>
        </p:nvGraphicFramePr>
        <p:xfrm>
          <a:off x="1259632" y="1844824"/>
          <a:ext cx="691276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13192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643192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Средний возраст преподавателей в 2021 году составил 49 лет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39085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Повышение квалификации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903986"/>
              </p:ext>
            </p:extLst>
          </p:nvPr>
        </p:nvGraphicFramePr>
        <p:xfrm>
          <a:off x="611560" y="1988841"/>
          <a:ext cx="7704856" cy="2899548"/>
        </p:xfrm>
        <a:graphic>
          <a:graphicData uri="http://schemas.openxmlformats.org/drawingml/2006/table">
            <a:tbl>
              <a:tblPr/>
              <a:tblGrid>
                <a:gridCol w="3439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3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38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7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70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870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5635"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Год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2015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2020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2021</a:t>
                      </a:r>
                      <a:endParaRPr lang="ru-RU" sz="1400" b="1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5635"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Численность основных преподавателей, человек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33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34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759"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Число преподавателей, прошедших обучение по программам дополнительного профессионального образования, человек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8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33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27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2519"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Доля преподавателей, прошедших обучение по программам дополнительного профессионального образования, в общей численности основных преподавателей, %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54,0%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39%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19%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kern="1200" dirty="0">
                          <a:effectLst/>
                          <a:latin typeface="Arial Narrow"/>
                          <a:ea typeface="Times New Roman"/>
                          <a:cs typeface="Times New Roman"/>
                        </a:rPr>
                        <a:t>60%</a:t>
                      </a:r>
                      <a:endParaRPr lang="ru-RU" sz="18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100%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/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cs typeface="Times New Roman"/>
                        </a:rPr>
                        <a:t>80%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112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57912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Научно-исследовательская работа студентов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730805"/>
              </p:ext>
            </p:extLst>
          </p:nvPr>
        </p:nvGraphicFramePr>
        <p:xfrm>
          <a:off x="899592" y="2491109"/>
          <a:ext cx="7049591" cy="3259396"/>
        </p:xfrm>
        <a:graphic>
          <a:graphicData uri="http://schemas.openxmlformats.org/drawingml/2006/table">
            <a:tbl>
              <a:tblPr/>
              <a:tblGrid>
                <a:gridCol w="3249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0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311">
                <a:tc rowSpan="2"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Сборники и их уровень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публикаций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021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450215"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311">
                <a:tc vMerge="1">
                  <a:txBody>
                    <a:bodyPr/>
                    <a:lstStyle/>
                    <a:p>
                      <a:pPr indent="450215" algn="l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2020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311">
                <a:tc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зарубежных изданиях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311">
                <a:tc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сборниках международных конференций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Нет инф.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662">
                <a:tc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изданиях федерального уровня и рекомендованных ВАК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311">
                <a:tc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Другие издания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 РИНЦ</a:t>
                      </a:r>
                    </a:p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92 иные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311">
                <a:tc>
                  <a:txBody>
                    <a:bodyPr/>
                    <a:lstStyle/>
                    <a:p>
                      <a:pPr indent="0"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157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322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403648" y="184477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Публикации </a:t>
            </a:r>
            <a:r>
              <a:rPr lang="ru-RU" dirty="0"/>
              <a:t>студентов в сборниках статей различных уровней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484388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64896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Объем привлеченных </a:t>
            </a:r>
            <a:r>
              <a:rPr lang="ru-RU" dirty="0" smtClean="0"/>
              <a:t>средств </a:t>
            </a:r>
            <a:r>
              <a:rPr lang="ru-RU" dirty="0"/>
              <a:t>на выполнение НИР в </a:t>
            </a:r>
            <a:r>
              <a:rPr lang="ru-RU" dirty="0" smtClean="0"/>
              <a:t>2014-2021 </a:t>
            </a:r>
            <a:r>
              <a:rPr lang="ru-RU" dirty="0"/>
              <a:t>гг.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60848"/>
            <a:ext cx="7776864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43627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003232" cy="1371600"/>
          </a:xfrm>
        </p:spPr>
        <p:txBody>
          <a:bodyPr>
            <a:normAutofit/>
          </a:bodyPr>
          <a:lstStyle/>
          <a:p>
            <a:r>
              <a:rPr lang="ru-RU" sz="2800" dirty="0"/>
              <a:t>Показатели публикационной активности ТИ (ф) СВФУ в </a:t>
            </a:r>
            <a:r>
              <a:rPr lang="ru-RU" sz="2800" dirty="0" smtClean="0"/>
              <a:t>2021 </a:t>
            </a:r>
            <a:r>
              <a:rPr lang="ru-RU" sz="2800" dirty="0"/>
              <a:t>г.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5785297"/>
              </p:ext>
            </p:extLst>
          </p:nvPr>
        </p:nvGraphicFramePr>
        <p:xfrm>
          <a:off x="899592" y="1412776"/>
          <a:ext cx="727280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36890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686800" cy="360040"/>
          </a:xfrm>
        </p:spPr>
        <p:txBody>
          <a:bodyPr>
            <a:noAutofit/>
          </a:bodyPr>
          <a:lstStyle/>
          <a:p>
            <a:r>
              <a:rPr lang="ru-RU" sz="2400" dirty="0"/>
              <a:t>Охранные документы на объекты интеллектуальной собственности, </a:t>
            </a:r>
            <a:r>
              <a:rPr lang="ru-RU" sz="2400" dirty="0" smtClean="0"/>
              <a:t>2021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4652263"/>
              </p:ext>
            </p:extLst>
          </p:nvPr>
        </p:nvGraphicFramePr>
        <p:xfrm>
          <a:off x="107503" y="674878"/>
          <a:ext cx="8856985" cy="604245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5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05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9751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kern="12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Номер 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Авторы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Тип охранного документа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Название объекта интеллектуальной собственности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255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2021622901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Меркель Е.В., Яковлева Л.А.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База данных тестовых заданий по морфемике, морфонологии и дериватологии (v.1.0)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2021623014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Меркель Е.В., Яковлева Л.А.,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Марандич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Ю.В.,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Шишаева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В.С.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База данных топонимов Жиганского улуса (v.1.0)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87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2021623038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Меркель Е.В., Ядреева Л.Д., Яковлева Л.А.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База данных топонимов Олёкминского улуса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2021623044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Рочев В.Ф.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Данные исследования разрушения мерзлых глинистых пород в водной среде при воздействии химических полей на россыпных месторождениях золота в районе реки Иенгра Республики Саха (Якутия)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2021623060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Рочев В.Ф.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Данные исследования разрушения мерзлых глинистых пород в водной среде с разной влажностью на россыпных месторождениях золота в районе реки Иенгра Республики Саха (Якутия)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2021623134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Рочев В.Ф.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Данные исследования разрушения мерзлых глинистых пород в водной среде с разным содержанием песка на россыпных месторождениях золота в районе реки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Иенгра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Республики Саха (Якутия)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2021623135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Рочев В.Ф., Мельников А.Е.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Данные исследования разрушения мерзлых глинистых пород в водной среде с разной температурой воды на россыпных месторождениях золота в районе реки Иенгра Республики Саха (Якутия)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2021623209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Рочев В.Ф.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БД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Данные исследования разрушения мерзлых глинистых пород в водной среде с разной температурой породы на россыпных месторождениях золота в районе реки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Иенгра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Республики Саха (Якутия)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075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2021611294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Агабабян Е.О., Похорукова М.Ю.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Программа для ЭВМ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Интернет-магазин систем видеонаблюдения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HiWatch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075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2021611453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Самохина В.М., Федоров А.А.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Программа для ЭВМ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Разработка </a:t>
                      </a:r>
                      <a:r>
                        <a:rPr lang="ru-RU" sz="11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интернет-ресурса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для тестирования сотрудников по технике безопасности и охране труда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075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2021681319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Дюгай Е.А., Похорукова М.Ю.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Программа для ЭВМ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Автоматизированная информационная система «Оптовый склад»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075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2021681710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Варламов В.А., Юданова В.В.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Программа для ЭВМ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Автоматизированная информационная система «Библиотека»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4617" marR="24617" marT="4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9342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63272" cy="1119654"/>
          </a:xfrm>
        </p:spPr>
        <p:txBody>
          <a:bodyPr>
            <a:normAutofit fontScale="90000"/>
          </a:bodyPr>
          <a:lstStyle/>
          <a:p>
            <a:r>
              <a:rPr lang="ru-RU" dirty="0"/>
              <a:t>Объем привлеченных средств </a:t>
            </a:r>
            <a:r>
              <a:rPr lang="ru-RU" dirty="0" err="1"/>
              <a:t>средств</a:t>
            </a:r>
            <a:r>
              <a:rPr lang="ru-RU" dirty="0"/>
              <a:t> на выполнение НИР в 2021 г.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73" y="1752600"/>
            <a:ext cx="7886267" cy="4628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70898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7931224" cy="4373563"/>
          </a:xfrm>
        </p:spPr>
        <p:txBody>
          <a:bodyPr>
            <a:no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В мае 2021 г. по результатам конкурса на прохождение языковых стажировок в рамках обменных программ победителями стали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Сидикова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Анастасия (БА-ЗФ-20) и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Высовень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Сергей (БП-ЭО-18).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Сидикова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А. планировала проходить обучение в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Хэйлунцзянском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институте иностранных языков, многопрофильном вузе с углубленным изучением гуманитарных дисциплин;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Высовень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С. планировал обучаться в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Харбинском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университете науки и технологии, входящем в число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топовых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вузов Китая. К сожалению, в связи с ухудшением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эпидеомиологической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обстановки программы международной академической мобильности были временно приостановлены. </a:t>
            </a:r>
            <a:endParaRPr lang="ru-RU" sz="1200" b="0" dirty="0">
              <a:latin typeface="Calibri"/>
              <a:ea typeface="Times New Roman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С 01 сентября 2020 г. по 28 февраля 2021 г. студентка группы БА-ЗФ-17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Ахмедзянова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К.И., одержав победу в конкурсе грантов СВФУ «NEFU ACADEMIC MOBILITY», прошла зарубежную стажировку в Университете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Менджи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, Сеул, Южная Корея. В процессе обучения студентка прошла курс “</a:t>
            </a:r>
            <a:r>
              <a:rPr lang="en-US" sz="1600" b="0" dirty="0">
                <a:latin typeface="Times New Roman"/>
                <a:ea typeface="Times New Roman"/>
                <a:cs typeface="Times New Roman"/>
              </a:rPr>
              <a:t>English Language and Literature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”.</a:t>
            </a:r>
            <a:endParaRPr lang="ru-RU" sz="1200" b="0" dirty="0">
              <a:latin typeface="Calibri"/>
              <a:ea typeface="Times New Roman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600" b="0" dirty="0" smtClean="0">
                <a:latin typeface="Times New Roman"/>
                <a:ea typeface="Times New Roman"/>
                <a:cs typeface="Times New Roman"/>
              </a:rPr>
              <a:t>29.10.2021 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г. был проведена </a:t>
            </a:r>
            <a:r>
              <a:rPr lang="ru-RU" sz="1600" b="0" dirty="0" err="1">
                <a:latin typeface="Times New Roman"/>
                <a:ea typeface="Times New Roman"/>
                <a:cs typeface="Times New Roman"/>
              </a:rPr>
              <a:t>видеовстреча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по научному и образовательному сотрудничеству с Научно-исследовательским институтом холодных регионов Северо-Восточного университета лесного хозяйств Китайской народной республики. Результатом встречи стало составление Соглашения о намерениях сотрудничества между Научно-исследовательским институтом холодных регионов Северо-Восточного университета лесного хозяйства КНР и Техническим институтом (филиалом) СВФУ в г. Нерюнгри от 29.10.2021 г. сроком действия 5 лет.</a:t>
            </a:r>
            <a:endParaRPr lang="ru-RU" sz="1200" b="0" dirty="0">
              <a:latin typeface="Calibri"/>
              <a:ea typeface="Times New Roman"/>
              <a:cs typeface="Times New Roman"/>
            </a:endParaRPr>
          </a:p>
          <a:p>
            <a:pPr indent="450215" algn="ctr">
              <a:spcBef>
                <a:spcPts val="2400"/>
              </a:spcBef>
              <a:spcAft>
                <a:spcPts val="0"/>
              </a:spcAft>
            </a:pPr>
            <a:r>
              <a:rPr lang="ru-RU" sz="1200" kern="0" dirty="0">
                <a:latin typeface="Times New Roman"/>
                <a:ea typeface="Times New Roman"/>
                <a:cs typeface="Times New Roman"/>
              </a:rPr>
              <a:t> </a:t>
            </a:r>
          </a:p>
          <a:p>
            <a:pPr algn="just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97122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5791200" cy="792088"/>
          </a:xfrm>
        </p:spPr>
        <p:txBody>
          <a:bodyPr>
            <a:normAutofit fontScale="90000"/>
          </a:bodyPr>
          <a:lstStyle/>
          <a:p>
            <a:r>
              <a:rPr lang="ru-RU" dirty="0"/>
              <a:t>Показатели набора в ТИ (ф) СВФУ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094046"/>
              </p:ext>
            </p:extLst>
          </p:nvPr>
        </p:nvGraphicFramePr>
        <p:xfrm>
          <a:off x="827585" y="3371513"/>
          <a:ext cx="7751806" cy="1158240"/>
        </p:xfrm>
        <a:graphic>
          <a:graphicData uri="http://schemas.openxmlformats.org/drawingml/2006/table">
            <a:tbl>
              <a:tblPr firstRow="1" firstCol="1" bandRow="1"/>
              <a:tblGrid>
                <a:gridCol w="1073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4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17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17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63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3842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КЦП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Зачислено (всего)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Зачислено на целевые места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бюджетной основе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внебюджетной основе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Госзаказ РС (Я)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8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621601"/>
              </p:ext>
            </p:extLst>
          </p:nvPr>
        </p:nvGraphicFramePr>
        <p:xfrm>
          <a:off x="827584" y="4653136"/>
          <a:ext cx="7776863" cy="1158240"/>
        </p:xfrm>
        <a:graphic>
          <a:graphicData uri="http://schemas.openxmlformats.org/drawingml/2006/table">
            <a:tbl>
              <a:tblPr firstRow="1" firstCol="1" bandRow="1"/>
              <a:tblGrid>
                <a:gridCol w="10764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5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7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51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51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405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КЦП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Зачислено (всего)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Из них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Зачислено на целевые места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7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бюджетной основе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внебюджетной основе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Госзаказ РС (Я)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03920" y="1003513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600" dirty="0">
                <a:ea typeface="Times New Roman"/>
                <a:cs typeface="Times New Roman"/>
              </a:rPr>
              <a:t>В 2021 году прием абитуриентов осуществлялся по 8 направлениям подготовки и 1 специальности. </a:t>
            </a:r>
            <a:r>
              <a:rPr lang="ru-RU" sz="1600" dirty="0" smtClean="0">
                <a:ea typeface="Times New Roman"/>
              </a:rPr>
              <a:t>В </a:t>
            </a:r>
            <a:r>
              <a:rPr lang="ru-RU" sz="1600" dirty="0">
                <a:ea typeface="Times New Roman"/>
              </a:rPr>
              <a:t>2021 году на целевые места было зачислено 2 человека (заочное отделение</a:t>
            </a:r>
            <a:r>
              <a:rPr lang="ru-RU" sz="1600" dirty="0" smtClean="0">
                <a:ea typeface="Times New Roman"/>
              </a:rPr>
              <a:t>) НП 44.03.02 </a:t>
            </a:r>
            <a:r>
              <a:rPr lang="ru-RU" sz="1600" dirty="0">
                <a:ea typeface="Times New Roman"/>
              </a:rPr>
              <a:t>Психолого-педагогическое образование – 2 человека. Заказчик - ГАПОУ РС (Я) «Южно-Якутский технологический колледж</a:t>
            </a:r>
            <a:r>
              <a:rPr lang="ru-RU" sz="1600" dirty="0" smtClean="0">
                <a:ea typeface="Times New Roman"/>
              </a:rPr>
              <a:t>».</a:t>
            </a: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ea typeface="Times New Roman"/>
                <a:cs typeface="Times New Roman"/>
              </a:rPr>
              <a:t>Всего в отчетном году на заочную форму обучения был зачислено 103 человека, в том числе 47 абитуриентов на места в рамках контрольных цифр приема и 56 абитуриентов на места по договорам об оказании платных образовательных услуг. </a:t>
            </a:r>
            <a:endParaRPr lang="ru-RU" sz="1600" dirty="0">
              <a:effectLst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179830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Внеучебная</a:t>
            </a:r>
            <a:r>
              <a:rPr lang="ru-RU" dirty="0" smtClean="0"/>
              <a:t>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19256" cy="456937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800" b="0" dirty="0"/>
              <a:t>Всего за отчётный период было проведено 25 культурно-массовых мероприятия различной направленности: всероссийский день студента  «Татьянин день» (25.01.2021 г.); социологическое исследование в фокус-группе «Содействие в проведении исследовательского проекта» (10.02-12.02.2021 г.); конкурс талантов «Сияй» (10.02.2021 г.-20.03.2021 г.); день родного языка и письменности в Якутии (диктант на якутском языке) (13.02.2021 г.); познавательная краеведческая викторина «Что ты знаешь о северном олене?» (20.02.2021 г.-04.03.2021 г.); ежегодная акция «Диктант на языках коренных малочисленных народов Севера» (25.02.2021 г.); конкурс «Красота +сила!» (15.02.2021 г.-09.03.2021 г.); школа куратора СВФУ 2020-2021 г. Пространство коллективной работы «Точка кипения» (17.02.2021 г. -19.02.2021г.); онлайн-лекция по гражданско-патриотическому направлению «Что такое патриотизм» (18.02.2021г.); игровой турнир по «</a:t>
            </a:r>
            <a:r>
              <a:rPr lang="ru-RU" sz="1800" b="0" dirty="0" err="1"/>
              <a:t>Call</a:t>
            </a:r>
            <a:r>
              <a:rPr lang="ru-RU" sz="1800" b="0" dirty="0"/>
              <a:t> </a:t>
            </a:r>
            <a:r>
              <a:rPr lang="ru-RU" sz="1800" b="0" dirty="0" err="1"/>
              <a:t>of</a:t>
            </a:r>
            <a:r>
              <a:rPr lang="ru-RU" sz="1800" b="0" dirty="0"/>
              <a:t> </a:t>
            </a:r>
            <a:r>
              <a:rPr lang="ru-RU" sz="1800" b="0" dirty="0" err="1"/>
              <a:t>Duty</a:t>
            </a:r>
            <a:r>
              <a:rPr lang="ru-RU" sz="1800" b="0" dirty="0"/>
              <a:t>: </a:t>
            </a:r>
            <a:r>
              <a:rPr lang="ru-RU" sz="1800" b="0" dirty="0" err="1"/>
              <a:t>Mobilе</a:t>
            </a:r>
            <a:r>
              <a:rPr lang="ru-RU" sz="1800" b="0" dirty="0"/>
              <a:t>. Королевская битва» (27.02.2021г.-28.02.2021 г.); бал молодежного актива </a:t>
            </a:r>
            <a:r>
              <a:rPr lang="ru-RU" sz="1800" b="0" dirty="0" err="1"/>
              <a:t>Нерюнгринского</a:t>
            </a:r>
            <a:r>
              <a:rPr lang="ru-RU" sz="1800" b="0" dirty="0"/>
              <a:t> района (13.03.2021 г.); 23 съезд Профсоюзных организаций СВФУ. Съезд студентов активистов ПОС. (19.03.2021 г.); участие в предвыборной компании в г. Нерюнгри по выборам главы района (02.04.2021 г.) и многие другие</a:t>
            </a:r>
            <a:r>
              <a:rPr lang="ru-RU" sz="1800" dirty="0"/>
              <a:t>.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41929839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Спортивная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24536"/>
          </a:xfrm>
        </p:spPr>
        <p:txBody>
          <a:bodyPr>
            <a:normAutofit/>
          </a:bodyPr>
          <a:lstStyle/>
          <a:p>
            <a:pPr algn="just"/>
            <a:r>
              <a:rPr lang="ru-RU" b="0" dirty="0"/>
              <a:t>В течение 2021 года во </a:t>
            </a:r>
            <a:r>
              <a:rPr lang="ru-RU" b="0" dirty="0" err="1"/>
              <a:t>внеучебное</a:t>
            </a:r>
            <a:r>
              <a:rPr lang="ru-RU" b="0" dirty="0"/>
              <a:t> время для студентов были организованы занятия в спортивно-оздоровительных группах по волейболу (20 человек), пауэрлифтингу (21 человек), легкой атлетике (18 человек), футболу (22 человека). Всего спортивной подготовкой занят 81 спортсмен из числа обучающихся. </a:t>
            </a:r>
            <a:endParaRPr lang="ru-RU" b="0" dirty="0" smtClean="0"/>
          </a:p>
          <a:p>
            <a:pPr algn="just"/>
            <a:r>
              <a:rPr lang="ru-RU" b="0" dirty="0"/>
              <a:t>В течение года студенты Института принимали участие в 11 спортивных мероприятиях различного уровня: всероссийского – 1 соревнование (1 студент, 1 награда), республиканского – 3 соревнования (6 студентов, 10 наград), городского – 3 соревнования (7 студентов, 4 награды), университетского – 4 мероприятия (113 студентов). Всего в течение года в спортивных мероприятиях разного уровня приняли участие более 127 студентов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1980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571184" cy="1371600"/>
          </a:xfrm>
        </p:spPr>
        <p:txBody>
          <a:bodyPr>
            <a:normAutofit/>
          </a:bodyPr>
          <a:lstStyle/>
          <a:p>
            <a:r>
              <a:rPr lang="ru-RU" dirty="0" smtClean="0"/>
              <a:t>Материально-техническое оснащение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700808"/>
            <a:ext cx="8363272" cy="4425355"/>
          </a:xfrm>
        </p:spPr>
        <p:txBody>
          <a:bodyPr>
            <a:normAutofit fontScale="92500" lnSpcReduction="20000"/>
          </a:bodyPr>
          <a:lstStyle/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2021 году произведен косметический ремонт отдельных кабинетов,.</a:t>
            </a:r>
            <a:endParaRPr lang="ru-RU" sz="1600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Для подготовки объектов к отопительному сезону в узлах ввода произведена замена трубопроводной арматуры (регулирующие клапаны, задвижки, преобразователи, датчики, </a:t>
            </a:r>
            <a:r>
              <a:rPr lang="ru-RU" b="0" dirty="0" err="1">
                <a:latin typeface="Times New Roman"/>
                <a:ea typeface="Times New Roman"/>
                <a:cs typeface="Times New Roman"/>
              </a:rPr>
              <a:t>тепловычислители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 и т.д.) </a:t>
            </a:r>
            <a:endParaRPr lang="ru-RU" sz="1600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Выполнена частичная замена сетевого водоснабжения ХВС, ГВС и водоотведения на пластиковое.</a:t>
            </a:r>
            <a:endParaRPr lang="ru-RU" sz="1600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В рамках программы энергосбережения и повышения энергетической эффективности в институте проводится: замена люминесцентных ламп и ламп накаливания на светодиодные лампы и светильники, утепление оконных проемов и т.д</a:t>
            </a: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600" b="0" dirty="0">
                <a:latin typeface="Times New Roman"/>
                <a:ea typeface="Times New Roman"/>
                <a:cs typeface="Times New Roman"/>
              </a:rPr>
              <a:t> </a:t>
            </a:r>
            <a:endParaRPr lang="ru-RU" sz="1600" b="0" dirty="0" smtClean="0"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 smtClean="0">
                <a:latin typeface="Times New Roman"/>
                <a:ea typeface="Times New Roman"/>
                <a:cs typeface="Times New Roman"/>
              </a:rPr>
              <a:t>Общежитие </a:t>
            </a:r>
            <a:r>
              <a:rPr lang="ru-RU" b="0" dirty="0">
                <a:latin typeface="Times New Roman"/>
                <a:ea typeface="Times New Roman"/>
                <a:cs typeface="Times New Roman"/>
              </a:rPr>
              <a:t>оборудовано пожарно-охранной сигнализацией, установлены камеры наружного и внутреннего видеонаблюдения, входные двери автоматизированы.</a:t>
            </a:r>
            <a:endParaRPr lang="ru-RU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b="0" dirty="0">
                <a:latin typeface="Times New Roman"/>
                <a:ea typeface="Times New Roman"/>
                <a:cs typeface="Times New Roman"/>
              </a:rPr>
              <a:t>Периодически ведется работа по улучшению бытовых условий в общежитии: для студентов приобретены новые кровати, матрасы и мягкий инвентарь; для кухонь приобретены электрические печи, холодильники, микроволновая печь, стиральная машина. </a:t>
            </a:r>
            <a:endParaRPr lang="ru-RU" b="0" dirty="0">
              <a:latin typeface="Calibri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b="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3197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19256" cy="1191662"/>
          </a:xfrm>
        </p:spPr>
        <p:txBody>
          <a:bodyPr>
            <a:normAutofit/>
          </a:bodyPr>
          <a:lstStyle/>
          <a:p>
            <a:r>
              <a:rPr lang="ru-RU" dirty="0" smtClean="0"/>
              <a:t>ГОСУДАРСТВЕННАЯ аккредитация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19256" cy="5127036"/>
          </a:xfrm>
        </p:spPr>
        <p:txBody>
          <a:bodyPr>
            <a:noAutofit/>
          </a:bodyPr>
          <a:lstStyle/>
          <a:p>
            <a:pPr indent="450000" algn="just">
              <a:spcBef>
                <a:spcPts val="0"/>
              </a:spcBef>
              <a:spcAft>
                <a:spcPts val="0"/>
              </a:spcAft>
            </a:pPr>
            <a:r>
              <a:rPr lang="ru-RU" sz="1600" b="0" dirty="0">
                <a:cs typeface="Times New Roman" panose="02020603050405020304" pitchFamily="18" charset="0"/>
              </a:rPr>
              <a:t>На основании распоряжений Федеральной службы по надзору в сфере образования и науки от 20 февраля 2021 г. № 215-06 и 10 марта 2021 г. № 297-06 в период с 15.03.2021 г. по 30.03.2021 г. была проведена </a:t>
            </a:r>
            <a:r>
              <a:rPr lang="ru-RU" sz="1600" b="0" dirty="0" err="1">
                <a:cs typeface="Times New Roman" panose="02020603050405020304" pitchFamily="18" charset="0"/>
              </a:rPr>
              <a:t>аккредитационная</a:t>
            </a:r>
            <a:r>
              <a:rPr lang="ru-RU" sz="1600" b="0" dirty="0">
                <a:cs typeface="Times New Roman" panose="02020603050405020304" pitchFamily="18" charset="0"/>
              </a:rPr>
              <a:t> экспертиза по основным образовательным программам, реализуемым Техническим институтом (филиалом) СВФУ. Документы и материалы, необходимые для проведения </a:t>
            </a:r>
            <a:r>
              <a:rPr lang="ru-RU" sz="1600" b="0" dirty="0" err="1">
                <a:cs typeface="Times New Roman" panose="02020603050405020304" pitchFamily="18" charset="0"/>
              </a:rPr>
              <a:t>аккредитационной</a:t>
            </a:r>
            <a:r>
              <a:rPr lang="ru-RU" sz="1600" b="0" dirty="0">
                <a:cs typeface="Times New Roman" panose="02020603050405020304" pitchFamily="18" charset="0"/>
              </a:rPr>
              <a:t> экспертизы по основным образовательным программам, заявленным для государственной аккредитации образовательной деятельности, согласно перечням документов и материалов, приведенным в отчетах об </a:t>
            </a:r>
            <a:r>
              <a:rPr lang="ru-RU" sz="1600" b="0" dirty="0" err="1">
                <a:cs typeface="Times New Roman" panose="02020603050405020304" pitchFamily="18" charset="0"/>
              </a:rPr>
              <a:t>аккредитационной</a:t>
            </a:r>
            <a:r>
              <a:rPr lang="ru-RU" sz="1600" b="0" dirty="0">
                <a:cs typeface="Times New Roman" panose="02020603050405020304" pitchFamily="18" charset="0"/>
              </a:rPr>
              <a:t> экспертизе, организацией представлены в полном объеме</a:t>
            </a:r>
            <a:r>
              <a:rPr lang="ru-RU" sz="1600" b="0" dirty="0" smtClean="0">
                <a:cs typeface="Times New Roman" panose="02020603050405020304" pitchFamily="18" charset="0"/>
              </a:rPr>
              <a:t>.</a:t>
            </a:r>
          </a:p>
          <a:p>
            <a:pPr indent="450000" algn="just">
              <a:spcBef>
                <a:spcPts val="0"/>
              </a:spcBef>
              <a:spcAft>
                <a:spcPts val="0"/>
              </a:spcAft>
            </a:pPr>
            <a:r>
              <a:rPr lang="ru-RU" sz="1600" b="0" dirty="0">
                <a:cs typeface="Times New Roman" panose="02020603050405020304" pitchFamily="18" charset="0"/>
              </a:rPr>
              <a:t>В рамках экспертной проверки, проводимой в период с 15 по 30 марта 2021 г., проводилось </a:t>
            </a:r>
            <a:r>
              <a:rPr lang="ru-RU" sz="1600" b="0" dirty="0" err="1">
                <a:cs typeface="Times New Roman" panose="02020603050405020304" pitchFamily="18" charset="0"/>
              </a:rPr>
              <a:t>аккредитационное</a:t>
            </a:r>
            <a:r>
              <a:rPr lang="ru-RU" sz="1600" b="0" dirty="0">
                <a:cs typeface="Times New Roman" panose="02020603050405020304" pitchFamily="18" charset="0"/>
              </a:rPr>
              <a:t> тестирование студентов обучающихся 20 академических групп.</a:t>
            </a:r>
          </a:p>
          <a:p>
            <a:pPr indent="450000" algn="just">
              <a:spcBef>
                <a:spcPts val="0"/>
              </a:spcBef>
              <a:spcAft>
                <a:spcPts val="0"/>
              </a:spcAft>
            </a:pPr>
            <a:r>
              <a:rPr lang="ru-RU" sz="1600" b="0" dirty="0">
                <a:cs typeface="Times New Roman" panose="02020603050405020304" pitchFamily="18" charset="0"/>
              </a:rPr>
              <a:t>Всего к экспертной проверке была представлена 61 основная профессиональная образовательная </a:t>
            </a:r>
            <a:r>
              <a:rPr lang="ru-RU" sz="1600" b="0" dirty="0" smtClean="0">
                <a:cs typeface="Times New Roman" panose="02020603050405020304" pitchFamily="18" charset="0"/>
              </a:rPr>
              <a:t>программа ТИ (ф) СВФУ.</a:t>
            </a:r>
          </a:p>
          <a:p>
            <a:pPr indent="450000" algn="just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ea typeface="Times New Roman"/>
                <a:cs typeface="Times New Roman" panose="02020603050405020304" pitchFamily="18" charset="0"/>
              </a:rPr>
              <a:t>По результатам </a:t>
            </a:r>
            <a:r>
              <a:rPr lang="ru-RU" sz="1600" dirty="0" err="1">
                <a:ea typeface="Times New Roman"/>
                <a:cs typeface="Times New Roman" panose="02020603050405020304" pitchFamily="18" charset="0"/>
              </a:rPr>
              <a:t>аккредитационной</a:t>
            </a:r>
            <a:r>
              <a:rPr lang="ru-RU" sz="1600" dirty="0">
                <a:ea typeface="Times New Roman"/>
                <a:cs typeface="Times New Roman" panose="02020603050405020304" pitchFamily="18" charset="0"/>
              </a:rPr>
              <a:t> экспертизы в отношении основных образовательных программ высшего образования содержание и качество подготовки обучающихся </a:t>
            </a:r>
            <a:r>
              <a:rPr lang="ru-RU" sz="1600" b="0" i="1" dirty="0">
                <a:ea typeface="Times New Roman"/>
                <a:cs typeface="Times New Roman" panose="02020603050405020304" pitchFamily="18" charset="0"/>
              </a:rPr>
              <a:t>соответствует</a:t>
            </a:r>
            <a:r>
              <a:rPr lang="ru-RU" sz="1600" i="1" dirty="0"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1600" dirty="0">
                <a:ea typeface="Times New Roman"/>
                <a:cs typeface="Times New Roman" panose="02020603050405020304" pitchFamily="18" charset="0"/>
              </a:rPr>
              <a:t>ФГОС ВО.</a:t>
            </a:r>
          </a:p>
          <a:p>
            <a:pPr algn="just">
              <a:spcAft>
                <a:spcPts val="0"/>
              </a:spcAft>
            </a:pPr>
            <a:endParaRPr lang="ru-RU" sz="1600" b="0" dirty="0"/>
          </a:p>
        </p:txBody>
      </p:sp>
    </p:spTree>
    <p:extLst>
      <p:ext uri="{BB962C8B-B14F-4D97-AF65-F5344CB8AC3E}">
        <p14:creationId xmlns:p14="http://schemas.microsoft.com/office/powerpoint/2010/main" val="5596133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643192" cy="683994"/>
          </a:xfrm>
        </p:spPr>
        <p:txBody>
          <a:bodyPr/>
          <a:lstStyle/>
          <a:p>
            <a:r>
              <a:rPr lang="ru-RU" dirty="0" smtClean="0"/>
              <a:t>мониторинги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19256" cy="514543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0" dirty="0"/>
              <a:t>По результатам мониторинга деятельности учебных и научных подразделений СВФУ </a:t>
            </a:r>
            <a:r>
              <a:rPr lang="ru-RU" b="0" dirty="0"/>
              <a:t>в</a:t>
            </a:r>
            <a:r>
              <a:rPr lang="ru-RU" b="0" dirty="0" smtClean="0"/>
              <a:t> </a:t>
            </a:r>
            <a:r>
              <a:rPr lang="ru-RU" b="0" dirty="0"/>
              <a:t>2021 г. </a:t>
            </a:r>
            <a:r>
              <a:rPr lang="ru-RU" b="0" dirty="0" smtClean="0"/>
              <a:t>(по данным 2020 г.) Технический </a:t>
            </a:r>
            <a:r>
              <a:rPr lang="ru-RU" b="0" dirty="0"/>
              <a:t>институт (филиал) СВФУ занял 6 место.</a:t>
            </a:r>
          </a:p>
          <a:p>
            <a:pPr algn="just"/>
            <a:r>
              <a:rPr lang="ru-RU" b="0" dirty="0"/>
              <a:t>По состоянию на 29.11.2021 года по итогам экспертного мониторинга </a:t>
            </a:r>
            <a:r>
              <a:rPr lang="ru-RU" b="0" dirty="0" err="1"/>
              <a:t>Рособрнадзором</a:t>
            </a:r>
            <a:r>
              <a:rPr lang="ru-RU" b="0" dirty="0"/>
              <a:t> сайта ТИ (ф) СВФУ на предмет представления информации об образовательной организации высшего образования в открытых источниках с учетом соблюдения требования законодательства в сфере образования, Технический институт показал хорошие результаты: количество выполненных показателей – 201, количество невыполненных показателей – 7, процент выполнения – 96,63% по результатам проведения мониторинга.</a:t>
            </a:r>
          </a:p>
          <a:p>
            <a:pPr algn="just"/>
            <a:r>
              <a:rPr lang="ru-RU" b="0" dirty="0"/>
              <a:t>По результатам мониторинга эффективности деятельности образовательных организаций высшего образования 2020 г. Технический институт (филиал) СВФУ показал положительную динамику по </a:t>
            </a:r>
            <a:r>
              <a:rPr lang="ru-RU" b="0" dirty="0" smtClean="0"/>
              <a:t>4 </a:t>
            </a:r>
            <a:r>
              <a:rPr lang="ru-RU" b="0" dirty="0"/>
              <a:t>показателям из 6; при этом </a:t>
            </a:r>
            <a:r>
              <a:rPr lang="ru-RU" b="0" dirty="0" smtClean="0"/>
              <a:t>4 показателя </a:t>
            </a:r>
            <a:r>
              <a:rPr lang="ru-RU" b="0" dirty="0"/>
              <a:t>оказались выше медианных значений по РФ, субъекту и ведомственной принадлежности.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98999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83152" cy="756002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003232" cy="5001419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800" b="0" dirty="0"/>
              <a:t>Признавая результаты </a:t>
            </a:r>
            <a:r>
              <a:rPr lang="ru-RU" sz="2800" b="0" dirty="0" err="1"/>
              <a:t>самообследования</a:t>
            </a:r>
            <a:r>
              <a:rPr lang="ru-RU" sz="2800" b="0" dirty="0"/>
              <a:t> института удовлетворительными, необходимо усилить работу по следующим направлениям:</a:t>
            </a:r>
          </a:p>
          <a:p>
            <a:pPr algn="just"/>
            <a:r>
              <a:rPr lang="ru-RU" sz="2800" b="0" dirty="0"/>
              <a:t>	повышение качества образовательных результатов обучающихся по результатам текущей, промежуточной и итоговой аттестации, </a:t>
            </a:r>
          </a:p>
          <a:p>
            <a:pPr algn="just"/>
            <a:r>
              <a:rPr lang="ru-RU" sz="2800" b="0" dirty="0"/>
              <a:t>	</a:t>
            </a:r>
            <a:r>
              <a:rPr lang="ru-RU" sz="2800" b="0" dirty="0" smtClean="0"/>
              <a:t>повышение результативности участия в конкурсах грантов, НТП и НИОКР;</a:t>
            </a:r>
          </a:p>
          <a:p>
            <a:pPr algn="just"/>
            <a:r>
              <a:rPr lang="ru-RU" sz="2800" b="0" dirty="0" smtClean="0"/>
              <a:t>	совершенствование материально-технических условий осуществления образовательной деятельности.</a:t>
            </a:r>
          </a:p>
          <a:p>
            <a:endParaRPr lang="ru-RU" sz="2800" dirty="0"/>
          </a:p>
          <a:p>
            <a:r>
              <a:rPr lang="ru-RU" sz="2800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626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6059016" cy="1371600"/>
          </a:xfrm>
        </p:spPr>
        <p:txBody>
          <a:bodyPr>
            <a:normAutofit/>
          </a:bodyPr>
          <a:lstStyle/>
          <a:p>
            <a:r>
              <a:rPr lang="ru-RU" dirty="0"/>
              <a:t>Показатель среднего балла </a:t>
            </a:r>
            <a:r>
              <a:rPr lang="ru-RU" dirty="0" smtClean="0"/>
              <a:t>ЕГЭ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83983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6534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Дополнительное профессиональное образование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8961525"/>
              </p:ext>
            </p:extLst>
          </p:nvPr>
        </p:nvGraphicFramePr>
        <p:xfrm>
          <a:off x="457200" y="1752600"/>
          <a:ext cx="7620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2016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0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2017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61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2018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96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2019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215</a:t>
                      </a:r>
                      <a:endParaRPr lang="ru-RU" sz="3200" dirty="0"/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2020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295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2021</a:t>
                      </a:r>
                      <a:endParaRPr lang="ru-RU" sz="3200" dirty="0"/>
                    </a:p>
                  </a:txBody>
                  <a:tcPr marL="84667" marR="8466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189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 marL="84667" marR="8466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166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КПК и ПП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950560"/>
              </p:ext>
            </p:extLst>
          </p:nvPr>
        </p:nvGraphicFramePr>
        <p:xfrm>
          <a:off x="539551" y="1772815"/>
          <a:ext cx="7992888" cy="2073883"/>
        </p:xfrm>
        <a:graphic>
          <a:graphicData uri="http://schemas.openxmlformats.org/drawingml/2006/table">
            <a:tbl>
              <a:tblPr firstRow="1" firstCol="1" bandRow="1"/>
              <a:tblGrid>
                <a:gridCol w="2574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80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80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70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5111">
                <a:tc row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Дополнительное 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 программ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том числе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72 часов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Свыше 72 часов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8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программ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Обучено слушателей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Кол-во программ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Обучено слушателей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221"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Курсы повышения квалификации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543756"/>
              </p:ext>
            </p:extLst>
          </p:nvPr>
        </p:nvGraphicFramePr>
        <p:xfrm>
          <a:off x="539551" y="4221088"/>
          <a:ext cx="8064897" cy="1152127"/>
        </p:xfrm>
        <a:graphic>
          <a:graphicData uri="http://schemas.openxmlformats.org/drawingml/2006/table">
            <a:tbl>
              <a:tblPr firstRow="1" firstCol="1" bandRow="1"/>
              <a:tblGrid>
                <a:gridCol w="26397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40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45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536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Дополнительное 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 программ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слушателей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761">
                <a:tc>
                  <a:txBody>
                    <a:bodyPr/>
                    <a:lstStyle/>
                    <a:p>
                      <a:pPr indent="0"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Профессиональная переподготовка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3103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Высшее 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dirty="0"/>
              <a:t>В 2021 году ТИ (ф) СВФУ осуществлял подготовку обучающихся по 16 основным профессиональным образовательным программам высшего образования из 9 направлений подготовки </a:t>
            </a:r>
            <a:r>
              <a:rPr lang="ru-RU" sz="2800" dirty="0" err="1"/>
              <a:t>бакалавриата</a:t>
            </a:r>
            <a:r>
              <a:rPr lang="ru-RU" sz="2800" dirty="0"/>
              <a:t> и </a:t>
            </a:r>
            <a:r>
              <a:rPr lang="ru-RU" sz="2800" dirty="0" smtClean="0"/>
              <a:t>1 специальности</a:t>
            </a:r>
            <a:r>
              <a:rPr lang="ru-RU" sz="2800" dirty="0"/>
              <a:t>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5721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Контингент </a:t>
            </a:r>
            <a:r>
              <a:rPr lang="ru-RU" dirty="0" smtClean="0"/>
              <a:t>студентов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694790"/>
              </p:ext>
            </p:extLst>
          </p:nvPr>
        </p:nvGraphicFramePr>
        <p:xfrm>
          <a:off x="611562" y="1772813"/>
          <a:ext cx="7704854" cy="417647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1955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6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6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6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7479">
                <a:tc rowSpan="2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ФГОС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1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очное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заочное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784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2017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396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776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423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384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844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400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6124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361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440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809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Контингент студентов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689839"/>
              </p:ext>
            </p:extLst>
          </p:nvPr>
        </p:nvGraphicFramePr>
        <p:xfrm>
          <a:off x="457200" y="1752600"/>
          <a:ext cx="76200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32890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1081</TotalTime>
  <Words>2269</Words>
  <Application>Microsoft Office PowerPoint</Application>
  <PresentationFormat>Экран (4:3)</PresentationFormat>
  <Paragraphs>461</Paragraphs>
  <Slides>35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Arial Black</vt:lpstr>
      <vt:lpstr>Arial Narrow</vt:lpstr>
      <vt:lpstr>Calibri</vt:lpstr>
      <vt:lpstr>Times New Roman</vt:lpstr>
      <vt:lpstr>Главная</vt:lpstr>
      <vt:lpstr>ОТЧЕТ О РЕЗУЛЬТАТАХ САМООБСЛЕДОВАНИЯ ТЕХНИЧЕСКОГО ИНСТИТУТА (ФИЛИАЛА) СВФУ В г.НЕРЮНГРИ ЗА 2021 ГОД </vt:lpstr>
      <vt:lpstr>Довузовская подготовка</vt:lpstr>
      <vt:lpstr>Показатели набора в ТИ (ф) СВФУ </vt:lpstr>
      <vt:lpstr>Показатель среднего балла ЕГЭ</vt:lpstr>
      <vt:lpstr>Дополнительное профессиональное образование</vt:lpstr>
      <vt:lpstr>КПК и ПП</vt:lpstr>
      <vt:lpstr>Высшее образование</vt:lpstr>
      <vt:lpstr>Контингент студентов</vt:lpstr>
      <vt:lpstr>Контингент студентов</vt:lpstr>
      <vt:lpstr>Количество иностранных студентов</vt:lpstr>
      <vt:lpstr>Презентация PowerPoint</vt:lpstr>
      <vt:lpstr>Презентация PowerPoint</vt:lpstr>
      <vt:lpstr>дТ 2021</vt:lpstr>
      <vt:lpstr>Отсев студентов</vt:lpstr>
      <vt:lpstr>Успеваемость по итогам прохождения практик</vt:lpstr>
      <vt:lpstr>Количество призеров ТИ (ф) СВФУ в олимпиадах и конкурсах разного уровня</vt:lpstr>
      <vt:lpstr>Результаты защиты ВКР  за 2017-2021 гг.</vt:lpstr>
      <vt:lpstr>Данные о выпускниках, получивших дипломы с отличием</vt:lpstr>
      <vt:lpstr>Востребованность выпускников очной формы обучения</vt:lpstr>
      <vt:lpstr>учебно-методическое обеспечение</vt:lpstr>
      <vt:lpstr>Кадровый состав</vt:lpstr>
      <vt:lpstr>Средний возраст преподавателей в 2021 году составил 49 лет </vt:lpstr>
      <vt:lpstr>Повышение квалификации</vt:lpstr>
      <vt:lpstr>Научно-исследовательская работа студентов</vt:lpstr>
      <vt:lpstr>Объем привлеченных средств на выполнение НИР в 2014-2021 гг.</vt:lpstr>
      <vt:lpstr>Показатели публикационной активности ТИ (ф) СВФУ в 2021 г.</vt:lpstr>
      <vt:lpstr>Охранные документы на объекты интеллектуальной собственности, 2021</vt:lpstr>
      <vt:lpstr>Объем привлеченных средств средств на выполнение НИР в 2021 г.</vt:lpstr>
      <vt:lpstr>Международная деятельность</vt:lpstr>
      <vt:lpstr>Внеучебная работа</vt:lpstr>
      <vt:lpstr>Спортивная деятельность</vt:lpstr>
      <vt:lpstr>Материально-техническое оснащение</vt:lpstr>
      <vt:lpstr>ГОСУДАРСТВЕННАЯ аккредитация</vt:lpstr>
      <vt:lpstr>мониторинги</vt:lpstr>
      <vt:lpstr>Выводы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РЕЗУЛЬТАТАХ САМООБСЛЕДОВАНИЯ ТЕХНИЧЕСКОГО ИНСТИТУТА (ФИЛИАЛА) СВФУ В Г. НЕРЮНГРИ ЗА 2018 ГОД</dc:title>
  <dc:creator>Ленова</dc:creator>
  <cp:lastModifiedBy>Лидия Дмитриевна</cp:lastModifiedBy>
  <cp:revision>121</cp:revision>
  <cp:lastPrinted>2021-03-30T01:52:41Z</cp:lastPrinted>
  <dcterms:created xsi:type="dcterms:W3CDTF">2019-04-10T01:05:42Z</dcterms:created>
  <dcterms:modified xsi:type="dcterms:W3CDTF">2022-03-24T07:19:10Z</dcterms:modified>
</cp:coreProperties>
</file>