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7" r:id="rId3"/>
    <p:sldId id="285" r:id="rId4"/>
    <p:sldId id="288" r:id="rId5"/>
    <p:sldId id="286" r:id="rId6"/>
    <p:sldId id="287" r:id="rId7"/>
    <p:sldId id="284" r:id="rId8"/>
    <p:sldId id="258" r:id="rId9"/>
    <p:sldId id="261" r:id="rId10"/>
    <p:sldId id="262" r:id="rId11"/>
    <p:sldId id="293" r:id="rId12"/>
    <p:sldId id="264" r:id="rId13"/>
    <p:sldId id="290" r:id="rId14"/>
    <p:sldId id="292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91" r:id="rId34"/>
    <p:sldId id="294" r:id="rId35"/>
    <p:sldId id="289" r:id="rId3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Лист2!$B$3:$B$14</c:f>
              <c:strCache>
                <c:ptCount val="12"/>
                <c:pt idx="0">
                  <c:v>Бактерицидные рециркуляторы</c:v>
                </c:pt>
                <c:pt idx="1">
                  <c:v>Водонагреватели</c:v>
                </c:pt>
                <c:pt idx="2">
                  <c:v>Мебель и комплектующие</c:v>
                </c:pt>
                <c:pt idx="3">
                  <c:v>Мониторы</c:v>
                </c:pt>
                <c:pt idx="4">
                  <c:v>МФУ</c:v>
                </c:pt>
                <c:pt idx="5">
                  <c:v>Системные блоки и ноутбуки</c:v>
                </c:pt>
                <c:pt idx="6">
                  <c:v>Комплектующие к компьютерной технике</c:v>
                </c:pt>
                <c:pt idx="7">
                  <c:v>Серверное оборудование</c:v>
                </c:pt>
                <c:pt idx="8">
                  <c:v>Оргтехника</c:v>
                </c:pt>
                <c:pt idx="9">
                  <c:v>Массажное кресло</c:v>
                </c:pt>
                <c:pt idx="10">
                  <c:v>Бытовая техника</c:v>
                </c:pt>
                <c:pt idx="11">
                  <c:v>Разное</c:v>
                </c:pt>
              </c:strCache>
            </c:strRef>
          </c:cat>
          <c:val>
            <c:numRef>
              <c:f>Лист2!$H$3:$H$13</c:f>
              <c:numCache>
                <c:formatCode>_(* #,##0.00_);_(* \(#,##0.00\);_(* "-"??_);_(@_)</c:formatCode>
                <c:ptCount val="11"/>
                <c:pt idx="0">
                  <c:v>363040</c:v>
                </c:pt>
                <c:pt idx="1">
                  <c:v>13590</c:v>
                </c:pt>
                <c:pt idx="2">
                  <c:v>2285154</c:v>
                </c:pt>
                <c:pt idx="3">
                  <c:v>494280</c:v>
                </c:pt>
                <c:pt idx="4">
                  <c:v>127994</c:v>
                </c:pt>
                <c:pt idx="5">
                  <c:v>2024995</c:v>
                </c:pt>
                <c:pt idx="6">
                  <c:v>178875</c:v>
                </c:pt>
                <c:pt idx="7">
                  <c:v>269997</c:v>
                </c:pt>
                <c:pt idx="8">
                  <c:v>37556</c:v>
                </c:pt>
                <c:pt idx="9">
                  <c:v>144202</c:v>
                </c:pt>
                <c:pt idx="10">
                  <c:v>35030.5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07-4BE4-997D-9EC80CB27E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5"/>
      </c:pieChart>
    </c:plotArea>
    <c:legend>
      <c:legendPos val="r"/>
      <c:layout/>
      <c:overlay val="0"/>
      <c:txPr>
        <a:bodyPr/>
        <a:lstStyle/>
        <a:p>
          <a:pPr rtl="0">
            <a:defRPr sz="16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Лист1!$B$2:$B$15</c:f>
              <c:strCache>
                <c:ptCount val="1"/>
                <c:pt idx="0">
                  <c:v>Строительные материалы Мягкий инвентарь Канцелярские товары Осветительное оборудование Спортинвентарь Комплектующие для компьютерной и оргтехники Полиграфия Средства дезинфекции и СИЗ Медикаменты Картриджи, тонер Приобретение ВУР материальных запасов Пода</c:v>
                </c:pt>
              </c:strCache>
            </c:strRef>
          </c:tx>
          <c:explosion val="1"/>
          <c:dLbls>
            <c:dLbl>
              <c:idx val="7"/>
              <c:layout>
                <c:manualLayout>
                  <c:x val="-3.1618990664555265E-2"/>
                  <c:y val="2.4507689721841581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34-4747-B6C7-5518AB2D13B9}"/>
                </c:ext>
              </c:extLst>
            </c:dLbl>
            <c:dLbl>
              <c:idx val="8"/>
              <c:layout>
                <c:manualLayout>
                  <c:x val="-5.3752284129743921E-2"/>
                  <c:y val="-1.225384486092077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534-4747-B6C7-5518AB2D13B9}"/>
                </c:ext>
              </c:extLst>
            </c:dLbl>
            <c:dLbl>
              <c:idx val="9"/>
              <c:layout>
                <c:manualLayout>
                  <c:x val="-6.3237981329110501E-2"/>
                  <c:y val="-2.205692074965742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534-4747-B6C7-5518AB2D13B9}"/>
                </c:ext>
              </c:extLst>
            </c:dLbl>
            <c:dLbl>
              <c:idx val="10"/>
              <c:layout>
                <c:manualLayout>
                  <c:x val="-1.897139439873315E-2"/>
                  <c:y val="-2.450768972184158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534-4747-B6C7-5518AB2D13B9}"/>
                </c:ext>
              </c:extLst>
            </c:dLbl>
            <c:dLbl>
              <c:idx val="11"/>
              <c:layout>
                <c:manualLayout>
                  <c:x val="3.1618990664555248E-3"/>
                  <c:y val="-5.636768636023563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534-4747-B6C7-5518AB2D13B9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Лист1!$B$2:$B$15</c:f>
              <c:strCache>
                <c:ptCount val="14"/>
                <c:pt idx="0">
                  <c:v>Строительные материалы</c:v>
                </c:pt>
                <c:pt idx="1">
                  <c:v>Мягкий инвентарь</c:v>
                </c:pt>
                <c:pt idx="2">
                  <c:v>Канцелярские товары</c:v>
                </c:pt>
                <c:pt idx="3">
                  <c:v>Осветительное оборудование</c:v>
                </c:pt>
                <c:pt idx="4">
                  <c:v>Спортинвентарь</c:v>
                </c:pt>
                <c:pt idx="5">
                  <c:v>Комплектующие для компьютерной и оргтехники</c:v>
                </c:pt>
                <c:pt idx="6">
                  <c:v>Полиграфия</c:v>
                </c:pt>
                <c:pt idx="7">
                  <c:v>Средства дезинфекции и СИЗ</c:v>
                </c:pt>
                <c:pt idx="8">
                  <c:v>Медикаменты</c:v>
                </c:pt>
                <c:pt idx="9">
                  <c:v>Картриджи, тонер</c:v>
                </c:pt>
                <c:pt idx="10">
                  <c:v>Приобретение ВУР материальных запасов</c:v>
                </c:pt>
                <c:pt idx="11">
                  <c:v>Подарочная продукция</c:v>
                </c:pt>
                <c:pt idx="12">
                  <c:v>Прочие материальные запасы</c:v>
                </c:pt>
                <c:pt idx="13">
                  <c:v>Прочие расходы</c:v>
                </c:pt>
              </c:strCache>
            </c:strRef>
          </c:cat>
          <c:val>
            <c:numRef>
              <c:f>Лист1!$C$2:$C$15</c:f>
              <c:numCache>
                <c:formatCode>#,##0.00</c:formatCode>
                <c:ptCount val="14"/>
                <c:pt idx="0">
                  <c:v>1087500.58</c:v>
                </c:pt>
                <c:pt idx="1">
                  <c:v>394120</c:v>
                </c:pt>
                <c:pt idx="2">
                  <c:v>344690.69</c:v>
                </c:pt>
                <c:pt idx="3">
                  <c:v>301013</c:v>
                </c:pt>
                <c:pt idx="4">
                  <c:v>272597</c:v>
                </c:pt>
                <c:pt idx="5">
                  <c:v>101785</c:v>
                </c:pt>
                <c:pt idx="6">
                  <c:v>86490</c:v>
                </c:pt>
                <c:pt idx="7">
                  <c:v>46353</c:v>
                </c:pt>
                <c:pt idx="8">
                  <c:v>41692.53</c:v>
                </c:pt>
                <c:pt idx="9">
                  <c:v>34500</c:v>
                </c:pt>
                <c:pt idx="10">
                  <c:v>27701.3</c:v>
                </c:pt>
                <c:pt idx="11">
                  <c:v>24000</c:v>
                </c:pt>
                <c:pt idx="12">
                  <c:v>165118.6</c:v>
                </c:pt>
                <c:pt idx="13">
                  <c:v>7418.1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534-4747-B6C7-5518AB2D13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  <c:spPr>
        <a:noFill/>
        <a:ln>
          <a:noFill/>
        </a:ln>
      </c:spPr>
      <c:txPr>
        <a:bodyPr/>
        <a:lstStyle/>
        <a:p>
          <a:pPr rtl="0">
            <a:defRPr sz="1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5FBEB5-20EC-4E5D-BABF-05BBD4A63C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36178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4BECC-DADC-43B2-821F-37815BA04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41240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</a:t>
            </a:r>
            <a:r>
              <a:rPr lang="ru-RU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пп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Объект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Вид работ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Стоимость, тыс. руб.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Студенческое общежитие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Монтаж пандуса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быстросборный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нескользящей тактильной плиткой); установка туалетных кабин для инвалидов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1 220,00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Спорткомплекс «Олимп»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Установка туалетных кабин для инвалидов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170,00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Спорткомплекс «Богатырь»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Монтаж пандуса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быстросборный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нескользящей тактильной плиткой).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345,00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ИТОГО: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1 735,00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4BECC-DADC-43B2-821F-37815BA04E1D}" type="slidenum">
              <a:rPr lang="ru-RU" smtClean="0"/>
              <a:t>28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4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897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4BECC-DADC-43B2-821F-37815BA04E1D}" type="slidenum">
              <a:rPr lang="ru-RU" smtClean="0"/>
              <a:t>32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4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551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7A39BCC-F35B-4369-A65C-D630FEAEC645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3078"/>
          </a:xfrm>
        </p:spPr>
        <p:txBody>
          <a:bodyPr>
            <a:normAutofit/>
          </a:bodyPr>
          <a:lstStyle/>
          <a:p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ОБ ИТОГАХ РАЗВИТИЯ</a:t>
            </a:r>
            <a:b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МАТЕРИАЛЬНО-ТЕХНИЧЕСКОЙ БАЗЫ ТИ (Ф) СВФУ В Г. НЕРЮНГРИ</a:t>
            </a:r>
            <a:b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В 2021 Г.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412704"/>
            <a:ext cx="7406640" cy="1752600"/>
          </a:xfrm>
        </p:spPr>
        <p:txBody>
          <a:bodyPr/>
          <a:lstStyle/>
          <a:p>
            <a:r>
              <a:rPr lang="ru-RU" dirty="0" smtClean="0"/>
              <a:t>Литвиненко А.В. – заместитель директора по АХР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441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1. Потребности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в коммунальных услугах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095864"/>
              </p:ext>
            </p:extLst>
          </p:nvPr>
        </p:nvGraphicFramePr>
        <p:xfrm>
          <a:off x="1187624" y="1412774"/>
          <a:ext cx="7704855" cy="49685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53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4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26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7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34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079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объекта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Электроэнергия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Водоснабжение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Стоки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Теплоснабжение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79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Учебно-Административный корпус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802 746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157 223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205 381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3 274 232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4 439 582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79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Учебно-Лабораторный корпус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382 260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48 324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63 125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2 067 608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2 561 317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Олимп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62 624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110 870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144 830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1 328 065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1 646 389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Богатырь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170 854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45 681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40 964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2 184 378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2 441 877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Лыжная база Снеговик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4 188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4 188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Учебно-Культурный центр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34 237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30 515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21 154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1 066 500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1 152 406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Студенческое общежитие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903 131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965 185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1 260 824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3 303 814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6 432 954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Сейсмостанция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31 379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5 633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4 566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43 158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84 736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9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Гостиница ТИ (ф) СВФУ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10 737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29 857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18 512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58 852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117 958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28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2 402 156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1 393 288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1 759 356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13 326 608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18 881 408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8450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362274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effectLst/>
                <a:latin typeface="Arial" pitchFamily="34" charset="0"/>
                <a:cs typeface="Arial" pitchFamily="34" charset="0"/>
              </a:rPr>
              <a:t>2. Мероприятия по энергосбережению и повышению энергетической эффективности в соответствии с приказом </a:t>
            </a:r>
            <a:r>
              <a:rPr lang="ru-RU" sz="3200" dirty="0" err="1">
                <a:effectLst/>
                <a:latin typeface="Arial" pitchFamily="34" charset="0"/>
                <a:cs typeface="Arial" pitchFamily="34" charset="0"/>
              </a:rPr>
              <a:t>Минобрнауки</a:t>
            </a:r>
            <a:r>
              <a:rPr lang="ru-RU" sz="3200" dirty="0">
                <a:effectLst/>
                <a:latin typeface="Arial" pitchFamily="34" charset="0"/>
                <a:cs typeface="Arial" pitchFamily="34" charset="0"/>
              </a:rPr>
              <a:t> России от 25.06.2012г. №503</a:t>
            </a:r>
            <a:br>
              <a:rPr lang="ru-RU" sz="3200" dirty="0">
                <a:effectLst/>
                <a:latin typeface="Arial" pitchFamily="34" charset="0"/>
                <a:cs typeface="Arial" pitchFamily="34" charset="0"/>
              </a:rPr>
            </a:br>
            <a:endParaRPr lang="ru-RU" sz="32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852936"/>
            <a:ext cx="7498080" cy="3395464"/>
          </a:xfrm>
        </p:spPr>
        <p:txBody>
          <a:bodyPr/>
          <a:lstStyle/>
          <a:p>
            <a:pPr marL="82296" indent="0">
              <a:buNone/>
            </a:pPr>
            <a:r>
              <a:rPr lang="ru-RU" dirty="0" smtClean="0"/>
              <a:t>Работы не запланированы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280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594522"/>
          </a:xfrm>
        </p:spPr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3. Расходы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27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3.1. Обслуживание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и содержание инженерных и эксплуатационных систем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4841243"/>
              </p:ext>
            </p:extLst>
          </p:nvPr>
        </p:nvGraphicFramePr>
        <p:xfrm>
          <a:off x="1403647" y="1556792"/>
          <a:ext cx="7416824" cy="42484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3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9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01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420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договора и работ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месяца работы,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месяцев работы,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работ,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48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Оказание услуг по техническому обслуживанию инженерных сетей (слесарь-сантехник, слесарь-электрик, плотник, связист, инженер-энергетик, специалист по обслуживанию противопожарных и охранных систем) на объектах ТИ (Ф) СВФУ в г. Нерюнгри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321 753,60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3 861 043,20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5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3 861 043,20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0630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3.2. Благоустройство территорий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dirty="0"/>
              <a:t>По данному направлению расходы не планируются</a:t>
            </a:r>
          </a:p>
        </p:txBody>
      </p:sp>
    </p:spTree>
    <p:extLst>
      <p:ext uri="{BB962C8B-B14F-4D97-AF65-F5344CB8AC3E}">
        <p14:creationId xmlns:p14="http://schemas.microsoft.com/office/powerpoint/2010/main" val="129028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3.3. Вывоз мусора</a:t>
            </a:r>
            <a:endParaRPr lang="ru-RU" sz="2900" dirty="0"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560229"/>
              </p:ext>
            </p:extLst>
          </p:nvPr>
        </p:nvGraphicFramePr>
        <p:xfrm>
          <a:off x="1259629" y="2060847"/>
          <a:ext cx="7416826" cy="25834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159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8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услуг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Стоимость, тыс. руб.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Вывоз ТБО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337,08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Утилизация ТБО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71,91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Вывоз опасных (ртутьсодержащих) отходов 1 класса на утилизацию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200,00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608,99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7934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3.4. Мероприятия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по охране труда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940353"/>
              </p:ext>
            </p:extLst>
          </p:nvPr>
        </p:nvGraphicFramePr>
        <p:xfrm>
          <a:off x="1331641" y="1482816"/>
          <a:ext cx="7560840" cy="44202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19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8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82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  <a:endParaRPr lang="ru-RU" sz="10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мероприятий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Затраты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Пункт (абзац пункта) нормативного правового акта Российской Федерации и (или) нормативного документа по ПБ 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системы пожарной сигнализации на объектах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 г. ст. 83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№ 390 от 25.04.2012 г. п.п. 61.63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системы речевого оповещения людей при пожаре на объектах.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 г. ст. 84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п.п..61.63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средств пожаротушения (перезарядка огнетушителей, приобретение пожарных рукавов, комплектующих устройств)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 г. гл. 24 ППР в РФ п. 70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знаков пожарной безопасности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п. 33, 43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Электротехнические работы по всем объектам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 г. глава 19, ст. 82, 142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п. 42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0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860,00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720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3.5. Поверка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хозяйственного оборудования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443841"/>
            <a:ext cx="72728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Электросчетчики 3-х фазный 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Трансформаторы тока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Водомеры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Манометры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10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5. Замеры сопротивлений по зданиям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30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6. Теплосчетчики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90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Госповерка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лабораторного оборудования	100 000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8. Замена, ревизия ВРУ, замена ЛЭП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900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000 р.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Итого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 1 149 000 (один миллион сто сорок девять тысяч) руб.</a:t>
            </a:r>
          </a:p>
        </p:txBody>
      </p:sp>
    </p:spTree>
    <p:extLst>
      <p:ext uri="{BB962C8B-B14F-4D97-AF65-F5344CB8AC3E}">
        <p14:creationId xmlns:p14="http://schemas.microsoft.com/office/powerpoint/2010/main" val="1679697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4. Транспортные расходы</a:t>
            </a:r>
            <a:endParaRPr lang="ru-RU" sz="29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5714672"/>
            <a:ext cx="756084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 сумма взята из расчета 15 тыс. руб. в месяц из опыта работы с такси в предыдущие годы.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** 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IV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по 10 часов в квартал;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30 часов (связано с большим объемом перевозок студентов на летних практиках).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150328"/>
              </p:ext>
            </p:extLst>
          </p:nvPr>
        </p:nvGraphicFramePr>
        <p:xfrm>
          <a:off x="1331640" y="1844825"/>
          <a:ext cx="7488831" cy="31683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8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57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36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01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83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81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услуг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1 часа работы,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часов работы в год, час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в квартал,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за год, 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такси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180,00*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автобуса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60,0**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180,00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Грузоперевозки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388,00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9936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5. Расходы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на услуги по дератизации, дезинсекции и др.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846220"/>
              </p:ext>
            </p:extLst>
          </p:nvPr>
        </p:nvGraphicFramePr>
        <p:xfrm>
          <a:off x="1259632" y="2060848"/>
          <a:ext cx="7416824" cy="2448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7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3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56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услуг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Стоимость, тыс. руб.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Обработка белья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508,80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Дератизация и дезинсекция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608,80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71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Arial" pitchFamily="34" charset="0"/>
                <a:cs typeface="Arial" pitchFamily="34" charset="0"/>
              </a:rPr>
              <a:t>Сравнение расходов</a:t>
            </a:r>
            <a:br>
              <a:rPr lang="ru-RU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effectLst/>
                <a:latin typeface="Arial" pitchFamily="34" charset="0"/>
                <a:cs typeface="Arial" pitchFamily="34" charset="0"/>
              </a:rPr>
              <a:t>2017-2021 годов</a:t>
            </a:r>
            <a:endParaRPr lang="ru-RU" dirty="0"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584730"/>
              </p:ext>
            </p:extLst>
          </p:nvPr>
        </p:nvGraphicFramePr>
        <p:xfrm>
          <a:off x="1187623" y="1628800"/>
          <a:ext cx="7632850" cy="482453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24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15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15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5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15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15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990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</a:t>
                      </a: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Коммунальные расходы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589 845,13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11 273 748,36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14 145 527,84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109 197,87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13 439 502,30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 </a:t>
                      </a:r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518 757,10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856 580,73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8 535 131,42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6 980 950,40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9 734 270,51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основных средств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479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533,60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954,50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3 917 158,20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6 362 078,50</a:t>
                      </a:r>
                      <a:endParaRPr kumimoji="0" lang="ru-RU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материальных запасов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182 105,91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254 633,63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3 487 156,53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2 934 979,80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Интернет и связь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355,58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853,24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819 560,40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Более</a:t>
                      </a:r>
                    </a:p>
                    <a:p>
                      <a:pPr algn="r" fontAlgn="b"/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620 423,88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926 413,56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Транспортные расходы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537,00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368,21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172 235,10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827,60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675,80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140 787,60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140 787,60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158 125,80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90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работы и услуги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496 946,58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499 783,72  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16 853 139,05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908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</a:t>
                      </a: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555 908,50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</a:t>
                      </a: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448 598,19 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50 580 744,62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495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6. Приобретение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услуг телефонной связи, услуг международной и междугородней связи, прочих услуг связи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355217"/>
              </p:ext>
            </p:extLst>
          </p:nvPr>
        </p:nvGraphicFramePr>
        <p:xfrm>
          <a:off x="1259632" y="2204865"/>
          <a:ext cx="7560839" cy="25250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43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1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2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2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21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услуг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за год, тыс. руб.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в квартал,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стационарной телефонной связи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182,50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сотовой телефонной связи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212,50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1641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 smtClean="0">
                <a:effectLst/>
                <a:latin typeface="Arial" pitchFamily="34" charset="0"/>
                <a:cs typeface="Arial" pitchFamily="34" charset="0"/>
              </a:rPr>
              <a:t>7. Расходы </a:t>
            </a:r>
            <a:r>
              <a:rPr lang="ru-RU" sz="1600" dirty="0">
                <a:effectLst/>
                <a:latin typeface="Arial" pitchFamily="34" charset="0"/>
                <a:cs typeface="Arial" pitchFamily="34" charset="0"/>
              </a:rPr>
              <a:t>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155035"/>
              </p:ext>
            </p:extLst>
          </p:nvPr>
        </p:nvGraphicFramePr>
        <p:xfrm>
          <a:off x="1259634" y="1628796"/>
          <a:ext cx="7560839" cy="47611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5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44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53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98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14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договора и работ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месяца работы,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месяцев работы,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работ,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систем видеонаблюдения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20 412,00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244 944,00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пожарной сигнализации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37 921,50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455 058,00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охранной сигнализации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22 752,90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273 034,80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5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систем РО и управления эвакуации при пожаре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9 364,22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112 370,64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теплосчетчиков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10 952,50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131 430,00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5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АСУ ИТП и АСУ приточной вентиляции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17 416,69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209 000,28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перезарядка огнетушителей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385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противопожарных и антитеррористических мероприятий(приобретение плакатов, раздаточных материалов)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объектов в дневное время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113 695,77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1 364 349,24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объектов в ночное время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24 722,13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296 665,56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(работа) гардеробов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55 120,00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661 440,00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3 617 842,52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7778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8. Расходы </a:t>
            </a:r>
            <a:r>
              <a:rPr lang="ru-RU" sz="2000" dirty="0">
                <a:effectLst/>
                <a:latin typeface="Arial" pitchFamily="34" charset="0"/>
                <a:cs typeface="Arial" pitchFamily="34" charset="0"/>
              </a:rPr>
              <a:t>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6095037"/>
            <a:ext cx="74888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Также на обслуживание оптоволоконных сетей связанных с предоставлением услуг интернета на все объекты ТИ (ф) ФГАОУ ВО «СВФУ» необходимо финансирование 250 000 (двести пятьдесят тысяч) рублей.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072440"/>
              </p:ext>
            </p:extLst>
          </p:nvPr>
        </p:nvGraphicFramePr>
        <p:xfrm>
          <a:off x="1187624" y="1556792"/>
          <a:ext cx="7637943" cy="4248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5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1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2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9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2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10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018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9900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b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расходов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Количество, шт.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стоимость 1 ед. тыс. руб.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за единицу, тыс. руб. (в месяц)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платежей в год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тыс. руб.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тыс. руб. в квартал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221">
                <a:tc gridSpan="9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Абонентская плата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97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Глобальной сети Интернет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33,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86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406</a:t>
                      </a: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</a:t>
                      </a:r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101</a:t>
                      </a: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</a:t>
                      </a:r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48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локальной сети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17,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85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,5</a:t>
                      </a: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5896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за услуги ТТК: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</a:t>
                      </a: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221">
                <a:tc gridSpan="9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Ремонт и техническое обслуживание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97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Ремонт компьютерной и оргтехники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48,0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5896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48,0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221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68</a:t>
                      </a:r>
                      <a:r>
                        <a:rPr kumimoji="0"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</a:t>
                      </a: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r>
                        <a:rPr kumimoji="0"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  <a:r>
                        <a:rPr kumimoji="0"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8626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098578"/>
          </a:xfrm>
        </p:spPr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 Расходы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2515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9.1. Капитальный ремонт</a:t>
            </a:r>
            <a:b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(СК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«</a:t>
            </a: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Богатырь»)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075428"/>
              </p:ext>
            </p:extLst>
          </p:nvPr>
        </p:nvGraphicFramePr>
        <p:xfrm>
          <a:off x="1187624" y="1772817"/>
          <a:ext cx="7632848" cy="2425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42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7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263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 капитального ремонта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Планируемая</a:t>
                      </a:r>
                      <a:endParaRPr lang="ru-RU" sz="28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работ, млн. руб.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3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«Богатырь»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32,00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93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32,00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49693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9.2. Ремонт кровли</a:t>
            </a:r>
            <a:b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(УАК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, УЛК, СК «Олимп»)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71755"/>
              </p:ext>
            </p:extLst>
          </p:nvPr>
        </p:nvGraphicFramePr>
        <p:xfrm>
          <a:off x="1187624" y="1700808"/>
          <a:ext cx="7560840" cy="41005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7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0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27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</a:t>
                      </a:r>
                      <a:endParaRPr lang="ru-RU" sz="3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 ремонта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Планируемая стоимость работ, тыс. руб.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Учебно-Административный корпус</a:t>
                      </a:r>
                      <a:endParaRPr lang="ru-RU" sz="3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4 500,00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Учебно-Лабораторный корпус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3 700,00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«Олимп»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2 000,00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3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10 200,00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28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9.3. Косметический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ремонт помещений (УАК, УЛК, СК «Олимп», 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981476"/>
              </p:ext>
            </p:extLst>
          </p:nvPr>
        </p:nvGraphicFramePr>
        <p:xfrm>
          <a:off x="1259632" y="1628799"/>
          <a:ext cx="7560839" cy="3915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0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04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46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5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1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работ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 измерения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за единицу,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потолочных плит «</a:t>
                      </a:r>
                      <a:r>
                        <a:rPr lang="ru-RU" sz="1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Армстронг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Побелка потолков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794,4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119,16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Покраска стен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112,50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3790,8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426,47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покрытия стен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187,00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74,80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1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полового покрытия с частичным выравниванием пола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800,00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1795,4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1 436,32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1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Косметический ремонт в санузле и оснащение его биде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75 000,00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225,00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2 311,75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68470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9.4. Установка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ограждения прилегающей территории института (УАК, УЛК, УКЦ, СК «Богатырь», 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174406"/>
              </p:ext>
            </p:extLst>
          </p:nvPr>
        </p:nvGraphicFramePr>
        <p:xfrm>
          <a:off x="1259632" y="1772818"/>
          <a:ext cx="7488831" cy="39604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01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5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4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23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56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633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Протяженность ограждения, 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за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единицу,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205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Изготовление элементов ограждения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3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Учебно-административный корпус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столбы 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межстолбовые панели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металлические длиной 2,5 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1 200,00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3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Учебно-лабораторный корпус и с/к «Олимп»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1 980,00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Учебно-культурный центр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С/к «Богатырь»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2 100,00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Студенческое общежитие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205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по установке ограждения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Объекты ТИ (ф) СВФУ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2 260,00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205">
                <a:tc gridSpan="5"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9 040,00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38399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10146"/>
          </a:xfrm>
        </p:spPr>
        <p:txBody>
          <a:bodyPr>
            <a:no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9.5. Монтаж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пандусов, переустройство санузлов для инвалидов </a:t>
            </a: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(СК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 «Олимп</a:t>
            </a: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»,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760222"/>
              </p:ext>
            </p:extLst>
          </p:nvPr>
        </p:nvGraphicFramePr>
        <p:xfrm>
          <a:off x="1259632" y="2204866"/>
          <a:ext cx="7488832" cy="31408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6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4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39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9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48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работ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Стоимость, тыс. руб.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8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Студенческое общежитие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Монтаж пандуса (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быстросборный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 нескользящей тактильной плиткой); установка туалетных кабин для инвалидов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1 220,00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8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«Олимп»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Установка туалетных кабин для инвалидов 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170,00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10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1 390,00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997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10. Расходы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по </a:t>
            </a:r>
            <a:r>
              <a:rPr lang="ru-RU" sz="2900" dirty="0" err="1">
                <a:effectLst/>
                <a:latin typeface="Arial" pitchFamily="34" charset="0"/>
                <a:cs typeface="Arial" pitchFamily="34" charset="0"/>
              </a:rPr>
              <a:t>клининговым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 услугам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981351"/>
              </p:ext>
            </p:extLst>
          </p:nvPr>
        </p:nvGraphicFramePr>
        <p:xfrm>
          <a:off x="1259631" y="1412776"/>
          <a:ext cx="7488833" cy="24194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8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6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7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7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064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договора и работ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месяца работы,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месяцев работы,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работ,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88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Договор с контрагентом по 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уборке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3 867 940,03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41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3 867 940,03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189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средства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844801"/>
              </p:ext>
            </p:extLst>
          </p:nvPr>
        </p:nvGraphicFramePr>
        <p:xfrm>
          <a:off x="1331640" y="1268760"/>
          <a:ext cx="7391399" cy="403624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79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16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3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3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283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908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оборудования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ПД и ЦС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БС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0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Бактерицидные 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рециркуляторы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363 040,00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363 040,00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Водонагреватели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13 590,00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13 590,00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Мебель и комплектующие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12 398,00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2 272 756,00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2 285 154,00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Мониторы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5 500,00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488 780,00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494 280,00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МФУ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15 399,00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112 595,00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994,00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Системные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блоки и ноутбуки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2 024 995,00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2 024 995,00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Комплектующие к компьютерной технике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5 999,00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172 876,00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178 875,00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Серверное оборудование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997,00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997,00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Оргтехника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14 999,00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22 557,00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556,00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Массажное кресло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144 202,00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144 202,00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Бытовая техника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1 499,00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33 531,50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35 030,50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Разное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53 812,00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258 131,00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311 943,00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9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150 028,00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6 212 050,50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6 362 078,50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1909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effectLst/>
                <a:latin typeface="Arial" pitchFamily="34" charset="0"/>
                <a:cs typeface="Arial" pitchFamily="34" charset="0"/>
              </a:rPr>
              <a:t>11. Приобретение </a:t>
            </a:r>
            <a:r>
              <a:rPr lang="ru-RU" sz="1800" dirty="0">
                <a:effectLst/>
                <a:latin typeface="Arial" pitchFamily="34" charset="0"/>
                <a:cs typeface="Arial" pitchFamily="34" charset="0"/>
              </a:rPr>
              <a:t>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700808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Канцелярских принадлежностей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Ручки, карандаши и т.д. 200 руб. × 80 сотрудников × 2 раза в год = 32 000 руб.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Папки (архивные, регистраторы и т.д.): 300 руб. × 100 шт. = 30 000 руб.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Канц. оборудование (стиплеры, дыроколы, и т.д.): 50 000 руб.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Расходные материалы (файлы,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термопленки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т.д.): 50 000 руб.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Общая сумма необходимая для приобретения канцелярских товаров составит 162 (сто шестьдесят две) тыс. руб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0264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effectLst/>
              </a:rPr>
              <a:t>12. Потребности </a:t>
            </a:r>
            <a:r>
              <a:rPr lang="ru-RU" sz="2000" dirty="0">
                <a:effectLst/>
              </a:rPr>
              <a:t>в учебном и учебно-научном оборудовании, в обеспечении картриджами и комплектующими компьютеров, в расходных материалах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558584"/>
              </p:ext>
            </p:extLst>
          </p:nvPr>
        </p:nvGraphicFramePr>
        <p:xfrm>
          <a:off x="1259630" y="1484782"/>
          <a:ext cx="7560841" cy="50376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1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0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9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97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6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95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18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9718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b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расходов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Количество, шт.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стоимость 1 ед.,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за единицу, тыс. руб. (в месяц)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платежей в год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тыс.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тыс. руб. в квартал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Заправка и восстановление картриджей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новых картриджей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блоков питания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оперативной памяти 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жестких дисков 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3.3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49.5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12.4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материнских плат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6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видеокарт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серверных жестких дисков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</a:t>
                      </a: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.0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640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506.5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126.65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4624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</a:rPr>
              <a:t>13. Расходы </a:t>
            </a:r>
            <a:r>
              <a:rPr lang="ru-RU" sz="2900" dirty="0">
                <a:effectLst/>
              </a:rPr>
              <a:t>на периодический медосмотр сотрудников</a:t>
            </a:r>
            <a:endParaRPr lang="ru-RU" sz="29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430774"/>
            <a:ext cx="75608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допуска к работе сотрудников ТИ (ф) СВФУ, согласно Приказа Минздрава РФ от 28.01.2021 г. №29н «Об утверждении Порядка проведения обязательных предварительных и периодических медицинских осмотров работников». Средняя стоимость медицинского осмотра составляет 4,5 тыс. руб. Необходимо выделить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441 000 (четыреста сорок один тысячи)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рублей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прохождения медицинского осмотра сотрудников (98 человек) в 2022 году. При невыполнении Приказа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юридическое лицо будет возложен штраф, а при повторном нарушении возможно применение дисквалификации (ст.3.11 КоАП РФ).</a:t>
            </a:r>
          </a:p>
        </p:txBody>
      </p:sp>
    </p:spTree>
    <p:extLst>
      <p:ext uri="{BB962C8B-B14F-4D97-AF65-F5344CB8AC3E}">
        <p14:creationId xmlns:p14="http://schemas.microsoft.com/office/powerpoint/2010/main" val="6446179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dirty="0" smtClean="0">
                <a:effectLst/>
              </a:rPr>
              <a:t>14. Обучение </a:t>
            </a:r>
            <a:r>
              <a:rPr lang="ru-RU" sz="2900" dirty="0">
                <a:effectLst/>
              </a:rPr>
              <a:t>и проверка знаний руководителей подразделений в учебных центрах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84784"/>
            <a:ext cx="7746064" cy="4800600"/>
          </a:xfrm>
        </p:spPr>
        <p:txBody>
          <a:bodyPr>
            <a:noAutofit/>
          </a:bodyPr>
          <a:lstStyle/>
          <a:p>
            <a:pPr marL="82296" indent="0" algn="just">
              <a:buNone/>
            </a:pPr>
            <a:r>
              <a:rPr lang="ru-RU" sz="2250" dirty="0">
                <a:latin typeface="Times New Roman" pitchFamily="18" charset="0"/>
                <a:cs typeface="Times New Roman" pitchFamily="18" charset="0"/>
              </a:rPr>
              <a:t>Обучение по ОТ на основании Постановления Минтруда и социального развития РФ и Министерства образования РФ № 1/29 от 13.01.2003г. ”Об утверждении порядка обучения по охране труда и проверки знаний требований охраны труда работников организации»; обучение Электробезопасности – создание комиссии для проверки знаний электротехнического и электро-технологического персонала организации (основание п. 1.4.30. Правил технической эксплуатации электроустановок потребителей, и п. 1.4.4. Правил технической эксплуатации электроустановок потребителей). Обучение Правилам противопожарного режима в Российской Федерации, утвержденные Постановлением Правительства РФ от 16 сентября 2020 г. № 1479. Необходимо </a:t>
            </a:r>
            <a:r>
              <a:rPr lang="ru-RU" sz="2250" b="1" dirty="0">
                <a:latin typeface="Times New Roman" pitchFamily="18" charset="0"/>
                <a:cs typeface="Times New Roman" pitchFamily="18" charset="0"/>
              </a:rPr>
              <a:t>60 000 (шестьдесят тысяч) рублей</a:t>
            </a:r>
            <a:r>
              <a:rPr lang="ru-RU" sz="225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29072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Планируемые работы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433307"/>
              </p:ext>
            </p:extLst>
          </p:nvPr>
        </p:nvGraphicFramePr>
        <p:xfrm>
          <a:off x="1403647" y="1417409"/>
          <a:ext cx="7560841" cy="51988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8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6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60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62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8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19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Адрес </a:t>
                      </a:r>
                      <a:endParaRPr lang="ru-RU" sz="12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Конструктивные элементы здания, внешнего благоустройства, оборудование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0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Наименование работ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Стоимость работ в тыс.руб.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22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СОК "Богатырь</a:t>
                      </a:r>
                      <a:r>
                        <a:rPr lang="ru-RU" sz="1200" u="none" strike="noStrike" dirty="0" smtClean="0">
                          <a:effectLst/>
                        </a:rPr>
                        <a:t>"</a:t>
                      </a:r>
                      <a:endParaRPr lang="ru-RU" sz="12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</a:rPr>
                        <a:t>электромонтажные работы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9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выполнение работ по отделке стен и пола негорючими материалами в спортивных залах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2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замена ВРУ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ремонт сводов наружный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3 500,00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18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ограждения прилегающей территории института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2 100,00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593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Студенческое общежитие</a:t>
                      </a:r>
                      <a:endParaRPr lang="ru-RU" sz="12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rowSpan="2"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комнаты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rowSpan="2"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замена дверных блоков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2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замена оконных блоков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4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с 1-го по 4-й этаж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замена труб </a:t>
                      </a:r>
                      <a:r>
                        <a:rPr lang="ru-RU" sz="1200" u="none" strike="noStrike" dirty="0" err="1">
                          <a:effectLst/>
                        </a:rPr>
                        <a:t>хвс</a:t>
                      </a:r>
                      <a:r>
                        <a:rPr lang="ru-RU" sz="1200" u="none" strike="noStrike" dirty="0">
                          <a:effectLst/>
                        </a:rPr>
                        <a:t>, </a:t>
                      </a:r>
                      <a:r>
                        <a:rPr lang="ru-RU" sz="1200" u="none" strike="noStrike" dirty="0" err="1">
                          <a:effectLst/>
                        </a:rPr>
                        <a:t>гвс</a:t>
                      </a:r>
                      <a:r>
                        <a:rPr lang="ru-RU" sz="1200" u="none" strike="noStrike" dirty="0">
                          <a:effectLst/>
                        </a:rPr>
                        <a:t> и водоотведения на полипропиленовые трубы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350,00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074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Учебно - лабораторный </a:t>
                      </a:r>
                      <a:r>
                        <a:rPr lang="ru-RU" sz="1200" u="none" strike="noStrike" dirty="0" smtClean="0">
                          <a:effectLst/>
                        </a:rPr>
                        <a:t>корпус</a:t>
                      </a:r>
                      <a:endParaRPr lang="ru-RU" sz="12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проемы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замена оконных блоков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2 000,00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2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кровля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ремонт мягкой кровли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3 700,00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81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ограждения прилегающей территории института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1 980,00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125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Олимп</a:t>
                      </a:r>
                      <a:endParaRPr lang="ru-RU" sz="12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кровля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ремонт мягкой кровли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2 000,00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64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УКЦ</a:t>
                      </a:r>
                      <a:endParaRPr lang="ru-RU" sz="12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ограждения прилегающей территории института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125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effectLst/>
                        </a:rPr>
                        <a:t>УАК</a:t>
                      </a:r>
                      <a:endParaRPr lang="ru-RU" sz="12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кровля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ремонт мягкой кровли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4 500,00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64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h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ограждения прилегающей территории института</a:t>
                      </a:r>
                      <a:endParaRPr lang="ru-RU" sz="12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1 200,00</a:t>
                      </a:r>
                      <a:endParaRPr lang="ru-RU" sz="1200" b="0" i="0" u="none" strike="noStrike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9407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Текущий ремонт (На все объекты института) </a:t>
                      </a:r>
                      <a:endParaRPr lang="ru-RU" sz="12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</a:rPr>
                        <a:t>аварийно - восстановительные работы (в </a:t>
                      </a:r>
                      <a:r>
                        <a:rPr lang="ru-RU" sz="1200" u="none" strike="noStrike" dirty="0" err="1">
                          <a:effectLst/>
                        </a:rPr>
                        <a:t>т.ч</a:t>
                      </a:r>
                      <a:r>
                        <a:rPr lang="ru-RU" sz="1200" u="none" strike="noStrike" dirty="0">
                          <a:effectLst/>
                        </a:rPr>
                        <a:t>. ревизионные), необходимые для дальнейшей нормальной эксплуатации зданий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650,00</a:t>
                      </a:r>
                      <a:endParaRPr lang="ru-RU" sz="1200" b="0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19724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</a:rPr>
                        <a:t>ИТОГО:</a:t>
                      </a:r>
                      <a:endParaRPr lang="ru-RU" sz="12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24 480,00</a:t>
                      </a:r>
                      <a:endParaRPr lang="ru-RU" sz="1200" b="1" i="0" u="none" strike="noStrike" dirty="0">
                        <a:solidFill>
                          <a:srgbClr val="333333"/>
                        </a:solidFill>
                        <a:effectLst/>
                        <a:latin typeface="Times New Roman"/>
                      </a:endParaRPr>
                    </a:p>
                  </a:txBody>
                  <a:tcPr marL="5630" marR="5630" marT="563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24660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Утвердить план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развития материально-технической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базы ТИ (ф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 СВФУ на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2022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г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067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средства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8119225"/>
              </p:ext>
            </p:extLst>
          </p:nvPr>
        </p:nvGraphicFramePr>
        <p:xfrm>
          <a:off x="1259632" y="1628800"/>
          <a:ext cx="7850460" cy="4786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13913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391566"/>
              </p:ext>
            </p:extLst>
          </p:nvPr>
        </p:nvGraphicFramePr>
        <p:xfrm>
          <a:off x="1331640" y="1432902"/>
          <a:ext cx="7272808" cy="407023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29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4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материалы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1 087 500,58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Мягкий инвентарь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394 120,00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Канцелярские товары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344 690,69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Осветительное оборудование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301 013,00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Спортинвентарь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272 597,00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Комплектующие для компьютерной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оргтехники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101 785,00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Полиграфия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86 490,00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дезинфекции и СИЗ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46 353,00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Медикаменты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41 692,53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Картриджи, тонер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34 500,00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ВУР материальных запасов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27 701,30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Подарочная продукция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000,00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материальные запасы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165 118,60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97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расходы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7 418,10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3604"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2 934 979,80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264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</a:t>
            </a:r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5475867"/>
              </p:ext>
            </p:extLst>
          </p:nvPr>
        </p:nvGraphicFramePr>
        <p:xfrm>
          <a:off x="1115615" y="1268759"/>
          <a:ext cx="8033147" cy="5182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1491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Итоги </a:t>
            </a:r>
            <a:r>
              <a:rPr lang="ru-RU" dirty="0">
                <a:latin typeface="Arial" pitchFamily="34" charset="0"/>
                <a:cs typeface="Arial" pitchFamily="34" charset="0"/>
              </a:rPr>
              <a:t>развития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материально-технической базы ТИ (ф) СВФУ в г. Нерюнгри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в 2020 г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принять к сведению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075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3078"/>
          </a:xfrm>
        </p:spPr>
        <p:txBody>
          <a:bodyPr>
            <a:normAutofit/>
          </a:bodyPr>
          <a:lstStyle/>
          <a:p>
            <a: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  <a:t>ОБ УТВЕРЖДЕНИИ ПЛАНА РАЗВИТИЯ МАТЕРИАЛЬНО-ТЕХНИЧЕСКОЙ БАЗЫ</a:t>
            </a:r>
            <a:b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  <a:t>ТИ (Ф) СВФУ НА 2022 Г.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412704"/>
            <a:ext cx="7406640" cy="1752600"/>
          </a:xfrm>
        </p:spPr>
        <p:txBody>
          <a:bodyPr/>
          <a:lstStyle/>
          <a:p>
            <a:r>
              <a:rPr lang="ru-RU" dirty="0" smtClean="0"/>
              <a:t>Литвиненко А.В. – заместитель директора по АХР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082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b="1" dirty="0" smtClean="0">
                <a:effectLst/>
              </a:rPr>
              <a:t>ПЛАН финансово-хозяйственной </a:t>
            </a:r>
            <a:r>
              <a:rPr lang="ru-RU" sz="2900" b="1" dirty="0">
                <a:effectLst/>
              </a:rPr>
              <a:t>деятельности ТИ (ф) СВФУ на </a:t>
            </a:r>
            <a:r>
              <a:rPr lang="ru-RU" sz="2900" b="1" dirty="0" smtClean="0">
                <a:effectLst/>
              </a:rPr>
              <a:t>2022 </a:t>
            </a:r>
            <a:r>
              <a:rPr lang="ru-RU" sz="2900" b="1" dirty="0">
                <a:effectLst/>
              </a:rPr>
              <a:t>год</a:t>
            </a:r>
            <a:endParaRPr lang="ru-RU" sz="29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374650"/>
              </p:ext>
            </p:extLst>
          </p:nvPr>
        </p:nvGraphicFramePr>
        <p:xfrm>
          <a:off x="1187624" y="1403950"/>
          <a:ext cx="7776864" cy="5148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5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3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84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затрат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руб.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Потребности в коммунальных услугах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18 881 408,00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11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 по энергосбережению и повышению энергетической эффективности в соответствии с приказом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Минобрнауки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России от 25.06.2012 г. №503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6 479 033,00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транспортные услуги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388 000,00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услуги по дератизации, дезинсекции и др.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608 800,00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7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услуг телефонной связи, услуг международной и междугородней связи, прочих услуг связи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850 000,00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18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3 617 842,52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11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918 520,00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54 941 750,00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по клиринговым услугам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3 867 940,03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162 000,00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7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Потребности в учебном и учебно-научном оборудовании, в обеспечении картриджами и комплектующими компьютеров, в расходных материалах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906 500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0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периодический медосмотр сотрудников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441 000,00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0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Обучение и проверка знаний руководителей подразделений в учебных центрах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60 000,00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92 122 793,55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5043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1101</TotalTime>
  <Words>2674</Words>
  <Application>Microsoft Office PowerPoint</Application>
  <PresentationFormat>Экран (4:3)</PresentationFormat>
  <Paragraphs>929</Paragraphs>
  <Slides>35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3" baseType="lpstr">
      <vt:lpstr>Arial</vt:lpstr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ОБ ИТОГАХ РАЗВИТИЯ МАТЕРИАЛЬНО-ТЕХНИЧЕСКОЙ БАЗЫ ТИ (Ф) СВФУ В Г. НЕРЮНГРИ В 2021 Г.</vt:lpstr>
      <vt:lpstr>Сравнение расходов 2017-2021 годов</vt:lpstr>
      <vt:lpstr>Основные средства</vt:lpstr>
      <vt:lpstr>Основные средства</vt:lpstr>
      <vt:lpstr>Материалы</vt:lpstr>
      <vt:lpstr>Материалы</vt:lpstr>
      <vt:lpstr>Проект решения</vt:lpstr>
      <vt:lpstr>ОБ УТВЕРЖДЕНИИ ПЛАНА РАЗВИТИЯ МАТЕРИАЛЬНО-ТЕХНИЧЕСКОЙ БАЗЫ ТИ (Ф) СВФУ НА 2022 Г.</vt:lpstr>
      <vt:lpstr>ПЛАН финансово-хозяйственной деятельности ТИ (ф) СВФУ на 2022 год</vt:lpstr>
      <vt:lpstr>1. Потребности в коммунальных услугах</vt:lpstr>
      <vt:lpstr>2. Мероприятия по энергосбережению и повышению энергетической эффективности в соответствии с приказом Минобрнауки России от 25.06.2012г. №503 </vt:lpstr>
      <vt:lpstr>3. Расходы 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vt:lpstr>
      <vt:lpstr>3.1. Обслуживание и содержание инженерных и эксплуатационных систем</vt:lpstr>
      <vt:lpstr>3.2. Благоустройство территорий</vt:lpstr>
      <vt:lpstr>3.3. Вывоз мусора</vt:lpstr>
      <vt:lpstr>3.4. Мероприятия по охране труда</vt:lpstr>
      <vt:lpstr>3.5. Поверка хозяйственного оборудования</vt:lpstr>
      <vt:lpstr>4. Транспортные расходы</vt:lpstr>
      <vt:lpstr>5. Расходы на услуги по дератизации, дезинсекции и др.</vt:lpstr>
      <vt:lpstr>6. Приобретение услуг телефонной связи, услуг международной и междугородней связи, прочих услуг связи</vt:lpstr>
      <vt:lpstr>7. Расходы 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vt:lpstr>
      <vt:lpstr>8. Расходы 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vt:lpstr>
      <vt:lpstr>9. Расходы 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vt:lpstr>
      <vt:lpstr>9.1. Капитальный ремонт (СК «Богатырь»)</vt:lpstr>
      <vt:lpstr>9.2. Ремонт кровли (УАК, УЛК, СК «Олимп»)</vt:lpstr>
      <vt:lpstr>9.3. Косметический ремонт помещений (УАК, УЛК, СК «Олимп», Студенческое общежитие)</vt:lpstr>
      <vt:lpstr>9.4. Установка ограждения прилегающей территории института (УАК, УЛК, УКЦ, СК «Богатырь», Студенческое общежитие)</vt:lpstr>
      <vt:lpstr>9.5. Монтаж пандусов, переустройство санузлов для инвалидов (СК «Олимп», Студенческое общежитие)</vt:lpstr>
      <vt:lpstr>10. Расходы по клининговым услугам</vt:lpstr>
      <vt:lpstr>11. Приобретение 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vt:lpstr>
      <vt:lpstr>12. Потребности в учебном и учебно-научном оборудовании, в обеспечении картриджами и комплектующими компьютеров, в расходных материалах</vt:lpstr>
      <vt:lpstr>13. Расходы на периодический медосмотр сотрудников</vt:lpstr>
      <vt:lpstr>14. Обучение и проверка знаний руководителей подразделений в учебных центрах</vt:lpstr>
      <vt:lpstr>Планируемые работы</vt:lpstr>
      <vt:lpstr>Проект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РАЗВИТИЯ МАТЕРИАЛЬНО-ТЕХНИЧЕСКОЙ БАЗЫ ТИ (Ф) СВФУ  в 2018 Г.</dc:title>
  <dc:creator>Александр</dc:creator>
  <cp:lastModifiedBy>Лидия Дмитриевна</cp:lastModifiedBy>
  <cp:revision>40</cp:revision>
  <cp:lastPrinted>2022-02-01T02:47:50Z</cp:lastPrinted>
  <dcterms:created xsi:type="dcterms:W3CDTF">2018-12-13T01:41:32Z</dcterms:created>
  <dcterms:modified xsi:type="dcterms:W3CDTF">2022-02-01T02:47:59Z</dcterms:modified>
</cp:coreProperties>
</file>