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6" r:id="rId3"/>
    <p:sldId id="267" r:id="rId4"/>
    <p:sldId id="268" r:id="rId5"/>
    <p:sldId id="262" r:id="rId6"/>
    <p:sldId id="257" r:id="rId7"/>
    <p:sldId id="264" r:id="rId8"/>
    <p:sldId id="265" r:id="rId9"/>
    <p:sldId id="261" r:id="rId10"/>
    <p:sldId id="260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6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4C712-72F2-44EE-8810-07DBC10FE8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10984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6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30A2A9-BA73-4CC6-B01B-83181E3A9A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335775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30A2A9-BA73-4CC6-B01B-83181E3A9A47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6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25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783BD35-CD04-4C3C-BCAD-82B080872A23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5E86498-FA97-40B1-9998-70869FD4AD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581128"/>
            <a:ext cx="6400800" cy="1752600"/>
          </a:xfrm>
        </p:spPr>
        <p:txBody>
          <a:bodyPr/>
          <a:lstStyle/>
          <a:p>
            <a:r>
              <a:rPr lang="ru-RU" dirty="0" smtClean="0"/>
              <a:t>2022 год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8363272" cy="295232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Предварительные итоги мониторинга эффективности деятельности образовательных организаций высшего образования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59362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Доп. показатель - Численность </a:t>
            </a:r>
            <a:r>
              <a:rPr lang="ru-RU" sz="3100" dirty="0"/>
              <a:t>сотрудников из числа ППС (приведенных к доле ставки), имеющих ученые степени кандидата или доктора наук, в расчете на 100 </a:t>
            </a:r>
            <a:r>
              <a:rPr lang="ru-RU" sz="3100" dirty="0" smtClean="0"/>
              <a:t>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4420416"/>
              </p:ext>
            </p:extLst>
          </p:nvPr>
        </p:nvGraphicFramePr>
        <p:xfrm>
          <a:off x="611559" y="2492896"/>
          <a:ext cx="8352928" cy="316835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5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6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2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36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08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08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87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09351">
                  <a:extLst>
                    <a:ext uri="{9D8B030D-6E8A-4147-A177-3AD203B41FA5}">
                      <a16:colId xmlns:a16="http://schemas.microsoft.com/office/drawing/2014/main" val="2634762137"/>
                    </a:ext>
                  </a:extLst>
                </a:gridCol>
                <a:gridCol w="1256079">
                  <a:extLst>
                    <a:ext uri="{9D8B030D-6E8A-4147-A177-3AD203B41FA5}">
                      <a16:colId xmlns:a16="http://schemas.microsoft.com/office/drawing/2014/main" val="3251101381"/>
                    </a:ext>
                  </a:extLst>
                </a:gridCol>
              </a:tblGrid>
              <a:tr h="711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Пороговое</a:t>
                      </a:r>
                      <a:br>
                        <a:rPr lang="ru-RU" sz="1800" dirty="0">
                          <a:effectLst/>
                          <a:latin typeface="+mn-lt"/>
                        </a:rPr>
                      </a:br>
                      <a:r>
                        <a:rPr lang="ru-RU" sz="1800" dirty="0">
                          <a:effectLst/>
                          <a:latin typeface="+mn-lt"/>
                        </a:rPr>
                        <a:t>значение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2017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2018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2019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2022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3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E.8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3,47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3,64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3,33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3,99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3,88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3,71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13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Кол-во остепененных ставок*100/</a:t>
                      </a:r>
                      <a:endParaRPr lang="ru-RU" sz="16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контингент студентов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741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27*100/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810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843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32,35*100/803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30,75*100/793</a:t>
                      </a:r>
                      <a:endParaRPr lang="ru-RU" sz="16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29,75*100/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(01.10.22 г.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прогноз</a:t>
                      </a:r>
                      <a:r>
                        <a:rPr lang="ru-RU" sz="1600" b="1" i="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i="0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737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557771"/>
              </p:ext>
            </p:extLst>
          </p:nvPr>
        </p:nvGraphicFramePr>
        <p:xfrm>
          <a:off x="179513" y="260648"/>
          <a:ext cx="8784977" cy="51907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810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5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6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45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6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056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34407">
                  <a:extLst>
                    <a:ext uri="{9D8B030D-6E8A-4147-A177-3AD203B41FA5}">
                      <a16:colId xmlns:a16="http://schemas.microsoft.com/office/drawing/2014/main" val="3380947114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Содержание показателя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>
                          <a:effectLst/>
                          <a:latin typeface="Times New Roman"/>
                          <a:ea typeface="Times New Roman"/>
                        </a:rPr>
                        <a:t>Единица измерения</a:t>
                      </a:r>
                      <a:endParaRPr lang="ru-RU" sz="7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>
                          <a:effectLst/>
                          <a:latin typeface="Times New Roman"/>
                          <a:ea typeface="Times New Roman"/>
                        </a:rPr>
                        <a:t>Пороговое значение показателя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(по </a:t>
                      </a:r>
                      <a:r>
                        <a:rPr lang="ru-RU" sz="600" i="1" kern="1400" dirty="0" err="1" smtClean="0">
                          <a:effectLst/>
                          <a:latin typeface="Times New Roman"/>
                          <a:ea typeface="Times New Roman"/>
                        </a:rPr>
                        <a:t>ведомствен</a:t>
                      </a:r>
                      <a:r>
                        <a:rPr lang="ru-RU" sz="600" i="1" kern="1400" dirty="0" smtClean="0">
                          <a:effectLst/>
                          <a:latin typeface="Times New Roman"/>
                          <a:ea typeface="Times New Roman"/>
                        </a:rPr>
                        <a:t>. принадлежности)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Значение </a:t>
                      </a: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2018 г.</a:t>
                      </a:r>
                      <a:endParaRPr lang="ru-RU" sz="1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2019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2020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2021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600" i="1" dirty="0">
                          <a:effectLst/>
                          <a:latin typeface="Times New Roman"/>
                          <a:ea typeface="Times New Roman"/>
                        </a:rPr>
                        <a:t>Значение показателя ОО высшего </a:t>
                      </a:r>
                      <a:r>
                        <a:rPr lang="ru-RU" sz="600" i="1" dirty="0" smtClean="0">
                          <a:effectLst/>
                          <a:latin typeface="Times New Roman"/>
                          <a:ea typeface="Times New Roman"/>
                        </a:rPr>
                        <a:t>образования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1" dirty="0" smtClean="0">
                          <a:effectLst/>
                          <a:latin typeface="Times New Roman"/>
                          <a:ea typeface="Times New Roman"/>
                        </a:rPr>
                        <a:t>2022 г.</a:t>
                      </a:r>
                      <a:endParaRPr lang="ru-RU" sz="1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736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1. Образовательная деятельность.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114935"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  Средний балл ЕГЭ студентов, принятых по результатам ЕГЭ на обучение по очной форме по программам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бакалавриата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и </a:t>
                      </a:r>
                      <a:r>
                        <a:rPr lang="ru-RU" sz="1100" i="1" dirty="0" err="1">
                          <a:effectLst/>
                          <a:latin typeface="Times New Roman"/>
                          <a:ea typeface="Times New Roman"/>
                        </a:rPr>
                        <a:t>специалитета</a:t>
                      </a: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 за счет средств соответствующих бюджетов бюджетной системы Российской Федерации и с оплатой стоимости затрат на обучение физическими и юридическими лицами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балл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64,57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56,27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58,30 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63,63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63,62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66,57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583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2.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Приведенный контингент студентов.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Приведенный контингент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kern="1400" dirty="0" smtClean="0">
                          <a:effectLst/>
                          <a:latin typeface="Times New Roman"/>
                          <a:ea typeface="Times New Roman"/>
                        </a:rPr>
                        <a:t>259,60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baseline="0" dirty="0" smtClean="0">
                          <a:effectLst/>
                          <a:latin typeface="Times New Roman"/>
                          <a:ea typeface="Times New Roman"/>
                        </a:rPr>
                        <a:t>439,2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459,6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466,40</a:t>
                      </a: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</a:t>
                      </a:r>
                      <a:endParaRPr lang="ru-RU" sz="1400" b="1" i="1" kern="1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450,2</a:t>
                      </a:r>
                      <a:endParaRPr lang="ru-RU" sz="1400" b="1" i="1" kern="1400" dirty="0" smtClean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2979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3.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Трудоустройство.</a:t>
                      </a:r>
                      <a:endParaRPr lang="ru-RU" sz="1100" dirty="0">
                        <a:effectLst/>
                        <a:latin typeface="Bodoni"/>
                        <a:ea typeface="Times New Roman"/>
                        <a:cs typeface="Bodoni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kern="1400" dirty="0">
                          <a:effectLst/>
                          <a:latin typeface="Times New Roman"/>
                          <a:ea typeface="Times New Roman"/>
                        </a:rPr>
                        <a:t>Удельный вес выпускников, трудоустроившихся в течение календарного года, следующего за годом выпуска, в общей численности выпускников образовательной организации, обучавшихся по основным образовательным программам высшего образования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%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400" i="1" kern="1400" dirty="0">
                          <a:effectLst/>
                          <a:latin typeface="Times New Roman"/>
                          <a:ea typeface="Times New Roman"/>
                        </a:rPr>
                        <a:t>70.00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72,2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72,84</a:t>
                      </a:r>
                      <a:endParaRPr lang="ru-RU" sz="1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93,88</a:t>
                      </a:r>
                      <a:endParaRPr lang="ru-RU" sz="1400" b="1" i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85,71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84,21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147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4</a:t>
                      </a:r>
                      <a:r>
                        <a:rPr lang="ru-RU" sz="1100" b="1" i="1" kern="1400" dirty="0" smtClean="0">
                          <a:effectLst/>
                          <a:latin typeface="Bodoni"/>
                          <a:ea typeface="Times New Roman"/>
                          <a:cs typeface="Bodoni"/>
                        </a:rPr>
                        <a:t>. </a:t>
                      </a:r>
                      <a:r>
                        <a:rPr lang="ru-RU" sz="1100" b="1" i="1" kern="1400" dirty="0">
                          <a:effectLst/>
                          <a:latin typeface="Bodoni"/>
                          <a:ea typeface="Times New Roman"/>
                          <a:cs typeface="Bodoni"/>
                        </a:rPr>
                        <a:t>Дополнительный показатель, отражающий специфику вуза</a:t>
                      </a:r>
                      <a:r>
                        <a:rPr lang="ru-RU" sz="1100" b="1" i="1" dirty="0"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300"/>
                        </a:spcAft>
                      </a:pPr>
                      <a:r>
                        <a:rPr lang="ru-RU" sz="1100" i="1" dirty="0">
                          <a:effectLst/>
                          <a:latin typeface="Times New Roman"/>
                          <a:ea typeface="Times New Roman"/>
                        </a:rPr>
                        <a:t>Численность сотрудников из числа ППС (приведенных к доле ставки), имеющих ученые степени кандидата или доктора наук, в расчете на 100 студентов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en-US" sz="1100" i="1" kern="1400">
                          <a:effectLst/>
                          <a:latin typeface="Times New Roman"/>
                          <a:ea typeface="Times New Roman"/>
                        </a:rPr>
                        <a:t>ед.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i="1" dirty="0" smtClean="0">
                          <a:effectLst/>
                          <a:latin typeface="Times New Roman"/>
                          <a:ea typeface="Times New Roman"/>
                        </a:rPr>
                        <a:t>3,47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3.33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kern="1400" dirty="0" smtClean="0">
                          <a:effectLst/>
                          <a:latin typeface="Times New Roman"/>
                          <a:ea typeface="Times New Roman"/>
                        </a:rPr>
                        <a:t>3.41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3,99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</a:rPr>
                        <a:t>3,88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lang="ru-RU" sz="1400" b="1" i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</a:rPr>
                        <a:t>3,71</a:t>
                      </a:r>
                      <a:endParaRPr lang="ru-RU" sz="1400" b="1" i="1" dirty="0">
                        <a:solidFill>
                          <a:srgbClr val="0070C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291" marR="472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09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980728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Результаты Мониторинга эффективности за 2021 г.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" y="1412776"/>
            <a:ext cx="9036496" cy="3572462"/>
          </a:xfrm>
        </p:spPr>
      </p:pic>
    </p:spTree>
    <p:extLst>
      <p:ext uri="{BB962C8B-B14F-4D97-AF65-F5344CB8AC3E}">
        <p14:creationId xmlns:p14="http://schemas.microsoft.com/office/powerpoint/2010/main" val="200140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Ленова\Desktop\Снимок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2" y="422365"/>
            <a:ext cx="9020964" cy="559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466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Показатель «Зарплата ППС»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914400" y="1844824"/>
            <a:ext cx="7772400" cy="4174976"/>
          </a:xfrm>
        </p:spPr>
        <p:txBody>
          <a:bodyPr/>
          <a:lstStyle/>
          <a:p>
            <a:pPr algn="just"/>
            <a:r>
              <a:rPr lang="ru-RU" dirty="0"/>
              <a:t>за январь-август 2022 г. (по данным бухгалтерии</a:t>
            </a:r>
            <a:r>
              <a:rPr lang="ru-RU" dirty="0" smtClean="0"/>
              <a:t>) составляет </a:t>
            </a:r>
            <a:r>
              <a:rPr lang="ru-RU" dirty="0" smtClean="0">
                <a:solidFill>
                  <a:srgbClr val="0070C0"/>
                </a:solidFill>
              </a:rPr>
              <a:t>197,1%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420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09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Показатель «Образовательная деятельность»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500373"/>
              </p:ext>
            </p:extLst>
          </p:nvPr>
        </p:nvGraphicFramePr>
        <p:xfrm>
          <a:off x="624118" y="1772816"/>
          <a:ext cx="7920880" cy="3600395"/>
        </p:xfrm>
        <a:graphic>
          <a:graphicData uri="http://schemas.openxmlformats.org/drawingml/2006/table">
            <a:tbl>
              <a:tblPr/>
              <a:tblGrid>
                <a:gridCol w="613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4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02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4055"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Е.1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Образовательная деятельность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Пороговое значение 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– 64,57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57,24 (2016 г.)</a:t>
                      </a: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57,38 (2017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56,27 (2018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515745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58,30 (2019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54023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63,63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3839238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63,62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55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66,57 (2022 г. )</a:t>
                      </a:r>
                      <a:endParaRPr lang="ru-RU" sz="1800" b="1" i="0" u="none" strike="noStrike" dirty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417" marR="9417" marT="9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1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0949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Показатель «Трудоустройство»</a:t>
            </a:r>
            <a:endParaRPr lang="ru-RU" dirty="0"/>
          </a:p>
        </p:txBody>
      </p:sp>
      <p:pic>
        <p:nvPicPr>
          <p:cNvPr id="1026" name="Picture 2" descr="C:\Users\елена\Desktop\показатель трудоустройства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8388424" cy="16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752780"/>
              </p:ext>
            </p:extLst>
          </p:nvPr>
        </p:nvGraphicFramePr>
        <p:xfrm>
          <a:off x="835968" y="4445496"/>
          <a:ext cx="8136903" cy="792088"/>
        </p:xfrm>
        <a:graphic>
          <a:graphicData uri="http://schemas.openxmlformats.org/drawingml/2006/table">
            <a:tbl>
              <a:tblPr/>
              <a:tblGrid>
                <a:gridCol w="720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3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73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 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Трудоустройство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пороговое значение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15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Трудоустройство выпускников </a:t>
            </a:r>
            <a:br>
              <a:rPr lang="ru-RU" dirty="0" smtClean="0"/>
            </a:br>
            <a:r>
              <a:rPr lang="ru-RU" dirty="0" smtClean="0"/>
              <a:t>2021 года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85719462"/>
              </p:ext>
            </p:extLst>
          </p:nvPr>
        </p:nvGraphicFramePr>
        <p:xfrm>
          <a:off x="467543" y="1447800"/>
          <a:ext cx="8219255" cy="51598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70084">
                  <a:extLst>
                    <a:ext uri="{9D8B030D-6E8A-4147-A177-3AD203B41FA5}">
                      <a16:colId xmlns:a16="http://schemas.microsoft.com/office/drawing/2014/main" val="1824078942"/>
                    </a:ext>
                  </a:extLst>
                </a:gridCol>
                <a:gridCol w="1270400">
                  <a:extLst>
                    <a:ext uri="{9D8B030D-6E8A-4147-A177-3AD203B41FA5}">
                      <a16:colId xmlns:a16="http://schemas.microsoft.com/office/drawing/2014/main" val="173876855"/>
                    </a:ext>
                  </a:extLst>
                </a:gridCol>
                <a:gridCol w="1440455">
                  <a:extLst>
                    <a:ext uri="{9D8B030D-6E8A-4147-A177-3AD203B41FA5}">
                      <a16:colId xmlns:a16="http://schemas.microsoft.com/office/drawing/2014/main" val="1229424225"/>
                    </a:ext>
                  </a:extLst>
                </a:gridCol>
                <a:gridCol w="830261">
                  <a:extLst>
                    <a:ext uri="{9D8B030D-6E8A-4147-A177-3AD203B41FA5}">
                      <a16:colId xmlns:a16="http://schemas.microsoft.com/office/drawing/2014/main" val="2478297417"/>
                    </a:ext>
                  </a:extLst>
                </a:gridCol>
                <a:gridCol w="830261">
                  <a:extLst>
                    <a:ext uri="{9D8B030D-6E8A-4147-A177-3AD203B41FA5}">
                      <a16:colId xmlns:a16="http://schemas.microsoft.com/office/drawing/2014/main" val="40355801"/>
                    </a:ext>
                  </a:extLst>
                </a:gridCol>
                <a:gridCol w="906952">
                  <a:extLst>
                    <a:ext uri="{9D8B030D-6E8A-4147-A177-3AD203B41FA5}">
                      <a16:colId xmlns:a16="http://schemas.microsoft.com/office/drawing/2014/main" val="2965341274"/>
                    </a:ext>
                  </a:extLst>
                </a:gridCol>
                <a:gridCol w="626864">
                  <a:extLst>
                    <a:ext uri="{9D8B030D-6E8A-4147-A177-3AD203B41FA5}">
                      <a16:colId xmlns:a16="http://schemas.microsoft.com/office/drawing/2014/main" val="1140802164"/>
                    </a:ext>
                  </a:extLst>
                </a:gridCol>
                <a:gridCol w="830261">
                  <a:extLst>
                    <a:ext uri="{9D8B030D-6E8A-4147-A177-3AD203B41FA5}">
                      <a16:colId xmlns:a16="http://schemas.microsoft.com/office/drawing/2014/main" val="1563119877"/>
                    </a:ext>
                  </a:extLst>
                </a:gridCol>
                <a:gridCol w="586853">
                  <a:extLst>
                    <a:ext uri="{9D8B030D-6E8A-4147-A177-3AD203B41FA5}">
                      <a16:colId xmlns:a16="http://schemas.microsoft.com/office/drawing/2014/main" val="414563024"/>
                    </a:ext>
                  </a:extLst>
                </a:gridCol>
                <a:gridCol w="626864">
                  <a:extLst>
                    <a:ext uri="{9D8B030D-6E8A-4147-A177-3AD203B41FA5}">
                      <a16:colId xmlns:a16="http://schemas.microsoft.com/office/drawing/2014/main" val="3810002993"/>
                    </a:ext>
                  </a:extLst>
                </a:gridCol>
              </a:tblGrid>
              <a:tr h="705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№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направления подготовки, специальности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effectLst/>
                        </a:rPr>
                        <a:t>Наименование профиля, специализации  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всего выпускников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продолжают обучение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трудоустроено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служба в ВС РФ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отпуск по уходу за ребенком до 1,5 лет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не работают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процент трудоустройства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1003735506"/>
                  </a:ext>
                </a:extLst>
              </a:tr>
              <a:tr h="705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Прикладная математика и информатика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Системное программирование и компьютерные технологии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75,00%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1452989412"/>
                  </a:ext>
                </a:extLst>
              </a:tr>
              <a:tr h="705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Филология 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Зарубежная филология (Английский язык и литература)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4052227205"/>
                  </a:ext>
                </a:extLst>
              </a:tr>
              <a:tr h="3566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Педагогическое образование 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Начальное образование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1769219150"/>
                  </a:ext>
                </a:extLst>
              </a:tr>
              <a:tr h="10542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Электроэнергетика и электротехника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Электрооборудование и электрохозяйство предприятий организаций и учреждений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83,33%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4255853599"/>
                  </a:ext>
                </a:extLst>
              </a:tr>
              <a:tr h="5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Строительство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 Промышленное и гражданское строительство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80,00%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2752523434"/>
                  </a:ext>
                </a:extLst>
              </a:tr>
              <a:tr h="8798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Горное дело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Маркшейдерское дело, Подземная разработка пластовых месторождений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100,00%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465096062"/>
                  </a:ext>
                </a:extLst>
              </a:tr>
              <a:tr h="21130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ИТОГО: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84,21%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08" marR="8208" marT="8208" marB="0" anchor="ctr"/>
                </a:tc>
                <a:extLst>
                  <a:ext uri="{0D108BD9-81ED-4DB2-BD59-A6C34878D82A}">
                    <a16:rowId xmlns:a16="http://schemas.microsoft.com/office/drawing/2014/main" val="78603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5540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Нетрудоустроенные выпускники 2021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90833" y="1449026"/>
            <a:ext cx="7772400" cy="4572000"/>
          </a:xfrm>
        </p:spPr>
        <p:txBody>
          <a:bodyPr/>
          <a:lstStyle/>
          <a:p>
            <a:r>
              <a:rPr lang="ru-RU" dirty="0" smtClean="0"/>
              <a:t>ЭО-17 Филиппова Марина Владимировна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8117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Приведенный контингент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66573"/>
              </p:ext>
            </p:extLst>
          </p:nvPr>
        </p:nvGraphicFramePr>
        <p:xfrm>
          <a:off x="886571" y="1556792"/>
          <a:ext cx="7573860" cy="424847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66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4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5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74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34559"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Е.7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Приведенный контингент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7"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пороговое значение </a:t>
                      </a:r>
                      <a:r>
                        <a:rPr lang="ru-RU" sz="1800" u="none" strike="noStrike" dirty="0" smtClean="0">
                          <a:effectLst/>
                        </a:rPr>
                        <a:t>– 255,60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462,60 (2016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6896014"/>
                  </a:ext>
                </a:extLst>
              </a:tr>
              <a:tr h="444853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438,60 (2017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53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439,20 (2018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53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459,60 (2019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53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466,40 (2020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24009"/>
                  </a:ext>
                </a:extLst>
              </a:tr>
              <a:tr h="444853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437,50 (2021 г.)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1004883"/>
                  </a:ext>
                </a:extLst>
              </a:tr>
              <a:tr h="689649"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450,2 (01.10.2022 г.) </a:t>
                      </a:r>
                      <a:r>
                        <a:rPr lang="ru-RU" sz="1800" b="1" i="1" u="none" strike="noStrike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1800" b="1" i="1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9517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9277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664</TotalTime>
  <Words>567</Words>
  <Application>Microsoft Office PowerPoint</Application>
  <PresentationFormat>Экран (4:3)</PresentationFormat>
  <Paragraphs>197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Bodoni</vt:lpstr>
      <vt:lpstr>Calibri</vt:lpstr>
      <vt:lpstr>Cambria</vt:lpstr>
      <vt:lpstr>Cambria Math</vt:lpstr>
      <vt:lpstr>Franklin Gothic Book</vt:lpstr>
      <vt:lpstr>Perpetua</vt:lpstr>
      <vt:lpstr>Times New Roman</vt:lpstr>
      <vt:lpstr>Wingdings 2</vt:lpstr>
      <vt:lpstr>Справедливость</vt:lpstr>
      <vt:lpstr>Предварительные итоги мониторинга эффективности деятельности образовательных организаций высшего образования </vt:lpstr>
      <vt:lpstr>Результаты Мониторинга эффективности за 2021 г.</vt:lpstr>
      <vt:lpstr>Презентация PowerPoint</vt:lpstr>
      <vt:lpstr>Показатель «Зарплата ППС»</vt:lpstr>
      <vt:lpstr>Показатель «Образовательная деятельность»</vt:lpstr>
      <vt:lpstr>Показатель «Трудоустройство»</vt:lpstr>
      <vt:lpstr>Трудоустройство выпускников  2021 года</vt:lpstr>
      <vt:lpstr>Нетрудоустроенные выпускники 2021 года</vt:lpstr>
      <vt:lpstr>Приведенный контингент</vt:lpstr>
      <vt:lpstr>Доп. показатель - Численность сотрудников из числа ППС (приведенных к доле ставки), имеющих ученые степени кандидата или доктора наук, в расчете на 100 студентов</vt:lpstr>
      <vt:lpstr>Презентация PowerPoint</vt:lpstr>
    </vt:vector>
  </TitlesOfParts>
  <Company>Krokoz™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Предварительные итоги мониторинга эффективности</dc:title>
  <dc:creator>елена</dc:creator>
  <cp:lastModifiedBy>Лидия Дмитриевна Ядреева</cp:lastModifiedBy>
  <cp:revision>77</cp:revision>
  <cp:lastPrinted>2022-04-18T01:06:11Z</cp:lastPrinted>
  <dcterms:created xsi:type="dcterms:W3CDTF">2018-11-29T01:54:44Z</dcterms:created>
  <dcterms:modified xsi:type="dcterms:W3CDTF">2022-10-04T07:45:22Z</dcterms:modified>
</cp:coreProperties>
</file>