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45" r:id="rId2"/>
  </p:sldMasterIdLst>
  <p:notesMasterIdLst>
    <p:notesMasterId r:id="rId10"/>
  </p:notesMasterIdLst>
  <p:sldIdLst>
    <p:sldId id="256" r:id="rId3"/>
    <p:sldId id="277" r:id="rId4"/>
    <p:sldId id="275" r:id="rId5"/>
    <p:sldId id="276" r:id="rId6"/>
    <p:sldId id="278" r:id="rId7"/>
    <p:sldId id="268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89934" autoAdjust="0"/>
  </p:normalViewPr>
  <p:slideViewPr>
    <p:cSldViewPr>
      <p:cViewPr varScale="1">
        <p:scale>
          <a:sx n="104" d="100"/>
          <a:sy n="104" d="100"/>
        </p:scale>
        <p:origin x="183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rtemeva\Desktop\&#1058;&#1088;&#1091;&#1076;-&#1074;&#1086;,%20&#1062;&#1054;&#1056;&#1050;\&#1042;&#1099;&#1087;&#1091;&#1089;&#1082;%202024\&#1059;&#1052;&#1057;,%20&#1059;&#1057;%20&#1074;&#1099;&#1087;&#1091;&#1089;&#1082;%202024\2023%20&#1090;&#1088;&#1091;&#1076;-&#1074;&#1086;%20&#1085;&#1072;%2026.10.23%20(&#1089;%20&#1080;&#1079;&#1084;.%2025.06.24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динамика!$A$17</c:f>
              <c:strCache>
                <c:ptCount val="1"/>
                <c:pt idx="0">
                  <c:v>Занято по всем каналам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4999999999999949E-2"/>
                  <c:y val="-1.3333333333333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6D2-47B5-AB5C-C0B961228E10}"/>
                </c:ext>
              </c:extLst>
            </c:dLbl>
            <c:dLbl>
              <c:idx val="1"/>
              <c:layout>
                <c:manualLayout>
                  <c:x val="1.6666666666666566E-2"/>
                  <c:y val="-1.3333333333333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6D2-47B5-AB5C-C0B961228E10}"/>
                </c:ext>
              </c:extLst>
            </c:dLbl>
            <c:dLbl>
              <c:idx val="2"/>
              <c:layout>
                <c:manualLayout>
                  <c:x val="7.3952988725604829E-3"/>
                  <c:y val="-5.62336874002727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A6D2-47B5-AB5C-C0B961228E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динамика!$B$16:$F$16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  <c:extLst/>
            </c:numRef>
          </c:cat>
          <c:val>
            <c:numRef>
              <c:f>динамика!$B$17:$F$17</c:f>
              <c:numCache>
                <c:formatCode>0.0%</c:formatCode>
                <c:ptCount val="3"/>
                <c:pt idx="0">
                  <c:v>0.89470000000000005</c:v>
                </c:pt>
                <c:pt idx="1">
                  <c:v>0.97619999999999996</c:v>
                </c:pt>
                <c:pt idx="2">
                  <c:v>0.88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A6D2-47B5-AB5C-C0B961228E10}"/>
            </c:ext>
          </c:extLst>
        </c:ser>
        <c:ser>
          <c:idx val="1"/>
          <c:order val="1"/>
          <c:tx>
            <c:strRef>
              <c:f>динамика!$A$18</c:f>
              <c:strCache>
                <c:ptCount val="1"/>
                <c:pt idx="0">
                  <c:v>Трудоустроено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3333333333333333E-2"/>
                  <c:y val="-1.33333333333333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6D2-47B5-AB5C-C0B961228E10}"/>
                </c:ext>
              </c:extLst>
            </c:dLbl>
            <c:dLbl>
              <c:idx val="1"/>
              <c:layout>
                <c:manualLayout>
                  <c:x val="3.0555555555555555E-2"/>
                  <c:y val="-2.66666666666666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6D2-47B5-AB5C-C0B961228E10}"/>
                </c:ext>
              </c:extLst>
            </c:dLbl>
            <c:dLbl>
              <c:idx val="2"/>
              <c:layout>
                <c:manualLayout>
                  <c:x val="3.9934613911826497E-2"/>
                  <c:y val="-4.8565457300235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A6D2-47B5-AB5C-C0B961228E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динамика!$B$16:$F$16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  <c:extLst/>
            </c:numRef>
          </c:cat>
          <c:val>
            <c:numRef>
              <c:f>динамика!$B$18:$F$18</c:f>
              <c:numCache>
                <c:formatCode>0.0%</c:formatCode>
                <c:ptCount val="3"/>
                <c:pt idx="0">
                  <c:v>0.75</c:v>
                </c:pt>
                <c:pt idx="1">
                  <c:v>0.65</c:v>
                </c:pt>
                <c:pt idx="2">
                  <c:v>0.69399999999999995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5-A6D2-47B5-AB5C-C0B961228E10}"/>
            </c:ext>
          </c:extLst>
        </c:ser>
        <c:ser>
          <c:idx val="2"/>
          <c:order val="2"/>
          <c:tx>
            <c:strRef>
              <c:f>динамика!$A$19</c:f>
              <c:strCache>
                <c:ptCount val="1"/>
                <c:pt idx="0">
                  <c:v>Не трудоустроено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7777777777777676E-2"/>
                  <c:y val="-1.3333333333333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A6D2-47B5-AB5C-C0B961228E10}"/>
                </c:ext>
              </c:extLst>
            </c:dLbl>
            <c:dLbl>
              <c:idx val="1"/>
              <c:layout>
                <c:manualLayout>
                  <c:x val="3.8888888888888785E-2"/>
                  <c:y val="-1.33333333333334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6D2-47B5-AB5C-C0B961228E10}"/>
                </c:ext>
              </c:extLst>
            </c:dLbl>
            <c:dLbl>
              <c:idx val="2"/>
              <c:layout>
                <c:manualLayout>
                  <c:x val="3.845555413731451E-2"/>
                  <c:y val="-5.36776107002603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A6D2-47B5-AB5C-C0B961228E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динамика!$B$16:$F$16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  <c:extLst/>
            </c:numRef>
          </c:cat>
          <c:val>
            <c:numRef>
              <c:f>динамика!$B$19:$F$19</c:f>
              <c:numCache>
                <c:formatCode>0.0%</c:formatCode>
                <c:ptCount val="3"/>
                <c:pt idx="0">
                  <c:v>0.1053</c:v>
                </c:pt>
                <c:pt idx="1">
                  <c:v>2.3800000000000002E-2</c:v>
                </c:pt>
                <c:pt idx="2">
                  <c:v>0.12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8-A6D2-47B5-AB5C-C0B961228E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20265135"/>
        <c:axId val="520278031"/>
        <c:axId val="0"/>
      </c:bar3DChart>
      <c:catAx>
        <c:axId val="5202651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0278031"/>
        <c:crosses val="autoZero"/>
        <c:auto val="1"/>
        <c:lblAlgn val="ctr"/>
        <c:lblOffset val="100"/>
        <c:noMultiLvlLbl val="0"/>
      </c:catAx>
      <c:valAx>
        <c:axId val="5202780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02651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BD92F5-4622-485F-B1EE-4DE507033B14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9DE0B4-DE6C-44BC-9BAB-459BAB6D0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366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DE0B4-DE6C-44BC-9BAB-459BAB6D093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3109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DE0B4-DE6C-44BC-9BAB-459BAB6D093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109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96C907C-6A71-49B5-B6C0-22AB21424E3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0401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AFAB8-E0C2-458C-B6E9-BBC730705DF5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473190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913FA-6EEA-49AF-9E2D-691BD132A810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301128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24937-5B32-4DB5-833C-787D6DEF1F04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380264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CDFF6D2-2362-4236-91BE-4C01C922185E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CDFF6D2-2362-4236-91BE-4C01C922185E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CDFF6D2-2362-4236-91BE-4C01C922185E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25982-47D5-42C9-AB8E-3C47F54B32D1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260155"/>
      </p:ext>
    </p:extLst>
  </p:cSld>
  <p:clrMapOvr>
    <a:masterClrMapping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CDFF6D2-2362-4236-91BE-4C01C922185E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CDFF6D2-2362-4236-91BE-4C01C922185E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3AFC1-4A60-41C1-99DB-6AE8C1C24174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680512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EE96B-B7C7-42EE-99CE-2DC2122F41EC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117477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26B6C-D33F-4277-80F6-979B94C1E186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929157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5224D-3C19-4B79-B50B-E01EDB092CCA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367449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FA457-38DA-4CBB-9BAE-261A341BF4DF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762116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A6AF2-55A4-41B4-8C0D-6D4C4564E25C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806184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3283FD-637F-495A-B14F-39A621B3305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182210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76200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41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219" y="5885656"/>
            <a:ext cx="1316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50341EB-D532-434D-B112-46E4A9C6402F}" type="slidenum">
              <a:rPr kumimoji="1" lang="ru-RU">
                <a:solidFill>
                  <a:srgbClr val="D1282E"/>
                </a:solidFill>
                <a:latin typeface="Garamond" pitchFamily="18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ru-RU">
              <a:solidFill>
                <a:srgbClr val="D1282E"/>
              </a:solidFill>
              <a:latin typeface="Garamond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01125" y="0"/>
            <a:ext cx="142875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001125" y="1371600"/>
            <a:ext cx="142875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096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 spc="-6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buFont typeface="Arial" charset="0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50341EB-D532-434D-B112-46E4A9C6402F}" type="slidenum">
              <a:rPr kumimoji="1" lang="ru-RU" smtClean="0">
                <a:solidFill>
                  <a:srgbClr val="D1282E"/>
                </a:solidFill>
                <a:latin typeface="Garamond" pitchFamily="18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ru-RU">
              <a:solidFill>
                <a:srgbClr val="D1282E"/>
              </a:solidFill>
              <a:latin typeface="Garamond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04664"/>
            <a:ext cx="7416824" cy="496855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итогах ФАКТИЧЕСКОГО трудоустройства выпускников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 (ф) СВФУ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35243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Итоги фактического трудоустройства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года выпуска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772816"/>
            <a:ext cx="8640960" cy="4176464"/>
          </a:xfrm>
        </p:spPr>
        <p:txBody>
          <a:bodyPr>
            <a:noAutofit/>
          </a:bodyPr>
          <a:lstStyle/>
          <a:p>
            <a:pPr>
              <a:lnSpc>
                <a:spcPct val="135000"/>
              </a:lnSpc>
              <a:spcBef>
                <a:spcPts val="0"/>
              </a:spcBef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2024 году в ТИ (ф) СВФУ дипломы о высшем образовании получили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студентов очного отделения (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целевой прием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фактического трудоустройства всего занято по всем каналам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выпускника, что составляет 88%.</a:t>
            </a:r>
          </a:p>
          <a:p>
            <a:pPr algn="just"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них трудоустроено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студента, что составляет 69% от общего количества выпускников (минус магистратура).</a:t>
            </a:r>
          </a:p>
          <a:p>
            <a:pPr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Занято по другим каналам 10 выпускников, из них:  4 - по уходу за ребенком, 1 продолжает обучение, 5 человек призваны/ждут призыва на службу ВС РФ.</a:t>
            </a:r>
          </a:p>
          <a:p>
            <a:pPr algn="just"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нетрудоустроенных выпускников (по состоянию на 17.10.2024 г.) составляет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выпускников.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9780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нетрудоустроенных выпускников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г. (по состоянию на 17.10.2024 г.)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349080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Егоров Виталий Владимирович,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гр. С-ГД-18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поисках работы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 Евгений Русланович, гр.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БП-ЭО-20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поисках работы</a:t>
            </a:r>
          </a:p>
          <a:p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Стручкова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Дарья Петровна, гр.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БА-ОФ-20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поисках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Романов Максим Иванович, гр.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БА-ПИ-20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поисках работы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Тургунбеков Тимур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Анарбекович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БА-ЗФ-20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поисках работы</a:t>
            </a:r>
          </a:p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Селезнёва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Валерия Андреевна, гр.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БА-ПО-19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Выезд за пределы РФ</a:t>
            </a:r>
          </a:p>
          <a:p>
            <a:pPr marL="0" indent="0">
              <a:buNone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799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693" y="260648"/>
            <a:ext cx="83058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Фактическое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трудоустройство выпускников ТИ (ф) СВФУ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по состоянию на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17.10.2024г.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732848"/>
              </p:ext>
            </p:extLst>
          </p:nvPr>
        </p:nvGraphicFramePr>
        <p:xfrm>
          <a:off x="323527" y="1556792"/>
          <a:ext cx="8712965" cy="520742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16025">
                  <a:extLst>
                    <a:ext uri="{9D8B030D-6E8A-4147-A177-3AD203B41FA5}">
                      <a16:colId xmlns:a16="http://schemas.microsoft.com/office/drawing/2014/main" val="1595150115"/>
                    </a:ext>
                  </a:extLst>
                </a:gridCol>
                <a:gridCol w="1084582">
                  <a:extLst>
                    <a:ext uri="{9D8B030D-6E8A-4147-A177-3AD203B41FA5}">
                      <a16:colId xmlns:a16="http://schemas.microsoft.com/office/drawing/2014/main" val="1418595985"/>
                    </a:ext>
                  </a:extLst>
                </a:gridCol>
                <a:gridCol w="1185844">
                  <a:extLst>
                    <a:ext uri="{9D8B030D-6E8A-4147-A177-3AD203B41FA5}">
                      <a16:colId xmlns:a16="http://schemas.microsoft.com/office/drawing/2014/main" val="443517703"/>
                    </a:ext>
                  </a:extLst>
                </a:gridCol>
                <a:gridCol w="461590">
                  <a:extLst>
                    <a:ext uri="{9D8B030D-6E8A-4147-A177-3AD203B41FA5}">
                      <a16:colId xmlns:a16="http://schemas.microsoft.com/office/drawing/2014/main" val="2866145447"/>
                    </a:ext>
                  </a:extLst>
                </a:gridCol>
                <a:gridCol w="501131">
                  <a:extLst>
                    <a:ext uri="{9D8B030D-6E8A-4147-A177-3AD203B41FA5}">
                      <a16:colId xmlns:a16="http://schemas.microsoft.com/office/drawing/2014/main" val="12758530"/>
                    </a:ext>
                  </a:extLst>
                </a:gridCol>
                <a:gridCol w="365940">
                  <a:extLst>
                    <a:ext uri="{9D8B030D-6E8A-4147-A177-3AD203B41FA5}">
                      <a16:colId xmlns:a16="http://schemas.microsoft.com/office/drawing/2014/main" val="2753915929"/>
                    </a:ext>
                  </a:extLst>
                </a:gridCol>
                <a:gridCol w="693657">
                  <a:extLst>
                    <a:ext uri="{9D8B030D-6E8A-4147-A177-3AD203B41FA5}">
                      <a16:colId xmlns:a16="http://schemas.microsoft.com/office/drawing/2014/main" val="4092851259"/>
                    </a:ext>
                  </a:extLst>
                </a:gridCol>
                <a:gridCol w="693657">
                  <a:extLst>
                    <a:ext uri="{9D8B030D-6E8A-4147-A177-3AD203B41FA5}">
                      <a16:colId xmlns:a16="http://schemas.microsoft.com/office/drawing/2014/main" val="845618090"/>
                    </a:ext>
                  </a:extLst>
                </a:gridCol>
                <a:gridCol w="433536">
                  <a:extLst>
                    <a:ext uri="{9D8B030D-6E8A-4147-A177-3AD203B41FA5}">
                      <a16:colId xmlns:a16="http://schemas.microsoft.com/office/drawing/2014/main" val="501892479"/>
                    </a:ext>
                  </a:extLst>
                </a:gridCol>
                <a:gridCol w="484719">
                  <a:extLst>
                    <a:ext uri="{9D8B030D-6E8A-4147-A177-3AD203B41FA5}">
                      <a16:colId xmlns:a16="http://schemas.microsoft.com/office/drawing/2014/main" val="607125276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3156920345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566981861"/>
                    </a:ext>
                  </a:extLst>
                </a:gridCol>
                <a:gridCol w="716110">
                  <a:extLst>
                    <a:ext uri="{9D8B030D-6E8A-4147-A177-3AD203B41FA5}">
                      <a16:colId xmlns:a16="http://schemas.microsoft.com/office/drawing/2014/main" val="748595757"/>
                    </a:ext>
                  </a:extLst>
                </a:gridCol>
                <a:gridCol w="434031">
                  <a:extLst>
                    <a:ext uri="{9D8B030D-6E8A-4147-A177-3AD203B41FA5}">
                      <a16:colId xmlns:a16="http://schemas.microsoft.com/office/drawing/2014/main" val="4128846194"/>
                    </a:ext>
                  </a:extLst>
                </a:gridCol>
                <a:gridCol w="434031">
                  <a:extLst>
                    <a:ext uri="{9D8B030D-6E8A-4147-A177-3AD203B41FA5}">
                      <a16:colId xmlns:a16="http://schemas.microsoft.com/office/drawing/2014/main" val="2881809211"/>
                    </a:ext>
                  </a:extLst>
                </a:gridCol>
              </a:tblGrid>
              <a:tr h="27665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направления подготовки, специальности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профиля, специализации  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выпускников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т.ч. целевой прием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трудоустроено на работу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занято по другим каналам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занято по всем каналам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выезд за пределы РС(Я)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поисках работы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8024960"/>
                  </a:ext>
                </a:extLst>
              </a:tr>
              <a:tr h="5464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продолжают обучение (магистратура)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служба в ВС РФ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отпуск по уходу за ребенком 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8993320"/>
                  </a:ext>
                </a:extLst>
              </a:tr>
              <a:tr h="4549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информатика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информатика в менеджменте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8358213"/>
                  </a:ext>
                </a:extLst>
              </a:tr>
              <a:tr h="4549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Отечественная филология (русский язык и литература)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33,33%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33,33%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66,67%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1149239"/>
                  </a:ext>
                </a:extLst>
              </a:tr>
              <a:tr h="546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Зарубежная филология (Английский язык и литература)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7454952"/>
                  </a:ext>
                </a:extLst>
              </a:tr>
              <a:tr h="6065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Педагогическое образование (с двумя профилями подготовки)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Дошкольное образование и начальное образование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87,50%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11,11%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88,89%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6277430"/>
                  </a:ext>
                </a:extLst>
              </a:tr>
              <a:tr h="7582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Электроэнергетика и электротехника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Электрооборудование и электрохозяйство предприятий организаций и учреждений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71,43%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14,29%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85,71%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4222975"/>
                  </a:ext>
                </a:extLst>
              </a:tr>
              <a:tr h="4549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Промышленное и гражданское строительство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33,33%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66,67%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276851"/>
                  </a:ext>
                </a:extLst>
              </a:tr>
              <a:tr h="4549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Открытые горные работы, Маркшейдерское дело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69,23%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23,08%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92,31%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0722351"/>
                  </a:ext>
                </a:extLst>
              </a:tr>
              <a:tr h="4549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Электрификация и автоматизация горного производства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77,78%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22,22%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925685"/>
                  </a:ext>
                </a:extLst>
              </a:tr>
              <a:tr h="175496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69,39%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20,00%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88,00%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31" marR="6231" marT="62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329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125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Трудоустройство выпускников-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целевиков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года выпуска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159051184"/>
              </p:ext>
            </p:extLst>
          </p:nvPr>
        </p:nvGraphicFramePr>
        <p:xfrm>
          <a:off x="179511" y="1628798"/>
          <a:ext cx="8784976" cy="48996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64097">
                  <a:extLst>
                    <a:ext uri="{9D8B030D-6E8A-4147-A177-3AD203B41FA5}">
                      <a16:colId xmlns:a16="http://schemas.microsoft.com/office/drawing/2014/main" val="2580071962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582409978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1377523111"/>
                    </a:ext>
                  </a:extLst>
                </a:gridCol>
                <a:gridCol w="3528391">
                  <a:extLst>
                    <a:ext uri="{9D8B030D-6E8A-4147-A177-3AD203B41FA5}">
                      <a16:colId xmlns:a16="http://schemas.microsoft.com/office/drawing/2014/main" val="2330536747"/>
                    </a:ext>
                  </a:extLst>
                </a:gridCol>
              </a:tblGrid>
              <a:tr h="4582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 ЦКП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работы, должность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92156328"/>
                  </a:ext>
                </a:extLst>
              </a:tr>
              <a:tr h="4582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С-ГД-18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Дмитриев Савва Михайлович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"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Эльгауголь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</a:t>
                      </a:r>
                      <a:r>
                        <a:rPr lang="ru-RU" sz="1400" b="0" i="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Долгучан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горный</a:t>
                      </a:r>
                      <a:r>
                        <a:rPr lang="ru-RU" sz="14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мастер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83350175"/>
                  </a:ext>
                </a:extLst>
              </a:tr>
              <a:tr h="45823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С-ГД-18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Иванов Николай Данилович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ООО "Эльгауголь"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Служба в РА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3241619"/>
                  </a:ext>
                </a:extLst>
              </a:tr>
              <a:tr h="4975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С-ГД-18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Парников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Ньургун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Егорович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ООО "Эльгауголь"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Служба в РА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31672709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С-ГД-18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Сивцев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Сарыал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Егорович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ООО "</a:t>
                      </a:r>
                      <a:r>
                        <a:rPr kumimoji="0" lang="ru-RU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Эльгауголь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"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Эльгауголь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специалист производственно-диспетчерского отдела производственной службы Разреза «Эльгинский»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46481999"/>
                  </a:ext>
                </a:extLst>
              </a:tr>
              <a:tr h="8652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С-ЭФ-18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Эйваз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Кай </a:t>
                      </a:r>
                      <a:r>
                        <a:rPr lang="ru-RU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Арианович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УК "</a:t>
                      </a:r>
                      <a:r>
                        <a:rPr lang="ru-RU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Колмар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Национальный центр медицины Республиканская больница № 1 г. Якутск, начальник отдела медицинских газов Техническая служба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23497384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С-ЭФ-18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Соныгин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Илья Александрович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УК "</a:t>
                      </a:r>
                      <a:r>
                        <a:rPr lang="ru-RU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Колмар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самозанятый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04226432"/>
                  </a:ext>
                </a:extLst>
              </a:tr>
              <a:tr h="6873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БА-ПО-19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Белолюбская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Светлана Семеновна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образования Окружной администрации г. Якутска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Муниципальное бюджетное общеобразовательное учреждение «</a:t>
                      </a:r>
                      <a:r>
                        <a:rPr lang="ru-RU" sz="14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Анабарская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улусная гимназия», учитель начальных классов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76917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343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трудоустройства студентов за 3 года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2592915"/>
              </p:ext>
            </p:extLst>
          </p:nvPr>
        </p:nvGraphicFramePr>
        <p:xfrm>
          <a:off x="179512" y="1700808"/>
          <a:ext cx="8586536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649771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579296" cy="46828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постановления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424936" cy="4536504"/>
          </a:xfrm>
        </p:spPr>
        <p:txBody>
          <a:bodyPr/>
          <a:lstStyle/>
          <a:p>
            <a:pPr marL="0" indent="0" algn="just"/>
            <a:r>
              <a:rPr lang="ru-RU" alt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Информацию принять к сведению.</a:t>
            </a:r>
          </a:p>
          <a:p>
            <a:pPr marL="0" indent="0" algn="just"/>
            <a:r>
              <a:rPr lang="ru-RU" alt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Ответственным кафедр предоставить подтверждающие документы о трудоустройстве выпускников (справки с места работы, учебы).</a:t>
            </a:r>
          </a:p>
          <a:p>
            <a:pPr marL="0" indent="0" algn="just"/>
            <a:r>
              <a:rPr lang="ru-RU" alt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Провести работу с нетрудоустроенными студентами. Предоставить актуальную информацию о состоянии их трудоустройства к 01 декабря 2024 г.</a:t>
            </a:r>
          </a:p>
          <a:p>
            <a:pPr marL="0" indent="0" algn="just"/>
            <a:r>
              <a:rPr lang="ru-RU" alt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В течение 3 лет после выпуска предоставлять информацию о фактическом трудоустройстве выпускников для информационной системы мониторинга трудоустройства выпускников СВФУ (</a:t>
            </a:r>
            <a:r>
              <a:rPr lang="ru-RU" altLang="ru-RU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целевиков</a:t>
            </a:r>
            <a:r>
              <a:rPr lang="ru-RU" alt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занятых </a:t>
            </a:r>
            <a:r>
              <a:rPr lang="ru-RU" alt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другим </a:t>
            </a: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каналам, нетрудоустроенных/выехавших за пределы РС(Я)).</a:t>
            </a:r>
            <a:endParaRPr lang="ru-RU" alt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r>
              <a:rPr lang="ru-RU" alt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	Кафедрам назначить ответственных по трудоустройству (актуализировать); взять на особый контроль трудоустройство выпускников, обучавшихся по договору о целевом обучении.</a:t>
            </a:r>
          </a:p>
        </p:txBody>
      </p:sp>
    </p:spTree>
    <p:extLst>
      <p:ext uri="{BB962C8B-B14F-4D97-AF65-F5344CB8AC3E}">
        <p14:creationId xmlns:p14="http://schemas.microsoft.com/office/powerpoint/2010/main" val="287497745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2667</TotalTime>
  <Words>576</Words>
  <Application>Microsoft Office PowerPoint</Application>
  <PresentationFormat>Экран (4:3)</PresentationFormat>
  <Paragraphs>224</Paragraphs>
  <Slides>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7" baseType="lpstr">
      <vt:lpstr>Arial</vt:lpstr>
      <vt:lpstr>Arial Black</vt:lpstr>
      <vt:lpstr>Calibri</vt:lpstr>
      <vt:lpstr>Garamond</vt:lpstr>
      <vt:lpstr>Times New Roman</vt:lpstr>
      <vt:lpstr>Tw Cen MT</vt:lpstr>
      <vt:lpstr>Wingdings</vt:lpstr>
      <vt:lpstr>Wingdings 2</vt:lpstr>
      <vt:lpstr>Главная</vt:lpstr>
      <vt:lpstr>Обычная</vt:lpstr>
      <vt:lpstr> Об итогах ФАКТИЧЕСКОГО трудоустройства выпускников  ТИ (ф) СВФУ  </vt:lpstr>
      <vt:lpstr>Итоги фактического трудоустройства 2024 года выпуска</vt:lpstr>
      <vt:lpstr>Список нетрудоустроенных выпускников  2024 г. (по состоянию на 17.10.2024 г.)</vt:lpstr>
      <vt:lpstr>Фактическое трудоустройство выпускников ТИ (ф) СВФУ 2024 года по состоянию на 17.10.2024г. </vt:lpstr>
      <vt:lpstr>Трудоустройство выпускников-целевиков 2024 года выпуска</vt:lpstr>
      <vt:lpstr>Динамика трудоустройства студентов за 3 года</vt:lpstr>
      <vt:lpstr>Проект постановления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предварительного трудоустройства выпускников ТИ (ф) СВФУ</dc:title>
  <dc:creator>11</dc:creator>
  <cp:lastModifiedBy>Лидия Дмитриевна Ядреева</cp:lastModifiedBy>
  <cp:revision>209</cp:revision>
  <dcterms:created xsi:type="dcterms:W3CDTF">2015-05-13T02:02:24Z</dcterms:created>
  <dcterms:modified xsi:type="dcterms:W3CDTF">2024-10-29T07:00:17Z</dcterms:modified>
</cp:coreProperties>
</file>