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7" r:id="rId3"/>
    <p:sldId id="257" r:id="rId4"/>
    <p:sldId id="286" r:id="rId5"/>
    <p:sldId id="285" r:id="rId6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DC18"/>
    <a:srgbClr val="2C10F8"/>
    <a:srgbClr val="2C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6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13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6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3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3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7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3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2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8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0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F75C-E85F-4CC3-A29A-3A70A2F26DE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2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55890" y="166654"/>
            <a:ext cx="10345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Министерство науки и высшего образования Российской Федерации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Федеральное государственное автономное образовательное учреждение высшего образования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«СЕВЕРО-ВОСТОЧНЫЙ ФЕДЕРАЛЬНЫЙ УНИВЕРСИТЕТ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ИМЕНИ М.К.АММОСОВА»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Технический институт (филиал) в г. Нерюнгри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(ТИ (ф) СВФУ)</a:t>
            </a:r>
            <a:endParaRPr lang="ru-RU" sz="1600" dirty="0"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37913" y="5953883"/>
            <a:ext cx="838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2025 г.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3533487" y="2967632"/>
            <a:ext cx="5041900" cy="13112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500" b="1" dirty="0">
                <a:latin typeface="+mn-lt"/>
                <a:ea typeface="+mn-ea"/>
                <a:cs typeface="Times New Roman" panose="02020603050405020304" pitchFamily="18" charset="0"/>
              </a:rPr>
              <a:t>О ПОДГОТОВКЕ КАДРОВ ВЫСШЕЙ КВАЛИФИКАЦИИ В ТИ (Ф) СВФУ </a:t>
            </a:r>
          </a:p>
          <a:p>
            <a:r>
              <a:rPr lang="ru-RU" altLang="ru-RU" sz="2500" b="1" dirty="0">
                <a:latin typeface="+mn-lt"/>
                <a:ea typeface="+mn-ea"/>
                <a:cs typeface="Times New Roman" panose="02020603050405020304" pitchFamily="18" charset="0"/>
              </a:rPr>
              <a:t>ЗА 2024 г. </a:t>
            </a:r>
          </a:p>
        </p:txBody>
      </p:sp>
    </p:spTree>
    <p:extLst>
      <p:ext uri="{BB962C8B-B14F-4D97-AF65-F5344CB8AC3E}">
        <p14:creationId xmlns:p14="http://schemas.microsoft.com/office/powerpoint/2010/main" val="356429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847326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Rectangle 138"/>
          <p:cNvSpPr>
            <a:spLocks noChangeArrowheads="1"/>
          </p:cNvSpPr>
          <p:nvPr/>
        </p:nvSpPr>
        <p:spPr bwMode="auto">
          <a:xfrm>
            <a:off x="2965914" y="485148"/>
            <a:ext cx="6541769" cy="369332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ПЛАНИРУЕМЫЕ ЗАЩИТЫ (2023 -2027 годы)</a:t>
            </a:r>
          </a:p>
        </p:txBody>
      </p:sp>
      <p:sp>
        <p:nvSpPr>
          <p:cNvPr id="8" name="Скругленный прямоугольник 4"/>
          <p:cNvSpPr/>
          <p:nvPr/>
        </p:nvSpPr>
        <p:spPr bwMode="auto">
          <a:xfrm>
            <a:off x="82307" y="1108177"/>
            <a:ext cx="1430299" cy="8509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Ф.И.О.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81116" y="2001804"/>
            <a:ext cx="1431490" cy="11482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Малинин Юрий Анатольевич</a:t>
              </a:r>
            </a:p>
          </p:txBody>
        </p:sp>
      </p:grpSp>
      <p:sp>
        <p:nvSpPr>
          <p:cNvPr id="12" name="Скругленный прямоугольник 4"/>
          <p:cNvSpPr/>
          <p:nvPr/>
        </p:nvSpPr>
        <p:spPr bwMode="auto">
          <a:xfrm>
            <a:off x="1557247" y="1116173"/>
            <a:ext cx="1457457" cy="842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Статусы</a:t>
            </a:r>
          </a:p>
        </p:txBody>
      </p:sp>
      <p:sp>
        <p:nvSpPr>
          <p:cNvPr id="13" name="Скругленный прямоугольник 4"/>
          <p:cNvSpPr/>
          <p:nvPr/>
        </p:nvSpPr>
        <p:spPr bwMode="auto">
          <a:xfrm>
            <a:off x="9232315" y="1125699"/>
            <a:ext cx="2845290" cy="2869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Планируемый год защиты</a:t>
            </a:r>
          </a:p>
        </p:txBody>
      </p:sp>
      <p:sp>
        <p:nvSpPr>
          <p:cNvPr id="14" name="Скругленный прямоугольник 4"/>
          <p:cNvSpPr/>
          <p:nvPr/>
        </p:nvSpPr>
        <p:spPr bwMode="auto">
          <a:xfrm>
            <a:off x="3055297" y="1116174"/>
            <a:ext cx="2499472" cy="8429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Шифр специальности</a:t>
            </a:r>
          </a:p>
        </p:txBody>
      </p:sp>
      <p:sp>
        <p:nvSpPr>
          <p:cNvPr id="15" name="Скругленный прямоугольник 4"/>
          <p:cNvSpPr/>
          <p:nvPr/>
        </p:nvSpPr>
        <p:spPr bwMode="auto">
          <a:xfrm>
            <a:off x="5623135" y="1125700"/>
            <a:ext cx="3565034" cy="8333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Тема диссертации</a:t>
            </a:r>
          </a:p>
        </p:txBody>
      </p:sp>
      <p:sp>
        <p:nvSpPr>
          <p:cNvPr id="16" name="Скругленный прямоугольник 4"/>
          <p:cNvSpPr/>
          <p:nvPr/>
        </p:nvSpPr>
        <p:spPr bwMode="auto">
          <a:xfrm>
            <a:off x="9232315" y="1442191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2023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1571901" y="2001805"/>
            <a:ext cx="1436218" cy="11482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Соискатель (</a:t>
              </a:r>
              <a:r>
                <a:rPr lang="ru-RU" sz="1400" b="1" i="1" dirty="0"/>
                <a:t>ФГАОУ ВО СВФУ, кандидатская)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068057" y="1992279"/>
            <a:ext cx="2486712" cy="11578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2.8.6 - </a:t>
              </a:r>
              <a:r>
                <a:rPr lang="ru-RU" sz="1400" b="1" i="1" dirty="0" err="1"/>
                <a:t>Геомеханика</a:t>
              </a:r>
              <a:r>
                <a:rPr lang="ru-RU" sz="1400" b="1" i="1" dirty="0"/>
                <a:t>, Разрушение горных пород, рудничная </a:t>
              </a:r>
              <a:r>
                <a:rPr lang="ru-RU" sz="1400" b="1" i="1" dirty="0" err="1"/>
                <a:t>аэрогазодинамика</a:t>
              </a:r>
              <a:r>
                <a:rPr lang="ru-RU" sz="1400" b="1" i="1" dirty="0"/>
                <a:t> и горная теплофизика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623135" y="1992280"/>
            <a:ext cx="3565033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Районирование вскрышных пород разреза «Эльгинский» по прочностным свойствам и разработка рекомендаций по оптимальным параметрам ведения горных и взрывных работ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9253215" y="1992280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25" name="Скругленный прямоугольник 124"/>
          <p:cNvSpPr/>
          <p:nvPr/>
        </p:nvSpPr>
        <p:spPr>
          <a:xfrm>
            <a:off x="872836" y="801524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917871" y="77585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</a:t>
            </a:r>
          </a:p>
        </p:txBody>
      </p:sp>
      <p:sp>
        <p:nvSpPr>
          <p:cNvPr id="168" name="Скругленный прямоугольник 4"/>
          <p:cNvSpPr/>
          <p:nvPr/>
        </p:nvSpPr>
        <p:spPr bwMode="auto">
          <a:xfrm>
            <a:off x="9812003" y="1449309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2024</a:t>
            </a:r>
          </a:p>
        </p:txBody>
      </p:sp>
      <p:grpSp>
        <p:nvGrpSpPr>
          <p:cNvPr id="169" name="Группа 168"/>
          <p:cNvGrpSpPr/>
          <p:nvPr/>
        </p:nvGrpSpPr>
        <p:grpSpPr>
          <a:xfrm>
            <a:off x="9832903" y="1999398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72" name="Скругленный прямоугольник 4"/>
          <p:cNvSpPr/>
          <p:nvPr/>
        </p:nvSpPr>
        <p:spPr bwMode="auto">
          <a:xfrm>
            <a:off x="10384577" y="1449312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2025</a:t>
            </a:r>
          </a:p>
        </p:txBody>
      </p:sp>
      <p:grpSp>
        <p:nvGrpSpPr>
          <p:cNvPr id="173" name="Группа 172"/>
          <p:cNvGrpSpPr/>
          <p:nvPr/>
        </p:nvGrpSpPr>
        <p:grpSpPr>
          <a:xfrm>
            <a:off x="10405477" y="1999401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4" name="Скругленный прямоугольник 17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76" name="Скругленный прямоугольник 4"/>
          <p:cNvSpPr/>
          <p:nvPr/>
        </p:nvSpPr>
        <p:spPr bwMode="auto">
          <a:xfrm>
            <a:off x="10964265" y="1456430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2026</a:t>
            </a:r>
          </a:p>
        </p:txBody>
      </p:sp>
      <p:grpSp>
        <p:nvGrpSpPr>
          <p:cNvPr id="177" name="Группа 176"/>
          <p:cNvGrpSpPr/>
          <p:nvPr/>
        </p:nvGrpSpPr>
        <p:grpSpPr>
          <a:xfrm>
            <a:off x="10985165" y="2006519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8" name="Скругленный прямоугольник 17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+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180" name="Скругленный прямоугольник 4"/>
          <p:cNvSpPr/>
          <p:nvPr/>
        </p:nvSpPr>
        <p:spPr bwMode="auto">
          <a:xfrm>
            <a:off x="11543953" y="1463548"/>
            <a:ext cx="535542" cy="5168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2027</a:t>
            </a:r>
          </a:p>
        </p:txBody>
      </p:sp>
      <p:grpSp>
        <p:nvGrpSpPr>
          <p:cNvPr id="181" name="Группа 180"/>
          <p:cNvGrpSpPr/>
          <p:nvPr/>
        </p:nvGrpSpPr>
        <p:grpSpPr>
          <a:xfrm>
            <a:off x="11564853" y="2013637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2" name="Скругленный прямоугольник 18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38" name="Группа 237"/>
          <p:cNvGrpSpPr/>
          <p:nvPr/>
        </p:nvGrpSpPr>
        <p:grpSpPr>
          <a:xfrm>
            <a:off x="62873" y="3229862"/>
            <a:ext cx="1431490" cy="11482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39" name="Скругленный прямоугольник 23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Валиева Анна Валерьевна</a:t>
              </a:r>
            </a:p>
          </p:txBody>
        </p:sp>
      </p:grpSp>
      <p:grpSp>
        <p:nvGrpSpPr>
          <p:cNvPr id="241" name="Группа 240"/>
          <p:cNvGrpSpPr/>
          <p:nvPr/>
        </p:nvGrpSpPr>
        <p:grpSpPr>
          <a:xfrm>
            <a:off x="1553658" y="3229863"/>
            <a:ext cx="1436218" cy="11482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2" name="Скругленный прямоугольник 24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Соискатель</a:t>
              </a:r>
              <a:r>
                <a:rPr lang="ru-RU" sz="1400" b="1" i="1" dirty="0"/>
                <a:t> (ФГБОУ ВО </a:t>
              </a:r>
              <a:r>
                <a:rPr lang="ru-RU" sz="1400" b="1" i="1" dirty="0" err="1"/>
                <a:t>ЧелГУ</a:t>
              </a:r>
              <a:r>
                <a:rPr lang="ru-RU" sz="1400" b="1" i="1" dirty="0"/>
                <a:t>, кандидатская)</a:t>
              </a:r>
            </a:p>
          </p:txBody>
        </p:sp>
      </p:grpSp>
      <p:grpSp>
        <p:nvGrpSpPr>
          <p:cNvPr id="244" name="Группа 243"/>
          <p:cNvGrpSpPr/>
          <p:nvPr/>
        </p:nvGrpSpPr>
        <p:grpSpPr>
          <a:xfrm>
            <a:off x="3049814" y="3220337"/>
            <a:ext cx="2486712" cy="11578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5" name="Скругленный прямоугольник 24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6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5.9.8 – Теоретическая, прикладная и сравнительно-сопоставительная лингвистика</a:t>
              </a:r>
            </a:p>
          </p:txBody>
        </p:sp>
      </p:grpSp>
      <p:grpSp>
        <p:nvGrpSpPr>
          <p:cNvPr id="247" name="Группа 246"/>
          <p:cNvGrpSpPr/>
          <p:nvPr/>
        </p:nvGrpSpPr>
        <p:grpSpPr>
          <a:xfrm>
            <a:off x="5604892" y="3220338"/>
            <a:ext cx="3565033" cy="114829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48" name="Скругленный прямоугольник 24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Когнитивные особенности перевода институциональных текстов</a:t>
              </a:r>
            </a:p>
          </p:txBody>
        </p:sp>
      </p:grpSp>
      <p:grpSp>
        <p:nvGrpSpPr>
          <p:cNvPr id="250" name="Группа 249"/>
          <p:cNvGrpSpPr/>
          <p:nvPr/>
        </p:nvGrpSpPr>
        <p:grpSpPr>
          <a:xfrm>
            <a:off x="9234972" y="3220338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1" name="Скругленный прямоугольник 25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53" name="Группа 252"/>
          <p:cNvGrpSpPr/>
          <p:nvPr/>
        </p:nvGrpSpPr>
        <p:grpSpPr>
          <a:xfrm>
            <a:off x="9814660" y="3227456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4" name="Скругленный прямоугольник 25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5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56" name="Группа 255"/>
          <p:cNvGrpSpPr/>
          <p:nvPr/>
        </p:nvGrpSpPr>
        <p:grpSpPr>
          <a:xfrm>
            <a:off x="10387234" y="3227459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7" name="Скругленный прямоугольник 256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8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+</a:t>
              </a:r>
            </a:p>
          </p:txBody>
        </p:sp>
      </p:grpSp>
      <p:grpSp>
        <p:nvGrpSpPr>
          <p:cNvPr id="259" name="Группа 258"/>
          <p:cNvGrpSpPr/>
          <p:nvPr/>
        </p:nvGrpSpPr>
        <p:grpSpPr>
          <a:xfrm>
            <a:off x="10966922" y="3234577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0" name="Скругленный прямоугольник 25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262" name="Группа 261"/>
          <p:cNvGrpSpPr/>
          <p:nvPr/>
        </p:nvGrpSpPr>
        <p:grpSpPr>
          <a:xfrm>
            <a:off x="11546610" y="3241695"/>
            <a:ext cx="514642" cy="121381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3" name="Скругленный прямоугольник 2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3DED377-3C5F-4E7C-89F8-C848B18F936D}"/>
              </a:ext>
            </a:extLst>
          </p:cNvPr>
          <p:cNvSpPr/>
          <p:nvPr/>
        </p:nvSpPr>
        <p:spPr>
          <a:xfrm>
            <a:off x="2341586" y="4484469"/>
            <a:ext cx="72031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ПОТЕНЦИАЛЬНЫЕ КАНДИДАТЫ ДЛЯ ПОСТУПЛЕНИЯ В АСПИРАНТУРУ </a:t>
            </a:r>
          </a:p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(по принципу непрерывности обучения)</a:t>
            </a:r>
          </a:p>
        </p:txBody>
      </p:sp>
      <p:sp>
        <p:nvSpPr>
          <p:cNvPr id="101" name="Скругленный прямоугольник 4">
            <a:extLst>
              <a:ext uri="{FF2B5EF4-FFF2-40B4-BE49-F238E27FC236}">
                <a16:creationId xmlns:a16="http://schemas.microsoft.com/office/drawing/2014/main" id="{62091FA7-D2C8-4333-86E1-ACE07B7DE457}"/>
              </a:ext>
            </a:extLst>
          </p:cNvPr>
          <p:cNvSpPr/>
          <p:nvPr/>
        </p:nvSpPr>
        <p:spPr bwMode="auto">
          <a:xfrm>
            <a:off x="78708" y="5160480"/>
            <a:ext cx="1430299" cy="5757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Ф.И.О.</a:t>
            </a:r>
          </a:p>
        </p:txBody>
      </p:sp>
      <p:grpSp>
        <p:nvGrpSpPr>
          <p:cNvPr id="102" name="Группа 101">
            <a:extLst>
              <a:ext uri="{FF2B5EF4-FFF2-40B4-BE49-F238E27FC236}">
                <a16:creationId xmlns:a16="http://schemas.microsoft.com/office/drawing/2014/main" id="{5D8ED5B2-AF20-4F29-88E6-5B4355236E97}"/>
              </a:ext>
            </a:extLst>
          </p:cNvPr>
          <p:cNvGrpSpPr/>
          <p:nvPr/>
        </p:nvGrpSpPr>
        <p:grpSpPr>
          <a:xfrm>
            <a:off x="77517" y="5760166"/>
            <a:ext cx="1431490" cy="7894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3" name="Скругленный прямоугольник 9">
              <a:extLst>
                <a:ext uri="{FF2B5EF4-FFF2-40B4-BE49-F238E27FC236}">
                  <a16:creationId xmlns:a16="http://schemas.microsoft.com/office/drawing/2014/main" id="{DF72CCAB-CE36-4A37-87BF-56AC2975C8D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4" name="Скругленный прямоугольник 4">
              <a:extLst>
                <a:ext uri="{FF2B5EF4-FFF2-40B4-BE49-F238E27FC236}">
                  <a16:creationId xmlns:a16="http://schemas.microsoft.com/office/drawing/2014/main" id="{92BF052A-252C-4637-A7C9-895B54DB08C0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Семенова Екатерина Олеговна</a:t>
              </a:r>
            </a:p>
          </p:txBody>
        </p:sp>
      </p:grpSp>
      <p:sp>
        <p:nvSpPr>
          <p:cNvPr id="105" name="Скругленный прямоугольник 4">
            <a:extLst>
              <a:ext uri="{FF2B5EF4-FFF2-40B4-BE49-F238E27FC236}">
                <a16:creationId xmlns:a16="http://schemas.microsoft.com/office/drawing/2014/main" id="{2526264D-F72B-4782-9139-DF914E46B541}"/>
              </a:ext>
            </a:extLst>
          </p:cNvPr>
          <p:cNvSpPr/>
          <p:nvPr/>
        </p:nvSpPr>
        <p:spPr bwMode="auto">
          <a:xfrm>
            <a:off x="1553648" y="5173190"/>
            <a:ext cx="2003954" cy="5626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Образование</a:t>
            </a:r>
          </a:p>
        </p:txBody>
      </p:sp>
      <p:sp>
        <p:nvSpPr>
          <p:cNvPr id="106" name="Скругленный прямоугольник 4">
            <a:extLst>
              <a:ext uri="{FF2B5EF4-FFF2-40B4-BE49-F238E27FC236}">
                <a16:creationId xmlns:a16="http://schemas.microsoft.com/office/drawing/2014/main" id="{ED6C381F-3A71-46D9-B39E-B8E8E37725AC}"/>
              </a:ext>
            </a:extLst>
          </p:cNvPr>
          <p:cNvSpPr/>
          <p:nvPr/>
        </p:nvSpPr>
        <p:spPr bwMode="auto">
          <a:xfrm>
            <a:off x="3636914" y="5173191"/>
            <a:ext cx="2459086" cy="5626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Год завершения обучения</a:t>
            </a:r>
          </a:p>
        </p:txBody>
      </p:sp>
      <p:grpSp>
        <p:nvGrpSpPr>
          <p:cNvPr id="107" name="Группа 106">
            <a:extLst>
              <a:ext uri="{FF2B5EF4-FFF2-40B4-BE49-F238E27FC236}">
                <a16:creationId xmlns:a16="http://schemas.microsoft.com/office/drawing/2014/main" id="{AAB6F540-E7F1-47A2-B503-470555F2C387}"/>
              </a:ext>
            </a:extLst>
          </p:cNvPr>
          <p:cNvGrpSpPr/>
          <p:nvPr/>
        </p:nvGrpSpPr>
        <p:grpSpPr>
          <a:xfrm>
            <a:off x="1568302" y="5760166"/>
            <a:ext cx="2003954" cy="78945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8" name="Скругленный прямоугольник 20">
              <a:extLst>
                <a:ext uri="{FF2B5EF4-FFF2-40B4-BE49-F238E27FC236}">
                  <a16:creationId xmlns:a16="http://schemas.microsoft.com/office/drawing/2014/main" id="{5EB4EA14-E1C7-467F-B177-ACB09F0A2E0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9" name="Скругленный прямоугольник 4">
              <a:extLst>
                <a:ext uri="{FF2B5EF4-FFF2-40B4-BE49-F238E27FC236}">
                  <a16:creationId xmlns:a16="http://schemas.microsoft.com/office/drawing/2014/main" id="{83F00BB9-62A6-43B2-B43E-E20140E603A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Завершено обучение в магистратуре ФГАОУ ВО СВФУ 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0" name="Группа 109">
            <a:extLst>
              <a:ext uri="{FF2B5EF4-FFF2-40B4-BE49-F238E27FC236}">
                <a16:creationId xmlns:a16="http://schemas.microsoft.com/office/drawing/2014/main" id="{BC3551F0-AF57-407E-971F-CD232FF769CD}"/>
              </a:ext>
            </a:extLst>
          </p:cNvPr>
          <p:cNvGrpSpPr/>
          <p:nvPr/>
        </p:nvGrpSpPr>
        <p:grpSpPr>
          <a:xfrm>
            <a:off x="3649674" y="5759735"/>
            <a:ext cx="2486712" cy="78945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1" name="Скругленный прямоугольник 23">
              <a:extLst>
                <a:ext uri="{FF2B5EF4-FFF2-40B4-BE49-F238E27FC236}">
                  <a16:creationId xmlns:a16="http://schemas.microsoft.com/office/drawing/2014/main" id="{C3E4BDB2-438A-409C-B601-5A932027C77A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Скругленный прямоугольник 4">
              <a:extLst>
                <a:ext uri="{FF2B5EF4-FFF2-40B4-BE49-F238E27FC236}">
                  <a16:creationId xmlns:a16="http://schemas.microsoft.com/office/drawing/2014/main" id="{638F1732-6EED-4CA4-BDD0-8F383C115F38}"/>
                </a:ext>
              </a:extLst>
            </p:cNvPr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2024</a:t>
              </a:r>
            </a:p>
          </p:txBody>
        </p:sp>
      </p:grpSp>
      <p:sp>
        <p:nvSpPr>
          <p:cNvPr id="113" name="Скругленный прямоугольник 4">
            <a:extLst>
              <a:ext uri="{FF2B5EF4-FFF2-40B4-BE49-F238E27FC236}">
                <a16:creationId xmlns:a16="http://schemas.microsoft.com/office/drawing/2014/main" id="{A3E0538C-F143-465E-ADD5-715483DC5A00}"/>
              </a:ext>
            </a:extLst>
          </p:cNvPr>
          <p:cNvSpPr/>
          <p:nvPr/>
        </p:nvSpPr>
        <p:spPr bwMode="auto">
          <a:xfrm>
            <a:off x="6241058" y="5168418"/>
            <a:ext cx="5818304" cy="5626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Период наиболее  эффективного поступления аспирантуру (данные ОПНК СВФУ)</a:t>
            </a:r>
          </a:p>
        </p:txBody>
      </p:sp>
      <p:grpSp>
        <p:nvGrpSpPr>
          <p:cNvPr id="114" name="Группа 113">
            <a:extLst>
              <a:ext uri="{FF2B5EF4-FFF2-40B4-BE49-F238E27FC236}">
                <a16:creationId xmlns:a16="http://schemas.microsoft.com/office/drawing/2014/main" id="{791585E3-1111-4536-AB64-F89B2DAD1875}"/>
              </a:ext>
            </a:extLst>
          </p:cNvPr>
          <p:cNvGrpSpPr/>
          <p:nvPr/>
        </p:nvGrpSpPr>
        <p:grpSpPr>
          <a:xfrm>
            <a:off x="6203898" y="5765831"/>
            <a:ext cx="2486712" cy="78945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5" name="Скругленный прямоугольник 23">
              <a:extLst>
                <a:ext uri="{FF2B5EF4-FFF2-40B4-BE49-F238E27FC236}">
                  <a16:creationId xmlns:a16="http://schemas.microsoft.com/office/drawing/2014/main" id="{61A872D7-2F09-46D0-B72A-08057125D49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6" name="Скругленный прямоугольник 4">
              <a:extLst>
                <a:ext uri="{FF2B5EF4-FFF2-40B4-BE49-F238E27FC236}">
                  <a16:creationId xmlns:a16="http://schemas.microsoft.com/office/drawing/2014/main" id="{C8177298-A587-499D-86AE-B307AFB11BDF}"/>
                </a:ext>
              </a:extLst>
            </p:cNvPr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2024 - 2026</a:t>
              </a:r>
            </a:p>
          </p:txBody>
        </p:sp>
      </p:grpSp>
      <p:grpSp>
        <p:nvGrpSpPr>
          <p:cNvPr id="117" name="Группа 116">
            <a:extLst>
              <a:ext uri="{FF2B5EF4-FFF2-40B4-BE49-F238E27FC236}">
                <a16:creationId xmlns:a16="http://schemas.microsoft.com/office/drawing/2014/main" id="{35044002-4838-44A0-93F6-76C289CD004C}"/>
              </a:ext>
            </a:extLst>
          </p:cNvPr>
          <p:cNvGrpSpPr/>
          <p:nvPr/>
        </p:nvGrpSpPr>
        <p:grpSpPr>
          <a:xfrm>
            <a:off x="101805" y="5795339"/>
            <a:ext cx="1431490" cy="86840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8" name="Скругленный прямоугольник 9">
              <a:extLst>
                <a:ext uri="{FF2B5EF4-FFF2-40B4-BE49-F238E27FC236}">
                  <a16:creationId xmlns:a16="http://schemas.microsoft.com/office/drawing/2014/main" id="{E55FE18E-914D-40AF-995C-1AFB89294F1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9" name="Скругленный прямоугольник 4">
              <a:extLst>
                <a:ext uri="{FF2B5EF4-FFF2-40B4-BE49-F238E27FC236}">
                  <a16:creationId xmlns:a16="http://schemas.microsoft.com/office/drawing/2014/main" id="{49C80627-5681-41B5-8D5F-0FDBA1A8013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Семенова Екатерина Олеговна</a:t>
              </a:r>
            </a:p>
          </p:txBody>
        </p:sp>
      </p:grpSp>
      <p:grpSp>
        <p:nvGrpSpPr>
          <p:cNvPr id="120" name="Группа 119">
            <a:extLst>
              <a:ext uri="{FF2B5EF4-FFF2-40B4-BE49-F238E27FC236}">
                <a16:creationId xmlns:a16="http://schemas.microsoft.com/office/drawing/2014/main" id="{B0C149E7-DAAE-435B-9049-95219296B70B}"/>
              </a:ext>
            </a:extLst>
          </p:cNvPr>
          <p:cNvGrpSpPr/>
          <p:nvPr/>
        </p:nvGrpSpPr>
        <p:grpSpPr>
          <a:xfrm>
            <a:off x="1592590" y="5795339"/>
            <a:ext cx="2003954" cy="86840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1" name="Скругленный прямоугольник 20">
              <a:extLst>
                <a:ext uri="{FF2B5EF4-FFF2-40B4-BE49-F238E27FC236}">
                  <a16:creationId xmlns:a16="http://schemas.microsoft.com/office/drawing/2014/main" id="{E3BCB4B4-6697-4E8B-B394-743776F7E23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2" name="Скругленный прямоугольник 4">
              <a:extLst>
                <a:ext uri="{FF2B5EF4-FFF2-40B4-BE49-F238E27FC236}">
                  <a16:creationId xmlns:a16="http://schemas.microsoft.com/office/drawing/2014/main" id="{108DA4D8-B7B2-41AB-A9AD-1CC6814AF6FE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Завершено обучение в магистратуре ФГАОУ ВО СВФУ 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3" name="Группа 122">
            <a:extLst>
              <a:ext uri="{FF2B5EF4-FFF2-40B4-BE49-F238E27FC236}">
                <a16:creationId xmlns:a16="http://schemas.microsoft.com/office/drawing/2014/main" id="{75548320-D29D-4E38-AB57-ADE762A18F39}"/>
              </a:ext>
            </a:extLst>
          </p:cNvPr>
          <p:cNvGrpSpPr/>
          <p:nvPr/>
        </p:nvGrpSpPr>
        <p:grpSpPr>
          <a:xfrm>
            <a:off x="3673962" y="5794908"/>
            <a:ext cx="2486712" cy="86840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4" name="Скругленный прямоугольник 23">
              <a:extLst>
                <a:ext uri="{FF2B5EF4-FFF2-40B4-BE49-F238E27FC236}">
                  <a16:creationId xmlns:a16="http://schemas.microsoft.com/office/drawing/2014/main" id="{E4522290-374B-4310-B249-7588B405FA72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7" name="Скругленный прямоугольник 4">
              <a:extLst>
                <a:ext uri="{FF2B5EF4-FFF2-40B4-BE49-F238E27FC236}">
                  <a16:creationId xmlns:a16="http://schemas.microsoft.com/office/drawing/2014/main" id="{F6605B0C-5074-4069-A1D6-6FA4E686DC03}"/>
                </a:ext>
              </a:extLst>
            </p:cNvPr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2024</a:t>
              </a:r>
            </a:p>
          </p:txBody>
        </p:sp>
      </p:grpSp>
      <p:grpSp>
        <p:nvGrpSpPr>
          <p:cNvPr id="128" name="Группа 127">
            <a:extLst>
              <a:ext uri="{FF2B5EF4-FFF2-40B4-BE49-F238E27FC236}">
                <a16:creationId xmlns:a16="http://schemas.microsoft.com/office/drawing/2014/main" id="{E558E931-5B21-49C6-95F0-8EC5FF546D1A}"/>
              </a:ext>
            </a:extLst>
          </p:cNvPr>
          <p:cNvGrpSpPr/>
          <p:nvPr/>
        </p:nvGrpSpPr>
        <p:grpSpPr>
          <a:xfrm>
            <a:off x="6228186" y="5764595"/>
            <a:ext cx="5831176" cy="86840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9" name="Скругленный прямоугольник 23">
              <a:extLst>
                <a:ext uri="{FF2B5EF4-FFF2-40B4-BE49-F238E27FC236}">
                  <a16:creationId xmlns:a16="http://schemas.microsoft.com/office/drawing/2014/main" id="{E027100C-1523-44FF-AFDB-BFE196B9593A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0" name="Скругленный прямоугольник 4">
              <a:extLst>
                <a:ext uri="{FF2B5EF4-FFF2-40B4-BE49-F238E27FC236}">
                  <a16:creationId xmlns:a16="http://schemas.microsoft.com/office/drawing/2014/main" id="{B374853A-9215-471E-AE3F-11F18FA287F2}"/>
                </a:ext>
              </a:extLst>
            </p:cNvPr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2024 - 2026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4705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395" y="5769605"/>
            <a:ext cx="1336848" cy="945520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1711280" y="83388"/>
            <a:ext cx="8753170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ИТОГИ ПРИЕМА В АСПИРАНТУРУ И ДОКТОРАНТУРУ СВФУ в 2024г.</a:t>
            </a:r>
          </a:p>
          <a:p>
            <a:pPr algn="ctr"/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3</a:t>
            </a:r>
          </a:p>
        </p:txBody>
      </p:sp>
      <p:sp>
        <p:nvSpPr>
          <p:cNvPr id="92" name="Скругленный прямоугольник 4"/>
          <p:cNvSpPr/>
          <p:nvPr/>
        </p:nvSpPr>
        <p:spPr bwMode="auto">
          <a:xfrm>
            <a:off x="1306655" y="889533"/>
            <a:ext cx="1430299" cy="24670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Ф.И.О.</a:t>
            </a:r>
          </a:p>
        </p:txBody>
      </p:sp>
      <p:sp>
        <p:nvSpPr>
          <p:cNvPr id="97" name="Скругленный прямоугольник 4"/>
          <p:cNvSpPr/>
          <p:nvPr/>
        </p:nvSpPr>
        <p:spPr bwMode="auto">
          <a:xfrm>
            <a:off x="2775582" y="888984"/>
            <a:ext cx="2499472" cy="2443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Шифр специальности</a:t>
            </a:r>
          </a:p>
        </p:txBody>
      </p:sp>
      <p:sp>
        <p:nvSpPr>
          <p:cNvPr id="98" name="Скругленный прямоугольник 4"/>
          <p:cNvSpPr/>
          <p:nvPr/>
        </p:nvSpPr>
        <p:spPr bwMode="auto">
          <a:xfrm>
            <a:off x="5343420" y="898510"/>
            <a:ext cx="3565034" cy="2348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Тема диссертации</a:t>
            </a:r>
          </a:p>
        </p:txBody>
      </p:sp>
      <p:grpSp>
        <p:nvGrpSpPr>
          <p:cNvPr id="108" name="Группа 107"/>
          <p:cNvGrpSpPr/>
          <p:nvPr/>
        </p:nvGrpSpPr>
        <p:grpSpPr>
          <a:xfrm>
            <a:off x="1305464" y="1192088"/>
            <a:ext cx="1431490" cy="34440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9" name="Скругленный прямоугольник 10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i="1" dirty="0"/>
                <a:t>-</a:t>
              </a:r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2788342" y="1182563"/>
            <a:ext cx="2486712" cy="35106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6" name="Скругленный прямоугольник 11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7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i="1" dirty="0"/>
                <a:t>-</a:t>
              </a:r>
              <a:endParaRPr lang="ru-RU" sz="1400" b="1" i="1" dirty="0"/>
            </a:p>
          </p:txBody>
        </p:sp>
      </p:grpSp>
      <p:grpSp>
        <p:nvGrpSpPr>
          <p:cNvPr id="118" name="Группа 117"/>
          <p:cNvGrpSpPr/>
          <p:nvPr/>
        </p:nvGrpSpPr>
        <p:grpSpPr>
          <a:xfrm>
            <a:off x="5354762" y="1182562"/>
            <a:ext cx="3565033" cy="3022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9" name="Скругленный прямоугольник 11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i="1" dirty="0"/>
                <a:t>-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21" name="Скругленный прямоугольник 4"/>
          <p:cNvSpPr/>
          <p:nvPr/>
        </p:nvSpPr>
        <p:spPr bwMode="auto">
          <a:xfrm>
            <a:off x="1310719" y="561888"/>
            <a:ext cx="7584645" cy="3001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План на 2024</a:t>
            </a:r>
          </a:p>
        </p:txBody>
      </p:sp>
      <p:sp>
        <p:nvSpPr>
          <p:cNvPr id="122" name="Скругленный прямоугольник 4"/>
          <p:cNvSpPr/>
          <p:nvPr/>
        </p:nvSpPr>
        <p:spPr bwMode="auto">
          <a:xfrm>
            <a:off x="8990181" y="561888"/>
            <a:ext cx="2993302" cy="53539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Факт (Результативность)</a:t>
            </a:r>
          </a:p>
        </p:txBody>
      </p:sp>
      <p:grpSp>
        <p:nvGrpSpPr>
          <p:cNvPr id="123" name="Группа 122"/>
          <p:cNvGrpSpPr/>
          <p:nvPr/>
        </p:nvGrpSpPr>
        <p:grpSpPr>
          <a:xfrm>
            <a:off x="8990182" y="1179896"/>
            <a:ext cx="2993301" cy="32440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5" name="Скругленный прямоугольник 4"/>
            <p:cNvSpPr txBox="1"/>
            <p:nvPr/>
          </p:nvSpPr>
          <p:spPr>
            <a:xfrm>
              <a:off x="20106" y="3353374"/>
              <a:ext cx="543584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i="1" dirty="0">
                  <a:solidFill>
                    <a:schemeClr val="tx1"/>
                  </a:solidFill>
                </a:rPr>
                <a:t>-</a:t>
              </a:r>
            </a:p>
          </p:txBody>
        </p:sp>
      </p:grpSp>
      <p:sp>
        <p:nvSpPr>
          <p:cNvPr id="126" name="Rectangle 24"/>
          <p:cNvSpPr>
            <a:spLocks noChangeArrowheads="1"/>
          </p:cNvSpPr>
          <p:nvPr/>
        </p:nvSpPr>
        <p:spPr bwMode="auto">
          <a:xfrm>
            <a:off x="1678641" y="1644350"/>
            <a:ext cx="8753170" cy="369332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ПЛАНОВЫЕ ЗАЩИТЫ ДИССЕРТАЦИЙ в 2024г.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129" name="Скругленный прямоугольник 4"/>
          <p:cNvSpPr/>
          <p:nvPr/>
        </p:nvSpPr>
        <p:spPr bwMode="auto">
          <a:xfrm>
            <a:off x="213320" y="2350635"/>
            <a:ext cx="1184315" cy="2244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Ф.И.О.</a:t>
            </a:r>
          </a:p>
        </p:txBody>
      </p:sp>
      <p:sp>
        <p:nvSpPr>
          <p:cNvPr id="130" name="Скругленный прямоугольник 4"/>
          <p:cNvSpPr/>
          <p:nvPr/>
        </p:nvSpPr>
        <p:spPr bwMode="auto">
          <a:xfrm>
            <a:off x="1508785" y="2362276"/>
            <a:ext cx="2697317" cy="24798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Шифр специальности</a:t>
            </a:r>
          </a:p>
        </p:txBody>
      </p:sp>
      <p:sp>
        <p:nvSpPr>
          <p:cNvPr id="134" name="Скругленный прямоугольник 4"/>
          <p:cNvSpPr/>
          <p:nvPr/>
        </p:nvSpPr>
        <p:spPr bwMode="auto">
          <a:xfrm>
            <a:off x="4325862" y="2358446"/>
            <a:ext cx="4229586" cy="2265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Тема диссертации</a:t>
            </a:r>
          </a:p>
        </p:txBody>
      </p:sp>
      <p:sp>
        <p:nvSpPr>
          <p:cNvPr id="144" name="Скругленный прямоугольник 4"/>
          <p:cNvSpPr/>
          <p:nvPr/>
        </p:nvSpPr>
        <p:spPr bwMode="auto">
          <a:xfrm>
            <a:off x="217383" y="2022989"/>
            <a:ext cx="8338065" cy="3001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План на 2024</a:t>
            </a:r>
          </a:p>
        </p:txBody>
      </p:sp>
      <p:sp>
        <p:nvSpPr>
          <p:cNvPr id="145" name="Скругленный прямоугольник 4"/>
          <p:cNvSpPr/>
          <p:nvPr/>
        </p:nvSpPr>
        <p:spPr bwMode="auto">
          <a:xfrm>
            <a:off x="8636153" y="2034973"/>
            <a:ext cx="3475111" cy="5529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Факт (Результативность)</a:t>
            </a:r>
          </a:p>
        </p:txBody>
      </p:sp>
      <p:grpSp>
        <p:nvGrpSpPr>
          <p:cNvPr id="149" name="Группа 148"/>
          <p:cNvGrpSpPr/>
          <p:nvPr/>
        </p:nvGrpSpPr>
        <p:grpSpPr>
          <a:xfrm>
            <a:off x="244031" y="2665487"/>
            <a:ext cx="1210887" cy="8518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0" name="Скругленный прямоугольник 14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Малинин Юрий Анатольевич</a:t>
              </a:r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1496593" y="2655265"/>
            <a:ext cx="2760876" cy="8518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6" name="Скругленный прямоугольник 15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7" name="Скругленный прямоугольник 4"/>
            <p:cNvSpPr txBox="1"/>
            <p:nvPr/>
          </p:nvSpPr>
          <p:spPr>
            <a:xfrm>
              <a:off x="20107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2.8.6 - </a:t>
              </a:r>
              <a:r>
                <a:rPr lang="ru-RU" sz="1400" b="1" i="1" dirty="0" err="1"/>
                <a:t>Геомеханика</a:t>
              </a:r>
              <a:r>
                <a:rPr lang="ru-RU" sz="1400" b="1" i="1" dirty="0"/>
                <a:t>, Разрушение горных пород, рудничная </a:t>
              </a:r>
              <a:r>
                <a:rPr lang="ru-RU" sz="1400" b="1" i="1" dirty="0" err="1"/>
                <a:t>аэрогазодинамика</a:t>
              </a:r>
              <a:r>
                <a:rPr lang="ru-RU" sz="1400" b="1" i="1" dirty="0"/>
                <a:t> и горная теплофизика</a:t>
              </a:r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4341389" y="2655963"/>
            <a:ext cx="4229587" cy="82812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9" name="Скругленный прямоугольник 15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Районирование вскрышных пород разреза «Эльгинский» по прочностным свойствам и разработка рекомендаций по оптимальным параметрам ведения горных и взрывных работ</a:t>
              </a:r>
            </a:p>
          </p:txBody>
        </p:sp>
      </p:grpSp>
      <p:grpSp>
        <p:nvGrpSpPr>
          <p:cNvPr id="162" name="Группа 161"/>
          <p:cNvGrpSpPr/>
          <p:nvPr/>
        </p:nvGrpSpPr>
        <p:grpSpPr>
          <a:xfrm>
            <a:off x="8648911" y="2674640"/>
            <a:ext cx="3475111" cy="8518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3" name="Скругленный прямоугольник 16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4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Защита перенесена на 2026 год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Научный руководитель - Гриб Н.Н., д.т.н., профессор, ТИ(ф)СВФУ,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г.Нерюнгри</a:t>
              </a:r>
              <a:endParaRPr lang="ru-RU" sz="1400" b="1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65" name="Скругленный прямоугольник 4"/>
          <p:cNvSpPr/>
          <p:nvPr/>
        </p:nvSpPr>
        <p:spPr bwMode="auto">
          <a:xfrm>
            <a:off x="79156" y="5129535"/>
            <a:ext cx="1549680" cy="2815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Ф.И.О.</a:t>
            </a:r>
          </a:p>
        </p:txBody>
      </p:sp>
      <p:sp>
        <p:nvSpPr>
          <p:cNvPr id="166" name="Скругленный прямоугольник 4"/>
          <p:cNvSpPr/>
          <p:nvPr/>
        </p:nvSpPr>
        <p:spPr bwMode="auto">
          <a:xfrm>
            <a:off x="1658994" y="5128985"/>
            <a:ext cx="2107005" cy="28156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Шифр специальности</a:t>
            </a:r>
          </a:p>
        </p:txBody>
      </p:sp>
      <p:sp>
        <p:nvSpPr>
          <p:cNvPr id="167" name="Скругленный прямоугольник 4"/>
          <p:cNvSpPr/>
          <p:nvPr/>
        </p:nvSpPr>
        <p:spPr bwMode="auto">
          <a:xfrm>
            <a:off x="3844758" y="5135937"/>
            <a:ext cx="1820769" cy="2815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Тема диссертации</a:t>
            </a:r>
          </a:p>
        </p:txBody>
      </p:sp>
      <p:sp>
        <p:nvSpPr>
          <p:cNvPr id="168" name="Скругленный прямоугольник 4"/>
          <p:cNvSpPr/>
          <p:nvPr/>
        </p:nvSpPr>
        <p:spPr bwMode="auto">
          <a:xfrm>
            <a:off x="86818" y="4801890"/>
            <a:ext cx="5578710" cy="3001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План на 2024</a:t>
            </a:r>
          </a:p>
        </p:txBody>
      </p:sp>
      <p:grpSp>
        <p:nvGrpSpPr>
          <p:cNvPr id="169" name="Группа 168"/>
          <p:cNvGrpSpPr/>
          <p:nvPr/>
        </p:nvGrpSpPr>
        <p:grpSpPr>
          <a:xfrm>
            <a:off x="70714" y="5422413"/>
            <a:ext cx="1549680" cy="33126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Нет кандидатур</a:t>
              </a:r>
            </a:p>
          </p:txBody>
        </p:sp>
      </p:grpSp>
      <p:grpSp>
        <p:nvGrpSpPr>
          <p:cNvPr id="172" name="Группа 171"/>
          <p:cNvGrpSpPr/>
          <p:nvPr/>
        </p:nvGrpSpPr>
        <p:grpSpPr>
          <a:xfrm>
            <a:off x="1658995" y="5436845"/>
            <a:ext cx="2107004" cy="30260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3" name="Скругленный прямоугольник 1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4" name="Скругленный прямоугольник 4"/>
            <p:cNvSpPr txBox="1"/>
            <p:nvPr/>
          </p:nvSpPr>
          <p:spPr>
            <a:xfrm>
              <a:off x="20108" y="3353374"/>
              <a:ext cx="5030415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-</a:t>
              </a:r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3804600" y="5447565"/>
            <a:ext cx="1860927" cy="306113"/>
            <a:chOff x="-120779" y="3333270"/>
            <a:chExt cx="5596834" cy="411840"/>
          </a:xfrm>
          <a:scene3d>
            <a:camera prst="orthographicFront"/>
            <a:lightRig rig="threePt" dir="t"/>
          </a:scene3d>
        </p:grpSpPr>
        <p:sp>
          <p:nvSpPr>
            <p:cNvPr id="176" name="Скругленный прямоугольник 1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7" name="Скругленный прямоугольник 4"/>
            <p:cNvSpPr txBox="1"/>
            <p:nvPr/>
          </p:nvSpPr>
          <p:spPr>
            <a:xfrm>
              <a:off x="-120779" y="3352250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-</a:t>
              </a:r>
            </a:p>
          </p:txBody>
        </p:sp>
      </p:grpSp>
      <p:sp>
        <p:nvSpPr>
          <p:cNvPr id="178" name="Rectangle 24"/>
          <p:cNvSpPr>
            <a:spLocks noChangeArrowheads="1"/>
          </p:cNvSpPr>
          <p:nvPr/>
        </p:nvSpPr>
        <p:spPr bwMode="auto">
          <a:xfrm>
            <a:off x="70714" y="4030692"/>
            <a:ext cx="5887033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ПЛАНОВОЕ ПОСТУПЛЕНИЯ В  АСПИРАНТУРУ И ДОКТОРАНТУРУ В 2024г.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58" name="Скругленный прямоугольник 4">
            <a:extLst>
              <a:ext uri="{FF2B5EF4-FFF2-40B4-BE49-F238E27FC236}">
                <a16:creationId xmlns:a16="http://schemas.microsoft.com/office/drawing/2014/main" id="{B7929482-7121-4E40-AD27-4DEDAF2C76E6}"/>
              </a:ext>
            </a:extLst>
          </p:cNvPr>
          <p:cNvSpPr/>
          <p:nvPr/>
        </p:nvSpPr>
        <p:spPr bwMode="auto">
          <a:xfrm>
            <a:off x="5797278" y="4820381"/>
            <a:ext cx="2260792" cy="5263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Ф.И.О.</a:t>
            </a:r>
          </a:p>
        </p:txBody>
      </p: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F267874B-52A5-44C3-9F05-998FB3963C59}"/>
              </a:ext>
            </a:extLst>
          </p:cNvPr>
          <p:cNvGrpSpPr/>
          <p:nvPr/>
        </p:nvGrpSpPr>
        <p:grpSpPr>
          <a:xfrm>
            <a:off x="5796585" y="5402091"/>
            <a:ext cx="2262675" cy="35271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0" name="Скругленный прямоугольник 169">
              <a:extLst>
                <a:ext uri="{FF2B5EF4-FFF2-40B4-BE49-F238E27FC236}">
                  <a16:creationId xmlns:a16="http://schemas.microsoft.com/office/drawing/2014/main" id="{B273B4AF-92F6-499D-8A61-304E625092E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Скругленный прямоугольник 4">
              <a:extLst>
                <a:ext uri="{FF2B5EF4-FFF2-40B4-BE49-F238E27FC236}">
                  <a16:creationId xmlns:a16="http://schemas.microsoft.com/office/drawing/2014/main" id="{BD48CDC7-8F45-4845-B7E2-6C786AE6A5E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Гриб Николай Николаевич</a:t>
              </a:r>
            </a:p>
          </p:txBody>
        </p:sp>
      </p:grpSp>
      <p:sp>
        <p:nvSpPr>
          <p:cNvPr id="62" name="Скругленный прямоугольник 4">
            <a:extLst>
              <a:ext uri="{FF2B5EF4-FFF2-40B4-BE49-F238E27FC236}">
                <a16:creationId xmlns:a16="http://schemas.microsoft.com/office/drawing/2014/main" id="{C95A081C-B7CC-46D2-944F-504FC0980570}"/>
              </a:ext>
            </a:extLst>
          </p:cNvPr>
          <p:cNvSpPr/>
          <p:nvPr/>
        </p:nvSpPr>
        <p:spPr bwMode="auto">
          <a:xfrm>
            <a:off x="8117251" y="4793721"/>
            <a:ext cx="3901269" cy="28284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Отзывы на авторефераты диссертаций</a:t>
            </a:r>
          </a:p>
        </p:txBody>
      </p:sp>
      <p:sp>
        <p:nvSpPr>
          <p:cNvPr id="63" name="Скругленный прямоугольник 4">
            <a:extLst>
              <a:ext uri="{FF2B5EF4-FFF2-40B4-BE49-F238E27FC236}">
                <a16:creationId xmlns:a16="http://schemas.microsoft.com/office/drawing/2014/main" id="{0918183E-4A48-41CD-9CD3-9B68EA8FDEDB}"/>
              </a:ext>
            </a:extLst>
          </p:cNvPr>
          <p:cNvSpPr/>
          <p:nvPr/>
        </p:nvSpPr>
        <p:spPr bwMode="auto">
          <a:xfrm>
            <a:off x="8157854" y="5122376"/>
            <a:ext cx="1885921" cy="24352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Кандидатская</a:t>
            </a:r>
          </a:p>
        </p:txBody>
      </p:sp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247C341A-946B-416C-8896-946B7C87624D}"/>
              </a:ext>
            </a:extLst>
          </p:cNvPr>
          <p:cNvGrpSpPr/>
          <p:nvPr/>
        </p:nvGrpSpPr>
        <p:grpSpPr>
          <a:xfrm>
            <a:off x="8169869" y="5445842"/>
            <a:ext cx="1885921" cy="3655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5" name="Скругленный прямоугольник 142">
              <a:extLst>
                <a:ext uri="{FF2B5EF4-FFF2-40B4-BE49-F238E27FC236}">
                  <a16:creationId xmlns:a16="http://schemas.microsoft.com/office/drawing/2014/main" id="{16E184E7-66E5-4559-B19E-BBD588DE978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Скругленный прямоугольник 4">
              <a:extLst>
                <a:ext uri="{FF2B5EF4-FFF2-40B4-BE49-F238E27FC236}">
                  <a16:creationId xmlns:a16="http://schemas.microsoft.com/office/drawing/2014/main" id="{81244881-C67A-4B9F-A9A5-E10309DD76CA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2</a:t>
              </a:r>
            </a:p>
          </p:txBody>
        </p:sp>
      </p:grpSp>
      <p:sp>
        <p:nvSpPr>
          <p:cNvPr id="67" name="Скругленный прямоугольник 4">
            <a:extLst>
              <a:ext uri="{FF2B5EF4-FFF2-40B4-BE49-F238E27FC236}">
                <a16:creationId xmlns:a16="http://schemas.microsoft.com/office/drawing/2014/main" id="{A5695997-DB0B-446D-A033-77986152803A}"/>
              </a:ext>
            </a:extLst>
          </p:cNvPr>
          <p:cNvSpPr/>
          <p:nvPr/>
        </p:nvSpPr>
        <p:spPr bwMode="auto">
          <a:xfrm>
            <a:off x="10124578" y="5129379"/>
            <a:ext cx="1831916" cy="2336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Докторская</a:t>
            </a:r>
          </a:p>
        </p:txBody>
      </p:sp>
      <p:grpSp>
        <p:nvGrpSpPr>
          <p:cNvPr id="68" name="Группа 67">
            <a:extLst>
              <a:ext uri="{FF2B5EF4-FFF2-40B4-BE49-F238E27FC236}">
                <a16:creationId xmlns:a16="http://schemas.microsoft.com/office/drawing/2014/main" id="{20E12DFD-90B0-426B-88CB-5A48F8EBB5EC}"/>
              </a:ext>
            </a:extLst>
          </p:cNvPr>
          <p:cNvGrpSpPr/>
          <p:nvPr/>
        </p:nvGrpSpPr>
        <p:grpSpPr>
          <a:xfrm>
            <a:off x="10132599" y="5452717"/>
            <a:ext cx="1885921" cy="367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" name="Скругленный прямоугольник 151">
              <a:extLst>
                <a:ext uri="{FF2B5EF4-FFF2-40B4-BE49-F238E27FC236}">
                  <a16:creationId xmlns:a16="http://schemas.microsoft.com/office/drawing/2014/main" id="{40894A8E-DA47-4259-80C3-34B13258C7D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Скругленный прямоугольник 4">
              <a:extLst>
                <a:ext uri="{FF2B5EF4-FFF2-40B4-BE49-F238E27FC236}">
                  <a16:creationId xmlns:a16="http://schemas.microsoft.com/office/drawing/2014/main" id="{AB46E529-5B58-4238-BFAA-62F3B0B5E00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-</a:t>
              </a:r>
            </a:p>
          </p:txBody>
        </p:sp>
      </p:grpSp>
      <p:grpSp>
        <p:nvGrpSpPr>
          <p:cNvPr id="71" name="Группа 70">
            <a:extLst>
              <a:ext uri="{FF2B5EF4-FFF2-40B4-BE49-F238E27FC236}">
                <a16:creationId xmlns:a16="http://schemas.microsoft.com/office/drawing/2014/main" id="{B83682D4-7981-4648-A5C9-15B776775A7A}"/>
              </a:ext>
            </a:extLst>
          </p:cNvPr>
          <p:cNvGrpSpPr/>
          <p:nvPr/>
        </p:nvGrpSpPr>
        <p:grpSpPr>
          <a:xfrm>
            <a:off x="5814873" y="5798331"/>
            <a:ext cx="2262675" cy="35271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" name="Скругленный прямоугольник 169">
              <a:extLst>
                <a:ext uri="{FF2B5EF4-FFF2-40B4-BE49-F238E27FC236}">
                  <a16:creationId xmlns:a16="http://schemas.microsoft.com/office/drawing/2014/main" id="{11E38566-2D2C-4BDE-9A8B-D173E2FE88C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Скругленный прямоугольник 4">
              <a:extLst>
                <a:ext uri="{FF2B5EF4-FFF2-40B4-BE49-F238E27FC236}">
                  <a16:creationId xmlns:a16="http://schemas.microsoft.com/office/drawing/2014/main" id="{9CC222A8-5D57-408E-A959-7B9E0585971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Ахмедов </a:t>
              </a:r>
              <a:r>
                <a:rPr lang="ru-RU" sz="1400" b="1" i="1" dirty="0" err="1"/>
                <a:t>Теюб</a:t>
              </a:r>
              <a:r>
                <a:rPr lang="ru-RU" sz="1400" b="1" i="1" dirty="0"/>
                <a:t> Ахмедович</a:t>
              </a:r>
            </a:p>
          </p:txBody>
        </p:sp>
      </p:grp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23563A24-F0FC-4D9D-A66D-03EA07AFF9DB}"/>
              </a:ext>
            </a:extLst>
          </p:cNvPr>
          <p:cNvGrpSpPr/>
          <p:nvPr/>
        </p:nvGrpSpPr>
        <p:grpSpPr>
          <a:xfrm>
            <a:off x="8188157" y="5842082"/>
            <a:ext cx="1885921" cy="3655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" name="Скругленный прямоугольник 142">
              <a:extLst>
                <a:ext uri="{FF2B5EF4-FFF2-40B4-BE49-F238E27FC236}">
                  <a16:creationId xmlns:a16="http://schemas.microsoft.com/office/drawing/2014/main" id="{D90696A5-0648-41F8-8C76-98292B8F292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Скругленный прямоугольник 4">
              <a:extLst>
                <a:ext uri="{FF2B5EF4-FFF2-40B4-BE49-F238E27FC236}">
                  <a16:creationId xmlns:a16="http://schemas.microsoft.com/office/drawing/2014/main" id="{611E99FA-B7F1-4D71-AD5A-0F5AFBCEEA6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16A76001-6D7F-47F0-9E58-9AA5ED0D76EF}"/>
              </a:ext>
            </a:extLst>
          </p:cNvPr>
          <p:cNvGrpSpPr/>
          <p:nvPr/>
        </p:nvGrpSpPr>
        <p:grpSpPr>
          <a:xfrm>
            <a:off x="10154690" y="5859927"/>
            <a:ext cx="1885921" cy="367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8" name="Скругленный прямоугольник 151">
              <a:extLst>
                <a:ext uri="{FF2B5EF4-FFF2-40B4-BE49-F238E27FC236}">
                  <a16:creationId xmlns:a16="http://schemas.microsoft.com/office/drawing/2014/main" id="{7C7B1C18-0E03-488A-8D93-8F9CEB3A7E3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9" name="Скругленный прямоугольник 4">
              <a:extLst>
                <a:ext uri="{FF2B5EF4-FFF2-40B4-BE49-F238E27FC236}">
                  <a16:creationId xmlns:a16="http://schemas.microsoft.com/office/drawing/2014/main" id="{76EE2A57-EEF6-46BB-ABAB-C17C32186EA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-</a:t>
              </a:r>
            </a:p>
          </p:txBody>
        </p:sp>
      </p:grpSp>
      <p:grpSp>
        <p:nvGrpSpPr>
          <p:cNvPr id="80" name="Группа 79">
            <a:extLst>
              <a:ext uri="{FF2B5EF4-FFF2-40B4-BE49-F238E27FC236}">
                <a16:creationId xmlns:a16="http://schemas.microsoft.com/office/drawing/2014/main" id="{5996E11E-9E86-4433-8975-C071EC3CF981}"/>
              </a:ext>
            </a:extLst>
          </p:cNvPr>
          <p:cNvGrpSpPr/>
          <p:nvPr/>
        </p:nvGrpSpPr>
        <p:grpSpPr>
          <a:xfrm>
            <a:off x="5796585" y="6206763"/>
            <a:ext cx="2262675" cy="35271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1" name="Скругленный прямоугольник 169">
              <a:extLst>
                <a:ext uri="{FF2B5EF4-FFF2-40B4-BE49-F238E27FC236}">
                  <a16:creationId xmlns:a16="http://schemas.microsoft.com/office/drawing/2014/main" id="{C8AE183D-4508-4D90-A315-FE7715F77AF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2" name="Скругленный прямоугольник 4">
              <a:extLst>
                <a:ext uri="{FF2B5EF4-FFF2-40B4-BE49-F238E27FC236}">
                  <a16:creationId xmlns:a16="http://schemas.microsoft.com/office/drawing/2014/main" id="{D994CED9-9C76-483F-AE51-0D8A6D38567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Шабо </a:t>
              </a:r>
              <a:r>
                <a:rPr lang="ru-RU" sz="1400" b="1" i="1" dirty="0" err="1"/>
                <a:t>Камил</a:t>
              </a:r>
              <a:r>
                <a:rPr lang="ru-RU" sz="1400" b="1" i="1" dirty="0"/>
                <a:t> </a:t>
              </a:r>
              <a:r>
                <a:rPr lang="ru-RU" sz="1400" b="1" i="1" dirty="0" err="1"/>
                <a:t>Якуб</a:t>
              </a:r>
              <a:endParaRPr lang="ru-RU" sz="1400" b="1" i="1" dirty="0"/>
            </a:p>
          </p:txBody>
        </p:sp>
      </p:grpSp>
      <p:grpSp>
        <p:nvGrpSpPr>
          <p:cNvPr id="83" name="Группа 82">
            <a:extLst>
              <a:ext uri="{FF2B5EF4-FFF2-40B4-BE49-F238E27FC236}">
                <a16:creationId xmlns:a16="http://schemas.microsoft.com/office/drawing/2014/main" id="{CA91AC96-F172-45A9-A852-63BA73E05D1E}"/>
              </a:ext>
            </a:extLst>
          </p:cNvPr>
          <p:cNvGrpSpPr/>
          <p:nvPr/>
        </p:nvGrpSpPr>
        <p:grpSpPr>
          <a:xfrm>
            <a:off x="8135996" y="6250514"/>
            <a:ext cx="1931158" cy="3655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4" name="Скругленный прямоугольник 142">
              <a:extLst>
                <a:ext uri="{FF2B5EF4-FFF2-40B4-BE49-F238E27FC236}">
                  <a16:creationId xmlns:a16="http://schemas.microsoft.com/office/drawing/2014/main" id="{2A21067C-2AE9-4B5D-9615-788ECD4B930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5" name="Скругленный прямоугольник 4">
              <a:extLst>
                <a:ext uri="{FF2B5EF4-FFF2-40B4-BE49-F238E27FC236}">
                  <a16:creationId xmlns:a16="http://schemas.microsoft.com/office/drawing/2014/main" id="{3742F430-FC48-4E53-B138-8177194A6FD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86" name="Группа 85">
            <a:extLst>
              <a:ext uri="{FF2B5EF4-FFF2-40B4-BE49-F238E27FC236}">
                <a16:creationId xmlns:a16="http://schemas.microsoft.com/office/drawing/2014/main" id="{2A1E5955-72AF-47BE-AD10-E14CFCB1A962}"/>
              </a:ext>
            </a:extLst>
          </p:cNvPr>
          <p:cNvGrpSpPr/>
          <p:nvPr/>
        </p:nvGrpSpPr>
        <p:grpSpPr>
          <a:xfrm>
            <a:off x="10161614" y="6267137"/>
            <a:ext cx="1885921" cy="36700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7" name="Скругленный прямоугольник 151">
              <a:extLst>
                <a:ext uri="{FF2B5EF4-FFF2-40B4-BE49-F238E27FC236}">
                  <a16:creationId xmlns:a16="http://schemas.microsoft.com/office/drawing/2014/main" id="{851B9F02-C4AB-42DB-814D-0B2F1976DF4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Скругленный прямоугольник 4">
              <a:extLst>
                <a:ext uri="{FF2B5EF4-FFF2-40B4-BE49-F238E27FC236}">
                  <a16:creationId xmlns:a16="http://schemas.microsoft.com/office/drawing/2014/main" id="{04CC02E0-50E9-4B68-97E4-BD7137F9E60A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-</a:t>
              </a:r>
            </a:p>
          </p:txBody>
        </p:sp>
      </p:grpSp>
      <p:sp>
        <p:nvSpPr>
          <p:cNvPr id="89" name="Rectangle 24">
            <a:extLst>
              <a:ext uri="{FF2B5EF4-FFF2-40B4-BE49-F238E27FC236}">
                <a16:creationId xmlns:a16="http://schemas.microsoft.com/office/drawing/2014/main" id="{CA91E31C-4811-433C-879A-823C03ED5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892" y="4007624"/>
            <a:ext cx="5887033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ОТЗЫВЫ НА АВТОРЕФЕРАТЫ ДИССЕРТАЦИОННЫХ РАБОТ В 2024 г.</a:t>
            </a:r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04F96CCA-CAFF-4C9A-8E26-58F7C260BEA8}"/>
              </a:ext>
            </a:extLst>
          </p:cNvPr>
          <p:cNvCxnSpPr>
            <a:cxnSpLocks/>
          </p:cNvCxnSpPr>
          <p:nvPr/>
        </p:nvCxnSpPr>
        <p:spPr>
          <a:xfrm>
            <a:off x="5716475" y="3816887"/>
            <a:ext cx="10012" cy="298856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419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152" y="4118122"/>
            <a:ext cx="1336848" cy="945520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1880166" y="243953"/>
            <a:ext cx="8753170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УЧАСТИЕ В РАБОТЕ ДИССЕРТАЦИОННЫХ СОВЕТОВ В 2024 г.</a:t>
            </a:r>
          </a:p>
          <a:p>
            <a:pPr algn="ctr"/>
            <a:endParaRPr lang="ru-RU" alt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4</a:t>
            </a:r>
          </a:p>
        </p:txBody>
      </p:sp>
      <p:sp>
        <p:nvSpPr>
          <p:cNvPr id="60" name="Скругленный прямоугольник 4"/>
          <p:cNvSpPr/>
          <p:nvPr/>
        </p:nvSpPr>
        <p:spPr bwMode="auto">
          <a:xfrm>
            <a:off x="74273" y="1118532"/>
            <a:ext cx="1046879" cy="8509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Ф.И.О.</a:t>
            </a:r>
          </a:p>
        </p:txBody>
      </p:sp>
      <p:sp>
        <p:nvSpPr>
          <p:cNvPr id="64" name="Скругленный прямоугольник 4"/>
          <p:cNvSpPr/>
          <p:nvPr/>
        </p:nvSpPr>
        <p:spPr bwMode="auto">
          <a:xfrm>
            <a:off x="1188411" y="1126528"/>
            <a:ext cx="1653918" cy="842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Статусы</a:t>
            </a:r>
          </a:p>
        </p:txBody>
      </p:sp>
      <p:sp>
        <p:nvSpPr>
          <p:cNvPr id="65" name="Скругленный прямоугольник 4"/>
          <p:cNvSpPr/>
          <p:nvPr/>
        </p:nvSpPr>
        <p:spPr bwMode="auto">
          <a:xfrm>
            <a:off x="9198657" y="1136053"/>
            <a:ext cx="2869358" cy="44558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Участие  в заседаниях по защите диссертаций</a:t>
            </a:r>
          </a:p>
        </p:txBody>
      </p:sp>
      <p:sp>
        <p:nvSpPr>
          <p:cNvPr id="66" name="Скругленный прямоугольник 4"/>
          <p:cNvSpPr/>
          <p:nvPr/>
        </p:nvSpPr>
        <p:spPr bwMode="auto">
          <a:xfrm>
            <a:off x="2908251" y="1126529"/>
            <a:ext cx="2763954" cy="8429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Диссертационный совет</a:t>
            </a:r>
          </a:p>
        </p:txBody>
      </p:sp>
      <p:sp>
        <p:nvSpPr>
          <p:cNvPr id="67" name="Скругленный прямоугольник 4"/>
          <p:cNvSpPr/>
          <p:nvPr/>
        </p:nvSpPr>
        <p:spPr bwMode="auto">
          <a:xfrm>
            <a:off x="5768301" y="1136055"/>
            <a:ext cx="3362334" cy="8333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Специальность </a:t>
            </a:r>
          </a:p>
        </p:txBody>
      </p:sp>
      <p:sp>
        <p:nvSpPr>
          <p:cNvPr id="68" name="Скругленный прямоугольник 4"/>
          <p:cNvSpPr/>
          <p:nvPr/>
        </p:nvSpPr>
        <p:spPr bwMode="auto">
          <a:xfrm>
            <a:off x="9224335" y="1619082"/>
            <a:ext cx="1492826" cy="3503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Кандидатская</a:t>
            </a:r>
          </a:p>
        </p:txBody>
      </p:sp>
      <p:grpSp>
        <p:nvGrpSpPr>
          <p:cNvPr id="69" name="Группа 68"/>
          <p:cNvGrpSpPr/>
          <p:nvPr/>
        </p:nvGrpSpPr>
        <p:grpSpPr>
          <a:xfrm>
            <a:off x="1182339" y="1975585"/>
            <a:ext cx="1629816" cy="229338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0" name="Скругленный прямоугольник 69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Член диссертационного совета</a:t>
              </a: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2851846" y="1979226"/>
            <a:ext cx="2822428" cy="1006656"/>
            <a:chOff x="-46511" y="3333270"/>
            <a:chExt cx="5522566" cy="411840"/>
          </a:xfrm>
          <a:scene3d>
            <a:camera prst="orthographicFront"/>
            <a:lightRig rig="threePt" dir="t"/>
          </a:scene3d>
        </p:grpSpPr>
        <p:sp>
          <p:nvSpPr>
            <p:cNvPr id="73" name="Скругленный прямоугольник 72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Скругленный прямоугольник 4"/>
            <p:cNvSpPr txBox="1"/>
            <p:nvPr/>
          </p:nvSpPr>
          <p:spPr>
            <a:xfrm>
              <a:off x="-46511" y="3353374"/>
              <a:ext cx="5173323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Д 24.2.396.02, ФГАОУ ВО «Северо-Восточный федеральный университет» им. М.К.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Аммосова</a:t>
              </a:r>
              <a:r>
                <a:rPr lang="ru-RU" sz="1400" b="1" i="1" dirty="0">
                  <a:solidFill>
                    <a:schemeClr val="tx1"/>
                  </a:solidFill>
                </a:rPr>
                <a:t>, г. Якутск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5738697" y="1987605"/>
            <a:ext cx="3402512" cy="100256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6" name="Скругленный прямоугольник 7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Скругленный прямоугольник 4"/>
            <p:cNvSpPr txBox="1"/>
            <p:nvPr/>
          </p:nvSpPr>
          <p:spPr>
            <a:xfrm>
              <a:off x="31044" y="3353374"/>
              <a:ext cx="542490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1.2.2 - Математическое моделирование, численные методы и комплексы программ</a:t>
              </a: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9194081" y="1966059"/>
            <a:ext cx="1523080" cy="100665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9" name="Скругленный прямоугольник 7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3</a:t>
              </a:r>
            </a:p>
          </p:txBody>
        </p:sp>
      </p:grpSp>
      <p:sp>
        <p:nvSpPr>
          <p:cNvPr id="100" name="Скругленный прямоугольник 4"/>
          <p:cNvSpPr/>
          <p:nvPr/>
        </p:nvSpPr>
        <p:spPr bwMode="auto">
          <a:xfrm>
            <a:off x="10807007" y="1609111"/>
            <a:ext cx="1254407" cy="3503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Докторская</a:t>
            </a:r>
          </a:p>
        </p:txBody>
      </p:sp>
      <p:grpSp>
        <p:nvGrpSpPr>
          <p:cNvPr id="101" name="Группа 100"/>
          <p:cNvGrpSpPr/>
          <p:nvPr/>
        </p:nvGrpSpPr>
        <p:grpSpPr>
          <a:xfrm>
            <a:off x="10781585" y="1956088"/>
            <a:ext cx="1279829" cy="101688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94897" y="2001022"/>
            <a:ext cx="1047751" cy="322350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5" name="Скругленный прямоугольник 10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Гриб Николай Николаевич</a:t>
              </a:r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2793983" y="3050941"/>
            <a:ext cx="2878222" cy="1228004"/>
            <a:chOff x="-122801" y="3333270"/>
            <a:chExt cx="5598856" cy="411840"/>
          </a:xfrm>
          <a:scene3d>
            <a:camera prst="orthographicFront"/>
            <a:lightRig rig="threePt" dir="t"/>
          </a:scene3d>
        </p:grpSpPr>
        <p:sp>
          <p:nvSpPr>
            <p:cNvPr id="115" name="Скругленный прямоугольник 11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7" name="Скругленный прямоугольник 4"/>
            <p:cNvSpPr txBox="1"/>
            <p:nvPr/>
          </p:nvSpPr>
          <p:spPr>
            <a:xfrm>
              <a:off x="-122801" y="3353374"/>
              <a:ext cx="5173324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Д 24.1.234.01, ФГБУН ФИЦ "Якутский научный центр Сибирского отделения РАН", г. Якутск</a:t>
              </a:r>
            </a:p>
          </p:txBody>
        </p:sp>
      </p:grpSp>
      <p:grpSp>
        <p:nvGrpSpPr>
          <p:cNvPr id="128" name="Группа 127"/>
          <p:cNvGrpSpPr/>
          <p:nvPr/>
        </p:nvGrpSpPr>
        <p:grpSpPr>
          <a:xfrm>
            <a:off x="5737269" y="3049760"/>
            <a:ext cx="3402512" cy="41793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1" name="Скругленный прямоугольник 13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2.8.8 -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Геотехнология</a:t>
              </a:r>
              <a:r>
                <a:rPr lang="ru-RU" sz="1400" b="1" i="1" dirty="0">
                  <a:solidFill>
                    <a:schemeClr val="tx1"/>
                  </a:solidFill>
                </a:rPr>
                <a:t>, горные машины</a:t>
              </a:r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9204525" y="3063528"/>
            <a:ext cx="1523080" cy="36953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5" name="Скругленный прямоугольник 134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6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10807007" y="3066924"/>
            <a:ext cx="1279829" cy="3661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38" name="Скругленный прямоугольник 137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9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120" name="Группа 119">
            <a:extLst>
              <a:ext uri="{FF2B5EF4-FFF2-40B4-BE49-F238E27FC236}">
                <a16:creationId xmlns:a16="http://schemas.microsoft.com/office/drawing/2014/main" id="{EEF4F55F-4365-4652-B1D0-F1942C708817}"/>
              </a:ext>
            </a:extLst>
          </p:cNvPr>
          <p:cNvGrpSpPr/>
          <p:nvPr/>
        </p:nvGrpSpPr>
        <p:grpSpPr>
          <a:xfrm>
            <a:off x="5742257" y="3519152"/>
            <a:ext cx="3409715" cy="759794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1" name="Скругленный прямоугольник 130">
              <a:extLst>
                <a:ext uri="{FF2B5EF4-FFF2-40B4-BE49-F238E27FC236}">
                  <a16:creationId xmlns:a16="http://schemas.microsoft.com/office/drawing/2014/main" id="{566EB9E5-D323-4EEB-A2E6-8872764B194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2" name="Скругленный прямоугольник 4">
              <a:extLst>
                <a:ext uri="{FF2B5EF4-FFF2-40B4-BE49-F238E27FC236}">
                  <a16:creationId xmlns:a16="http://schemas.microsoft.com/office/drawing/2014/main" id="{0D4B9669-21BE-4D19-BD28-9590C1C622F3}"/>
                </a:ext>
              </a:extLst>
            </p:cNvPr>
            <p:cNvSpPr txBox="1"/>
            <p:nvPr/>
          </p:nvSpPr>
          <p:spPr>
            <a:xfrm>
              <a:off x="25261" y="3353374"/>
              <a:ext cx="5430691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2.8.6. –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Геомеханика</a:t>
              </a:r>
              <a:r>
                <a:rPr lang="ru-RU" sz="1400" b="1" i="1" dirty="0">
                  <a:solidFill>
                    <a:schemeClr val="tx1"/>
                  </a:solidFill>
                </a:rPr>
                <a:t>, разрушение горных пород, рудничная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аэрогазодинамика</a:t>
              </a:r>
              <a:r>
                <a:rPr lang="ru-RU" sz="1400" b="1" i="1" dirty="0">
                  <a:solidFill>
                    <a:schemeClr val="tx1"/>
                  </a:solidFill>
                </a:rPr>
                <a:t> и горная теплофизика</a:t>
              </a:r>
            </a:p>
          </p:txBody>
        </p:sp>
      </p:grpSp>
      <p:grpSp>
        <p:nvGrpSpPr>
          <p:cNvPr id="123" name="Группа 122">
            <a:extLst>
              <a:ext uri="{FF2B5EF4-FFF2-40B4-BE49-F238E27FC236}">
                <a16:creationId xmlns:a16="http://schemas.microsoft.com/office/drawing/2014/main" id="{75F0DA82-4DE5-4B39-A8FA-FE600E060FEC}"/>
              </a:ext>
            </a:extLst>
          </p:cNvPr>
          <p:cNvGrpSpPr/>
          <p:nvPr/>
        </p:nvGrpSpPr>
        <p:grpSpPr>
          <a:xfrm>
            <a:off x="73836" y="5354301"/>
            <a:ext cx="1047751" cy="1002564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4" name="Скругленный прямоугольник 61">
              <a:extLst>
                <a:ext uri="{FF2B5EF4-FFF2-40B4-BE49-F238E27FC236}">
                  <a16:creationId xmlns:a16="http://schemas.microsoft.com/office/drawing/2014/main" id="{BB62C6E7-1AE0-43FC-B382-48FF0A16373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5" name="Скругленный прямоугольник 4">
              <a:extLst>
                <a:ext uri="{FF2B5EF4-FFF2-40B4-BE49-F238E27FC236}">
                  <a16:creationId xmlns:a16="http://schemas.microsoft.com/office/drawing/2014/main" id="{440F0A5A-789D-4B88-BC15-0C897E5B75F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Мельников Андрей Евгеньевич</a:t>
              </a:r>
            </a:p>
          </p:txBody>
        </p:sp>
      </p:grpSp>
      <p:grpSp>
        <p:nvGrpSpPr>
          <p:cNvPr id="126" name="Группа 125">
            <a:extLst>
              <a:ext uri="{FF2B5EF4-FFF2-40B4-BE49-F238E27FC236}">
                <a16:creationId xmlns:a16="http://schemas.microsoft.com/office/drawing/2014/main" id="{3D511358-D9A8-4CA6-8168-AE1D5083D696}"/>
              </a:ext>
            </a:extLst>
          </p:cNvPr>
          <p:cNvGrpSpPr/>
          <p:nvPr/>
        </p:nvGrpSpPr>
        <p:grpSpPr>
          <a:xfrm>
            <a:off x="1191674" y="4371363"/>
            <a:ext cx="1589012" cy="81116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9" name="Скругленный прямоугольник 69">
              <a:extLst>
                <a:ext uri="{FF2B5EF4-FFF2-40B4-BE49-F238E27FC236}">
                  <a16:creationId xmlns:a16="http://schemas.microsoft.com/office/drawing/2014/main" id="{7B64A967-2732-4D3A-BA45-7DADDB3CD32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0" name="Скругленный прямоугольник 4">
              <a:extLst>
                <a:ext uri="{FF2B5EF4-FFF2-40B4-BE49-F238E27FC236}">
                  <a16:creationId xmlns:a16="http://schemas.microsoft.com/office/drawing/2014/main" id="{539DCAAC-4198-469F-9D1A-DB0FBEB1FDE7}"/>
                </a:ext>
              </a:extLst>
            </p:cNvPr>
            <p:cNvSpPr txBox="1"/>
            <p:nvPr/>
          </p:nvSpPr>
          <p:spPr>
            <a:xfrm>
              <a:off x="20103" y="3353374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Оппонент</a:t>
              </a:r>
            </a:p>
          </p:txBody>
        </p:sp>
      </p:grpSp>
      <p:grpSp>
        <p:nvGrpSpPr>
          <p:cNvPr id="134" name="Группа 133">
            <a:extLst>
              <a:ext uri="{FF2B5EF4-FFF2-40B4-BE49-F238E27FC236}">
                <a16:creationId xmlns:a16="http://schemas.microsoft.com/office/drawing/2014/main" id="{631763C1-1BAC-4E64-AC0D-BE5A57DBE270}"/>
              </a:ext>
            </a:extLst>
          </p:cNvPr>
          <p:cNvGrpSpPr/>
          <p:nvPr/>
        </p:nvGrpSpPr>
        <p:grpSpPr>
          <a:xfrm>
            <a:off x="2828856" y="5360467"/>
            <a:ext cx="2850126" cy="1006656"/>
            <a:chOff x="-46511" y="3333270"/>
            <a:chExt cx="5522566" cy="411840"/>
          </a:xfrm>
          <a:scene3d>
            <a:camera prst="orthographicFront"/>
            <a:lightRig rig="threePt" dir="t"/>
          </a:scene3d>
        </p:grpSpPr>
        <p:sp>
          <p:nvSpPr>
            <p:cNvPr id="144" name="Скругленный прямоугольник 72">
              <a:extLst>
                <a:ext uri="{FF2B5EF4-FFF2-40B4-BE49-F238E27FC236}">
                  <a16:creationId xmlns:a16="http://schemas.microsoft.com/office/drawing/2014/main" id="{62418CD3-C1D6-4441-9038-029CDC92D462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5" name="Скругленный прямоугольник 4">
              <a:extLst>
                <a:ext uri="{FF2B5EF4-FFF2-40B4-BE49-F238E27FC236}">
                  <a16:creationId xmlns:a16="http://schemas.microsoft.com/office/drawing/2014/main" id="{18DF84E2-D2E9-45EE-B169-CEC60E064A49}"/>
                </a:ext>
              </a:extLst>
            </p:cNvPr>
            <p:cNvSpPr txBox="1"/>
            <p:nvPr/>
          </p:nvSpPr>
          <p:spPr>
            <a:xfrm>
              <a:off x="-46511" y="3353374"/>
              <a:ext cx="5173323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Д 24.1.076.01, ФГБУН "Институт мерзлотоведения им. П.И. Мельникова Сибирского отделения РАН"</a:t>
              </a:r>
            </a:p>
          </p:txBody>
        </p: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0CB3D210-F4B5-4EB7-9DF8-EF97348D4E8E}"/>
              </a:ext>
            </a:extLst>
          </p:cNvPr>
          <p:cNvGrpSpPr/>
          <p:nvPr/>
        </p:nvGrpSpPr>
        <p:grpSpPr>
          <a:xfrm>
            <a:off x="5744792" y="5297733"/>
            <a:ext cx="6337345" cy="100256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50" name="Скругленный прямоугольник 75">
              <a:extLst>
                <a:ext uri="{FF2B5EF4-FFF2-40B4-BE49-F238E27FC236}">
                  <a16:creationId xmlns:a16="http://schemas.microsoft.com/office/drawing/2014/main" id="{3F5E211C-C6B8-4D28-B5C5-90FFCB61075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1" name="Скругленный прямоугольник 4">
              <a:extLst>
                <a:ext uri="{FF2B5EF4-FFF2-40B4-BE49-F238E27FC236}">
                  <a16:creationId xmlns:a16="http://schemas.microsoft.com/office/drawing/2014/main" id="{FEEC25E9-E258-4854-AFAB-345BD05689C0}"/>
                </a:ext>
              </a:extLst>
            </p:cNvPr>
            <p:cNvSpPr txBox="1"/>
            <p:nvPr/>
          </p:nvSpPr>
          <p:spPr>
            <a:xfrm>
              <a:off x="17389" y="3353374"/>
              <a:ext cx="5438562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Организационное заседание совета</a:t>
              </a:r>
            </a:p>
          </p:txBody>
        </p:sp>
      </p:grpSp>
      <p:grpSp>
        <p:nvGrpSpPr>
          <p:cNvPr id="160" name="Группа 159">
            <a:extLst>
              <a:ext uri="{FF2B5EF4-FFF2-40B4-BE49-F238E27FC236}">
                <a16:creationId xmlns:a16="http://schemas.microsoft.com/office/drawing/2014/main" id="{23FA2043-899A-4C70-8BB4-0410C1235100}"/>
              </a:ext>
            </a:extLst>
          </p:cNvPr>
          <p:cNvGrpSpPr/>
          <p:nvPr/>
        </p:nvGrpSpPr>
        <p:grpSpPr>
          <a:xfrm>
            <a:off x="9235005" y="3545112"/>
            <a:ext cx="1523080" cy="67388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1" name="Скругленный прямоугольник 134">
              <a:extLst>
                <a:ext uri="{FF2B5EF4-FFF2-40B4-BE49-F238E27FC236}">
                  <a16:creationId xmlns:a16="http://schemas.microsoft.com/office/drawing/2014/main" id="{71132ECB-CF59-4DBB-B623-75C24BDE836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2" name="Скругленный прямоугольник 4">
              <a:extLst>
                <a:ext uri="{FF2B5EF4-FFF2-40B4-BE49-F238E27FC236}">
                  <a16:creationId xmlns:a16="http://schemas.microsoft.com/office/drawing/2014/main" id="{66335FE5-370C-4EFD-985F-DBF3FF4F920A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163" name="Группа 162">
            <a:extLst>
              <a:ext uri="{FF2B5EF4-FFF2-40B4-BE49-F238E27FC236}">
                <a16:creationId xmlns:a16="http://schemas.microsoft.com/office/drawing/2014/main" id="{AF5D6473-3A73-48C3-BFC5-A63ECABC8703}"/>
              </a:ext>
            </a:extLst>
          </p:cNvPr>
          <p:cNvGrpSpPr/>
          <p:nvPr/>
        </p:nvGrpSpPr>
        <p:grpSpPr>
          <a:xfrm>
            <a:off x="10837487" y="3548507"/>
            <a:ext cx="1279829" cy="66769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4" name="Скругленный прямоугольник 137">
              <a:extLst>
                <a:ext uri="{FF2B5EF4-FFF2-40B4-BE49-F238E27FC236}">
                  <a16:creationId xmlns:a16="http://schemas.microsoft.com/office/drawing/2014/main" id="{6D7AC574-1790-4DAD-A8B2-9054191E1D3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6" name="Скругленный прямоугольник 4">
              <a:extLst>
                <a:ext uri="{FF2B5EF4-FFF2-40B4-BE49-F238E27FC236}">
                  <a16:creationId xmlns:a16="http://schemas.microsoft.com/office/drawing/2014/main" id="{88B69F9C-6CB5-4171-8F0F-30BAEEE13B9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167" name="Группа 166">
            <a:extLst>
              <a:ext uri="{FF2B5EF4-FFF2-40B4-BE49-F238E27FC236}">
                <a16:creationId xmlns:a16="http://schemas.microsoft.com/office/drawing/2014/main" id="{6B4E121E-E403-472F-B8A4-EEB4B34EB26C}"/>
              </a:ext>
            </a:extLst>
          </p:cNvPr>
          <p:cNvGrpSpPr/>
          <p:nvPr/>
        </p:nvGrpSpPr>
        <p:grpSpPr>
          <a:xfrm>
            <a:off x="2833558" y="4387146"/>
            <a:ext cx="2822428" cy="819338"/>
            <a:chOff x="-46511" y="3333270"/>
            <a:chExt cx="5522566" cy="411840"/>
          </a:xfrm>
          <a:scene3d>
            <a:camera prst="orthographicFront"/>
            <a:lightRig rig="threePt" dir="t"/>
          </a:scene3d>
        </p:grpSpPr>
        <p:sp>
          <p:nvSpPr>
            <p:cNvPr id="168" name="Скругленный прямоугольник 72">
              <a:extLst>
                <a:ext uri="{FF2B5EF4-FFF2-40B4-BE49-F238E27FC236}">
                  <a16:creationId xmlns:a16="http://schemas.microsoft.com/office/drawing/2014/main" id="{4C289352-6154-496B-A480-51B53B79AB5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2" name="Скругленный прямоугольник 4">
              <a:extLst>
                <a:ext uri="{FF2B5EF4-FFF2-40B4-BE49-F238E27FC236}">
                  <a16:creationId xmlns:a16="http://schemas.microsoft.com/office/drawing/2014/main" id="{B76A26AA-A620-43ED-8836-770B324D8B6E}"/>
                </a:ext>
              </a:extLst>
            </p:cNvPr>
            <p:cNvSpPr txBox="1"/>
            <p:nvPr/>
          </p:nvSpPr>
          <p:spPr>
            <a:xfrm>
              <a:off x="-46511" y="3353374"/>
              <a:ext cx="5173323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Д 24.2.396.02, </a:t>
              </a:r>
              <a:r>
                <a:rPr lang="ru-RU" sz="1400" b="1" i="1" dirty="0" err="1">
                  <a:solidFill>
                    <a:schemeClr val="tx1"/>
                  </a:solidFill>
                </a:rPr>
                <a:t>ФГБУН"Институт</a:t>
              </a:r>
              <a:r>
                <a:rPr lang="ru-RU" sz="1400" b="1" i="1" dirty="0">
                  <a:solidFill>
                    <a:schemeClr val="tx1"/>
                  </a:solidFill>
                </a:rPr>
                <a:t> физики Земли им. О.Ю. Шмидта РАН"</a:t>
              </a:r>
            </a:p>
          </p:txBody>
        </p:sp>
      </p:grpSp>
      <p:grpSp>
        <p:nvGrpSpPr>
          <p:cNvPr id="173" name="Группа 172">
            <a:extLst>
              <a:ext uri="{FF2B5EF4-FFF2-40B4-BE49-F238E27FC236}">
                <a16:creationId xmlns:a16="http://schemas.microsoft.com/office/drawing/2014/main" id="{C465D856-83CD-418A-84B3-06BC4F043FEC}"/>
              </a:ext>
            </a:extLst>
          </p:cNvPr>
          <p:cNvGrpSpPr/>
          <p:nvPr/>
        </p:nvGrpSpPr>
        <p:grpSpPr>
          <a:xfrm>
            <a:off x="5720409" y="4395525"/>
            <a:ext cx="3402512" cy="81095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4" name="Скругленный прямоугольник 75">
              <a:extLst>
                <a:ext uri="{FF2B5EF4-FFF2-40B4-BE49-F238E27FC236}">
                  <a16:creationId xmlns:a16="http://schemas.microsoft.com/office/drawing/2014/main" id="{5036F7AC-DB98-485C-8926-C1888AC1C80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5" name="Скругленный прямоугольник 4">
              <a:extLst>
                <a:ext uri="{FF2B5EF4-FFF2-40B4-BE49-F238E27FC236}">
                  <a16:creationId xmlns:a16="http://schemas.microsoft.com/office/drawing/2014/main" id="{7AA0D52F-DCD1-4E61-A671-B55FA23FAF11}"/>
                </a:ext>
              </a:extLst>
            </p:cNvPr>
            <p:cNvSpPr txBox="1"/>
            <p:nvPr/>
          </p:nvSpPr>
          <p:spPr>
            <a:xfrm>
              <a:off x="31044" y="3353374"/>
              <a:ext cx="542490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1.6.9. – Геофизика</a:t>
              </a:r>
            </a:p>
          </p:txBody>
        </p:sp>
      </p:grpSp>
      <p:grpSp>
        <p:nvGrpSpPr>
          <p:cNvPr id="176" name="Группа 175">
            <a:extLst>
              <a:ext uri="{FF2B5EF4-FFF2-40B4-BE49-F238E27FC236}">
                <a16:creationId xmlns:a16="http://schemas.microsoft.com/office/drawing/2014/main" id="{4941AE60-F354-4276-8A90-24FCF8668296}"/>
              </a:ext>
            </a:extLst>
          </p:cNvPr>
          <p:cNvGrpSpPr/>
          <p:nvPr/>
        </p:nvGrpSpPr>
        <p:grpSpPr>
          <a:xfrm>
            <a:off x="9175793" y="4373979"/>
            <a:ext cx="1523080" cy="83250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77" name="Скругленный прямоугольник 78">
              <a:extLst>
                <a:ext uri="{FF2B5EF4-FFF2-40B4-BE49-F238E27FC236}">
                  <a16:creationId xmlns:a16="http://schemas.microsoft.com/office/drawing/2014/main" id="{440484F8-B4F2-4AD6-94E1-9456EE21C61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9" name="Скругленный прямоугольник 4">
              <a:extLst>
                <a:ext uri="{FF2B5EF4-FFF2-40B4-BE49-F238E27FC236}">
                  <a16:creationId xmlns:a16="http://schemas.microsoft.com/office/drawing/2014/main" id="{2FA22D17-BC84-493A-A9CF-F4CD8C8E22E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i="1" dirty="0"/>
            </a:p>
          </p:txBody>
        </p:sp>
      </p:grpSp>
      <p:grpSp>
        <p:nvGrpSpPr>
          <p:cNvPr id="180" name="Группа 179">
            <a:extLst>
              <a:ext uri="{FF2B5EF4-FFF2-40B4-BE49-F238E27FC236}">
                <a16:creationId xmlns:a16="http://schemas.microsoft.com/office/drawing/2014/main" id="{25AB4CE5-D9D3-4106-99B0-A2426B2C4F0E}"/>
              </a:ext>
            </a:extLst>
          </p:cNvPr>
          <p:cNvGrpSpPr/>
          <p:nvPr/>
        </p:nvGrpSpPr>
        <p:grpSpPr>
          <a:xfrm>
            <a:off x="10763297" y="4364008"/>
            <a:ext cx="1279829" cy="86052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1" name="Скругленный прямоугольник 101">
              <a:extLst>
                <a:ext uri="{FF2B5EF4-FFF2-40B4-BE49-F238E27FC236}">
                  <a16:creationId xmlns:a16="http://schemas.microsoft.com/office/drawing/2014/main" id="{7F20C0CE-95E9-4D71-A0E9-C72CB83FFED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2" name="Скругленный прямоугольник 4">
              <a:extLst>
                <a:ext uri="{FF2B5EF4-FFF2-40B4-BE49-F238E27FC236}">
                  <a16:creationId xmlns:a16="http://schemas.microsoft.com/office/drawing/2014/main" id="{9DAAAB24-4C62-4458-BCCC-C53224F6281C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/>
                <a:t>1</a:t>
              </a:r>
            </a:p>
          </p:txBody>
        </p:sp>
      </p:grpSp>
      <p:grpSp>
        <p:nvGrpSpPr>
          <p:cNvPr id="184" name="Группа 183">
            <a:extLst>
              <a:ext uri="{FF2B5EF4-FFF2-40B4-BE49-F238E27FC236}">
                <a16:creationId xmlns:a16="http://schemas.microsoft.com/office/drawing/2014/main" id="{780B1E19-50B2-408A-9641-2E8866CAF761}"/>
              </a:ext>
            </a:extLst>
          </p:cNvPr>
          <p:cNvGrpSpPr/>
          <p:nvPr/>
        </p:nvGrpSpPr>
        <p:grpSpPr>
          <a:xfrm>
            <a:off x="1182339" y="5354301"/>
            <a:ext cx="1623833" cy="99330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85" name="Скругленный прямоугольник 69">
              <a:extLst>
                <a:ext uri="{FF2B5EF4-FFF2-40B4-BE49-F238E27FC236}">
                  <a16:creationId xmlns:a16="http://schemas.microsoft.com/office/drawing/2014/main" id="{23813936-6E93-474E-AFBA-73F16561055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6" name="Скругленный прямоугольник 4">
              <a:extLst>
                <a:ext uri="{FF2B5EF4-FFF2-40B4-BE49-F238E27FC236}">
                  <a16:creationId xmlns:a16="http://schemas.microsoft.com/office/drawing/2014/main" id="{F4CB84C5-F972-484D-BD3B-258ACCC81D65}"/>
                </a:ext>
              </a:extLst>
            </p:cNvPr>
            <p:cNvSpPr txBox="1"/>
            <p:nvPr/>
          </p:nvSpPr>
          <p:spPr>
            <a:xfrm>
              <a:off x="20103" y="3353374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chemeClr val="tx1"/>
                  </a:solidFill>
                </a:rPr>
                <a:t>Член диссертационного совета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633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5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860212" y="207819"/>
            <a:ext cx="90084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Arial" charset="0"/>
              </a:rPr>
              <a:t>Проект решения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330314" y="630384"/>
            <a:ext cx="966210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6700" indent="-2667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58775" indent="-358775"/>
            <a:endParaRPr lang="ru-RU" sz="1400" b="1" i="0" u="sng" dirty="0"/>
          </a:p>
          <a:p>
            <a:r>
              <a:rPr lang="ru-RU" sz="1400" b="1" i="0" u="sng" dirty="0">
                <a:solidFill>
                  <a:srgbClr val="C00000"/>
                </a:solidFill>
              </a:rPr>
              <a:t>Рекомендовать с учетом фактического финансового состояния ТИ (ф) СВФУ:</a:t>
            </a:r>
          </a:p>
          <a:p>
            <a:endParaRPr lang="ru-RU" sz="1400" i="0" dirty="0">
              <a:solidFill>
                <a:srgbClr val="C00000"/>
              </a:solidFill>
            </a:endParaRPr>
          </a:p>
          <a:p>
            <a:pPr marL="428625" indent="-342900" algn="just">
              <a:buAutoNum type="arabicPeriod"/>
              <a:tabLst>
                <a:tab pos="358775" algn="l"/>
              </a:tabLst>
            </a:pPr>
            <a:r>
              <a:rPr lang="ru-RU" sz="1400" b="1" i="0" dirty="0"/>
              <a:t>Предусмотреть возможность оплаты научно-педагогическим работникам, проходящим подготовку по программам аспирантуры и докторантуры, оплату статей в изданиях из перечня ВАК в количестве необходимом для защиты диссертационной работы. </a:t>
            </a:r>
          </a:p>
          <a:p>
            <a:pPr marL="428625" indent="-342900" algn="just">
              <a:buAutoNum type="arabicPeriod"/>
              <a:tabLst>
                <a:tab pos="358775" algn="l"/>
              </a:tabLst>
            </a:pPr>
            <a:r>
              <a:rPr lang="ru-RU" sz="1400" b="1" i="0" dirty="0"/>
              <a:t>Предусмотреть возможность оплаты проезда научно-педагогическим работникам, проходящим подготовку по программам аспирантуры и докторантуры, на предзащиту и защиту диссертационной работы.</a:t>
            </a:r>
            <a:endParaRPr lang="ru-RU" sz="1400" i="0" dirty="0"/>
          </a:p>
          <a:p>
            <a:pPr marL="444500" indent="-358775" algn="just">
              <a:buAutoNum type="arabicPeriod" startAt="3"/>
            </a:pPr>
            <a:r>
              <a:rPr lang="ru-RU" sz="1400" b="1" i="0" dirty="0"/>
              <a:t>Рассмотреть возможность применения механизма снижения годовой  учебной нагрузки, научно-педагогическим работникам, проходящим подготовку по программам аспирантуры и докторантуры, при условии выполнения плана подготовки диссертационной работы .</a:t>
            </a:r>
          </a:p>
          <a:p>
            <a:pPr marL="85725" indent="0" algn="just"/>
            <a:endParaRPr lang="ru-RU" sz="1400" b="1" i="0" u="sng" dirty="0"/>
          </a:p>
          <a:p>
            <a:r>
              <a:rPr lang="ru-RU" sz="1400" b="1" i="0" u="sng" dirty="0">
                <a:solidFill>
                  <a:srgbClr val="C00000"/>
                </a:solidFill>
              </a:rPr>
              <a:t>Мероприятия по достижению плановых показателей эффективности ТИ(ф)СВФУ</a:t>
            </a:r>
          </a:p>
          <a:p>
            <a:endParaRPr lang="ru-RU" sz="1400" i="0" dirty="0">
              <a:solidFill>
                <a:srgbClr val="C00000"/>
              </a:solidFill>
            </a:endParaRPr>
          </a:p>
          <a:p>
            <a:pPr marL="342900" indent="-257175">
              <a:buAutoNum type="arabicPeriod"/>
            </a:pPr>
            <a:r>
              <a:rPr lang="ru-RU" sz="1400" b="1" i="0" dirty="0"/>
              <a:t>Внедрение системы внутренних исследовательских грантов на конкурсной основе по поддержке инициативных тем структурных подразделений ТИ (ф) СВФУ в рамках которых планируется подготовка кадров высшей квалификации. </a:t>
            </a:r>
          </a:p>
          <a:p>
            <a:pPr marL="342900" indent="-257175">
              <a:buAutoNum type="arabicPeriod"/>
            </a:pPr>
            <a:r>
              <a:rPr lang="ru-RU" sz="1400" b="1" i="0" dirty="0"/>
              <a:t>Вовлечение в выполнение научных исследований структурных подразделений ТИ (ф) СВФУ студентов с целью поиска перспективной и талантливой молодежи. </a:t>
            </a:r>
          </a:p>
        </p:txBody>
      </p:sp>
    </p:spTree>
    <p:extLst>
      <p:ext uri="{BB962C8B-B14F-4D97-AF65-F5344CB8AC3E}">
        <p14:creationId xmlns:p14="http://schemas.microsoft.com/office/powerpoint/2010/main" val="25676533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2658</TotalTime>
  <Words>711</Words>
  <Application>Microsoft Office PowerPoint</Application>
  <PresentationFormat>Широкоэкранный</PresentationFormat>
  <Paragraphs>131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Юрьевич Кузнецов</dc:creator>
  <cp:lastModifiedBy>Павел Юрьевич Кузнецов</cp:lastModifiedBy>
  <cp:revision>161</cp:revision>
  <cp:lastPrinted>2024-02-14T05:58:25Z</cp:lastPrinted>
  <dcterms:created xsi:type="dcterms:W3CDTF">2024-02-08T04:05:53Z</dcterms:created>
  <dcterms:modified xsi:type="dcterms:W3CDTF">2025-02-26T02:52:15Z</dcterms:modified>
</cp:coreProperties>
</file>