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2"/>
  </p:notesMasterIdLst>
  <p:sldIdLst>
    <p:sldId id="256" r:id="rId2"/>
    <p:sldId id="257" r:id="rId3"/>
    <p:sldId id="277" r:id="rId4"/>
    <p:sldId id="285" r:id="rId5"/>
    <p:sldId id="295" r:id="rId6"/>
    <p:sldId id="279" r:id="rId7"/>
    <p:sldId id="270" r:id="rId8"/>
    <p:sldId id="291" r:id="rId9"/>
    <p:sldId id="274" r:id="rId10"/>
    <p:sldId id="290" r:id="rId11"/>
    <p:sldId id="271" r:id="rId12"/>
    <p:sldId id="272" r:id="rId13"/>
    <p:sldId id="294" r:id="rId14"/>
    <p:sldId id="273" r:id="rId15"/>
    <p:sldId id="275" r:id="rId16"/>
    <p:sldId id="289" r:id="rId17"/>
    <p:sldId id="283" r:id="rId18"/>
    <p:sldId id="288" r:id="rId19"/>
    <p:sldId id="292" r:id="rId20"/>
    <p:sldId id="281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CC0099"/>
    <a:srgbClr val="FF33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109" d="100"/>
          <a:sy n="109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8;&#1080;&#1085;&#1072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tvinenko1\Desktop\&#1053;&#1058;&#1057;_&#1058;&#1048;%20(&#1092;)%20&#1071;&#1043;&#1059;\&#1086;&#1090;&#1095;&#1077;&#1090;%20&#1086;%20&#1088;&#1072;&#1073;&#1086;&#1090;&#1077;%20&#1053;&#1058;&#1057;\&#1075;&#1088;&#1072;&#1092;&#1080;&#1082;%20&#1087;&#1086;&#1089;&#1077;&#1097;&#1072;&#1077;&#1084;&#1086;&#1089;&#1090;&#1080;%20&#1053;&#1058;&#105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872648"/>
        <c:axId val="238871864"/>
      </c:barChart>
      <c:catAx>
        <c:axId val="238872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1864"/>
        <c:crosses val="autoZero"/>
        <c:auto val="1"/>
        <c:lblAlgn val="ctr"/>
        <c:lblOffset val="100"/>
        <c:noMultiLvlLbl val="0"/>
      </c:catAx>
      <c:valAx>
        <c:axId val="238871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2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'2023'!$B$33:$B$48</c:f>
              <c:strCache>
                <c:ptCount val="16"/>
                <c:pt idx="0">
                  <c:v>Кузнецов П.Ю.</c:v>
                </c:pt>
                <c:pt idx="1">
                  <c:v>Литвиненко А.В.</c:v>
                </c:pt>
                <c:pt idx="2">
                  <c:v>Косарев Л.В.</c:v>
                </c:pt>
                <c:pt idx="3">
                  <c:v>Рукович А.В.</c:v>
                </c:pt>
                <c:pt idx="4">
                  <c:v>Ахмедов Т.А.</c:v>
                </c:pt>
                <c:pt idx="5">
                  <c:v>Рочев В.Ф.</c:v>
                </c:pt>
                <c:pt idx="6">
                  <c:v>Самохина В.М.</c:v>
                </c:pt>
                <c:pt idx="7">
                  <c:v>Мамедова Л.В.</c:v>
                </c:pt>
                <c:pt idx="8">
                  <c:v>Погуляева И.А.</c:v>
                </c:pt>
                <c:pt idx="9">
                  <c:v>Гриб Н.Н.</c:v>
                </c:pt>
                <c:pt idx="10">
                  <c:v>Кузнецова К.С.</c:v>
                </c:pt>
                <c:pt idx="11">
                  <c:v>Панарина Н.В</c:v>
                </c:pt>
                <c:pt idx="12">
                  <c:v>Гриб Г.В.</c:v>
                </c:pt>
                <c:pt idx="13">
                  <c:v>Качаев А.В.</c:v>
                </c:pt>
                <c:pt idx="14">
                  <c:v>Мельников А.Е.</c:v>
                </c:pt>
                <c:pt idx="15">
                  <c:v>Барышников Ю.А.</c:v>
                </c:pt>
              </c:strCache>
            </c:strRef>
          </c:cat>
          <c:val>
            <c:numRef>
              <c:f>'2023'!$C$33:$C$48</c:f>
              <c:numCache>
                <c:formatCode>General</c:formatCode>
                <c:ptCount val="16"/>
              </c:numCache>
            </c:numRef>
          </c:val>
          <c:extLst>
            <c:ext xmlns:c16="http://schemas.microsoft.com/office/drawing/2014/chart" uri="{C3380CC4-5D6E-409C-BE32-E72D297353CC}">
              <c16:uniqueId val="{00000000-A515-4DE3-97AB-AE81DC71824A}"/>
            </c:ext>
          </c:extLst>
        </c:ser>
        <c:ser>
          <c:idx val="1"/>
          <c:order val="1"/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'2023'!$B$33:$B$48</c:f>
              <c:strCache>
                <c:ptCount val="16"/>
                <c:pt idx="0">
                  <c:v>Кузнецов П.Ю.</c:v>
                </c:pt>
                <c:pt idx="1">
                  <c:v>Литвиненко А.В.</c:v>
                </c:pt>
                <c:pt idx="2">
                  <c:v>Косарев Л.В.</c:v>
                </c:pt>
                <c:pt idx="3">
                  <c:v>Рукович А.В.</c:v>
                </c:pt>
                <c:pt idx="4">
                  <c:v>Ахмедов Т.А.</c:v>
                </c:pt>
                <c:pt idx="5">
                  <c:v>Рочев В.Ф.</c:v>
                </c:pt>
                <c:pt idx="6">
                  <c:v>Самохина В.М.</c:v>
                </c:pt>
                <c:pt idx="7">
                  <c:v>Мамедова Л.В.</c:v>
                </c:pt>
                <c:pt idx="8">
                  <c:v>Погуляева И.А.</c:v>
                </c:pt>
                <c:pt idx="9">
                  <c:v>Гриб Н.Н.</c:v>
                </c:pt>
                <c:pt idx="10">
                  <c:v>Кузнецова К.С.</c:v>
                </c:pt>
                <c:pt idx="11">
                  <c:v>Панарина Н.В</c:v>
                </c:pt>
                <c:pt idx="12">
                  <c:v>Гриб Г.В.</c:v>
                </c:pt>
                <c:pt idx="13">
                  <c:v>Качаев А.В.</c:v>
                </c:pt>
                <c:pt idx="14">
                  <c:v>Мельников А.Е.</c:v>
                </c:pt>
                <c:pt idx="15">
                  <c:v>Барышников Ю.А.</c:v>
                </c:pt>
              </c:strCache>
            </c:strRef>
          </c:cat>
          <c:val>
            <c:numRef>
              <c:f>'2023'!$D$33:$D$48</c:f>
              <c:numCache>
                <c:formatCode>General</c:formatCode>
                <c:ptCount val="16"/>
                <c:pt idx="0">
                  <c:v>10</c:v>
                </c:pt>
                <c:pt idx="1">
                  <c:v>9</c:v>
                </c:pt>
                <c:pt idx="2">
                  <c:v>10</c:v>
                </c:pt>
                <c:pt idx="3">
                  <c:v>7</c:v>
                </c:pt>
                <c:pt idx="4">
                  <c:v>10</c:v>
                </c:pt>
                <c:pt idx="5">
                  <c:v>6</c:v>
                </c:pt>
                <c:pt idx="6">
                  <c:v>9</c:v>
                </c:pt>
                <c:pt idx="7">
                  <c:v>8</c:v>
                </c:pt>
                <c:pt idx="8">
                  <c:v>9</c:v>
                </c:pt>
                <c:pt idx="9">
                  <c:v>8</c:v>
                </c:pt>
                <c:pt idx="10">
                  <c:v>3</c:v>
                </c:pt>
                <c:pt idx="11">
                  <c:v>3</c:v>
                </c:pt>
                <c:pt idx="14">
                  <c:v>2</c:v>
                </c:pt>
                <c:pt idx="1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15-4DE3-97AB-AE81DC7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82066111"/>
        <c:axId val="482071935"/>
      </c:barChart>
      <c:catAx>
        <c:axId val="4820661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2071935"/>
        <c:crosses val="autoZero"/>
        <c:auto val="1"/>
        <c:lblAlgn val="ctr"/>
        <c:lblOffset val="100"/>
        <c:noMultiLvlLbl val="0"/>
      </c:catAx>
      <c:valAx>
        <c:axId val="482071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20661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3B17B-A5C8-440F-9F7A-8F9399664E87}" type="datetimeFigureOut">
              <a:rPr lang="ru-RU" smtClean="0"/>
              <a:t>17.01.2025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289F8-445C-4D73-A187-FD20D067C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1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50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45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651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71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57121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128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15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41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98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17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24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039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53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48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2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56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conference-svfu.hln.ru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1656184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Итоги работы НТС </a:t>
            </a:r>
            <a:b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ТИ (ф) СВФУ за </a:t>
            </a:r>
            <a:r>
              <a:rPr lang="ru-RU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202</a:t>
            </a:r>
            <a:r>
              <a:rPr lang="en-US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4</a:t>
            </a:r>
            <a:r>
              <a:rPr lang="ru-RU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 </a:t>
            </a: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г.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84984"/>
            <a:ext cx="3275856" cy="2456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361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784887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/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О </a:t>
            </a:r>
            <a:r>
              <a:rPr lang="ru-RU" b="1" dirty="0"/>
              <a:t>результатах ХДТ кафедр, лабораторий с целью возможности опубликования результатов работ либо общей отчетности. </a:t>
            </a:r>
            <a:r>
              <a:rPr lang="ru-RU" b="1" dirty="0" smtClean="0"/>
              <a:t>Постановили</a:t>
            </a:r>
            <a:r>
              <a:rPr lang="ru-RU" b="1" dirty="0"/>
              <a:t>:</a:t>
            </a:r>
            <a:r>
              <a:rPr lang="en-US" b="1" dirty="0"/>
              <a:t> </a:t>
            </a:r>
            <a:r>
              <a:rPr lang="ru-RU" dirty="0" smtClean="0"/>
              <a:t>в связи с тем, что основная часть ХДТ прикладного, в некоторых случаях консультативного характера, </a:t>
            </a:r>
            <a:r>
              <a:rPr lang="ru-RU" dirty="0" err="1" smtClean="0"/>
              <a:t>публикативность</a:t>
            </a:r>
            <a:r>
              <a:rPr lang="ru-RU" dirty="0" smtClean="0"/>
              <a:t> маловероятна, информация о поступлениях по ХДТ принимается к сведению.</a:t>
            </a:r>
            <a:endParaRPr lang="ru-RU" dirty="0"/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О результатах реализации хоздоговорных работ на кафедрах и в лабораториях, с освещением результатов работ либо общей отчетности.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/>
              <a:t>Постановили: </a:t>
            </a:r>
            <a:r>
              <a:rPr lang="ru-RU" dirty="0" smtClean="0"/>
              <a:t>информацию о поступлениях по ХДТ принять к сведению, усилить работу над увеличением количества заключаемых договоров.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9"/>
            <a:ext cx="8496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Вопросы, рассматриваемые НТС в </a:t>
            </a:r>
            <a:r>
              <a:rPr lang="ru-RU" b="1" u="sng" dirty="0" smtClean="0">
                <a:solidFill>
                  <a:prstClr val="black"/>
                </a:solidFill>
                <a:ea typeface="+mj-ea"/>
                <a:cs typeface="+mj-cs"/>
              </a:rPr>
              <a:t>2024 </a:t>
            </a:r>
            <a:r>
              <a:rPr lang="ru-RU" b="1" u="sng" dirty="0">
                <a:solidFill>
                  <a:prstClr val="black"/>
                </a:solidFill>
                <a:ea typeface="+mj-ea"/>
                <a:cs typeface="+mj-cs"/>
              </a:rPr>
              <a:t>г</a:t>
            </a:r>
            <a:r>
              <a:rPr lang="ru-RU" b="1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000" b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Исполнение </a:t>
            </a: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научно-инновационной деятельности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2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713788" cy="1512888"/>
          </a:xfrm>
        </p:spPr>
        <p:txBody>
          <a:bodyPr>
            <a:noAutofit/>
          </a:bodyPr>
          <a:lstStyle/>
          <a:p>
            <a:pPr algn="r"/>
            <a:r>
              <a:rPr lang="ru-RU" sz="2400" b="1" u="sng" dirty="0">
                <a:solidFill>
                  <a:prstClr val="black"/>
                </a:solidFill>
              </a:rPr>
              <a:t>Вопросы, рассматриваемые НТС в </a:t>
            </a:r>
            <a:r>
              <a:rPr lang="ru-RU" sz="2400" b="1" u="sng" dirty="0" smtClean="0">
                <a:solidFill>
                  <a:prstClr val="black"/>
                </a:solidFill>
              </a:rPr>
              <a:t>2024 </a:t>
            </a:r>
            <a:r>
              <a:rPr lang="ru-RU" sz="2400" b="1" u="sng" dirty="0">
                <a:solidFill>
                  <a:prstClr val="black"/>
                </a:solidFill>
              </a:rPr>
              <a:t>г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  <a:r>
              <a:rPr lang="ru-RU" sz="1800" b="1" dirty="0">
                <a:solidFill>
                  <a:prstClr val="black"/>
                </a:solidFill>
              </a:rPr>
              <a:t/>
            </a:r>
            <a:br>
              <a:rPr lang="ru-RU" sz="1800" b="1" dirty="0">
                <a:solidFill>
                  <a:prstClr val="black"/>
                </a:solidFill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научно-инновационной деятельности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1" y="1412775"/>
            <a:ext cx="8462267" cy="5112569"/>
          </a:xfrm>
        </p:spPr>
        <p:txBody>
          <a:bodyPr>
            <a:normAutofit/>
          </a:bodyPr>
          <a:lstStyle/>
          <a:p>
            <a:pPr marL="8568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Итоги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деятельности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лабораторий    ТИ (ф) СВФУ: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</a:rPr>
              <a:t>учебно-научной лаборатории «Физика мерзлых пород»;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лаборатории мониторинга и прогноза сейсмических событий;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испытательной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Нерюнгристрой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»;</a:t>
            </a:r>
          </a:p>
          <a:p>
            <a:pPr marL="900000" indent="-514350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учебно-научной лаборатории «</a:t>
            </a:r>
            <a:r>
              <a:rPr lang="ru-RU" sz="20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Геоэкологический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мониторинг и инженерно-геологические изыскания».</a:t>
            </a:r>
          </a:p>
          <a:p>
            <a:pPr marL="56565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u="sng" dirty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удовлетворительной.</a:t>
            </a:r>
            <a:endParaRPr lang="ru-RU" sz="105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3788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</a:t>
            </a:r>
            <a:r>
              <a:rPr lang="en-US" sz="1800" b="1" u="sng" dirty="0" smtClean="0">
                <a:solidFill>
                  <a:schemeClr val="tx1"/>
                </a:solidFill>
              </a:rPr>
              <a:t> </a:t>
            </a:r>
            <a:r>
              <a:rPr lang="ru-RU" sz="1800" b="1" u="sng" dirty="0" smtClean="0">
                <a:solidFill>
                  <a:schemeClr val="tx1"/>
                </a:solidFill>
              </a:rPr>
              <a:t>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конференций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1341438"/>
            <a:ext cx="8712968" cy="5516562"/>
          </a:xfrm>
        </p:spPr>
        <p:txBody>
          <a:bodyPr>
            <a:noAutofit/>
          </a:bodyPr>
          <a:lstStyle/>
          <a:p>
            <a:pPr marL="360000" indent="-514350" algn="just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1600" b="1" i="1" dirty="0" smtClean="0">
                <a:solidFill>
                  <a:schemeClr val="tx1"/>
                </a:solidFill>
              </a:rPr>
              <a:t>О подготовке к проведению 24-й Международной </a:t>
            </a:r>
            <a:r>
              <a:rPr lang="ru-RU" sz="1600" b="1" i="1" dirty="0">
                <a:solidFill>
                  <a:schemeClr val="tx1"/>
                </a:solidFill>
              </a:rPr>
              <a:t>научно-практической конференции молодых ученых, аспирантов и студентов в г. Нерюнгри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</a:rPr>
              <a:t>: сроки проведения конференции – 30.10.24 – 01.11.2024г., формат проведения очно-заочный, сбор заявок участников через эл адреса секций конференции, отказ об организации секции «</a:t>
            </a:r>
            <a:r>
              <a:rPr lang="ru-RU" sz="1600" dirty="0" err="1" smtClean="0">
                <a:solidFill>
                  <a:schemeClr val="tx1"/>
                </a:solidFill>
              </a:rPr>
              <a:t>Предуниверситарий</a:t>
            </a:r>
            <a:r>
              <a:rPr lang="ru-RU" sz="1600" dirty="0" smtClean="0">
                <a:solidFill>
                  <a:schemeClr val="tx1"/>
                </a:solidFill>
              </a:rPr>
              <a:t>» (протокол №2 от 21.02.2024г.)).</a:t>
            </a:r>
          </a:p>
          <a:p>
            <a:pPr marL="360000" indent="-514350" algn="just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1600" b="1" dirty="0" smtClean="0">
                <a:solidFill>
                  <a:schemeClr val="tx1"/>
                </a:solidFill>
              </a:rPr>
              <a:t>Об утверждении положения о проведении регионального командного </a:t>
            </a:r>
            <a:r>
              <a:rPr lang="ru-RU" sz="1600" b="1" dirty="0" err="1" smtClean="0">
                <a:solidFill>
                  <a:schemeClr val="tx1"/>
                </a:solidFill>
              </a:rPr>
              <a:t>брейн</a:t>
            </a:r>
            <a:r>
              <a:rPr lang="ru-RU" sz="1600" b="1" dirty="0" smtClean="0">
                <a:solidFill>
                  <a:schemeClr val="tx1"/>
                </a:solidFill>
              </a:rPr>
              <a:t>-ринга по математике и информатике (конец января 2024г.)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</a:rPr>
              <a:t>: принять положение о региональном командном </a:t>
            </a:r>
            <a:r>
              <a:rPr lang="ru-RU" sz="1600" dirty="0" err="1" smtClean="0">
                <a:solidFill>
                  <a:schemeClr val="tx1"/>
                </a:solidFill>
              </a:rPr>
              <a:t>брейн</a:t>
            </a:r>
            <a:r>
              <a:rPr lang="ru-RU" sz="1600" dirty="0" smtClean="0">
                <a:solidFill>
                  <a:schemeClr val="tx1"/>
                </a:solidFill>
              </a:rPr>
              <a:t>-ринге).</a:t>
            </a:r>
          </a:p>
          <a:p>
            <a:pPr marL="360000" indent="-514350" algn="just">
              <a:spcBef>
                <a:spcPts val="0"/>
              </a:spcBef>
              <a:buClrTx/>
              <a:buAutoNum type="arabicPeriod"/>
            </a:pPr>
            <a:r>
              <a:rPr lang="ru-RU" sz="1600" b="1" i="1" dirty="0" smtClean="0">
                <a:solidFill>
                  <a:schemeClr val="tx1"/>
                </a:solidFill>
              </a:rPr>
              <a:t>Об утверждении информационного письма и положения 24-й Международной научно-практической конференции молодых ученых, аспирантов и студентов в г. Нерюнгри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</a:rPr>
              <a:t>: утвердить информационное письмо и положение 24 МНПК (протокол №2 от 21.02.2024г.)).</a:t>
            </a:r>
          </a:p>
          <a:p>
            <a:pPr marL="360000" indent="-514350" algn="just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1600" b="1" i="1" dirty="0" smtClean="0">
                <a:solidFill>
                  <a:schemeClr val="tx1"/>
                </a:solidFill>
              </a:rPr>
              <a:t>Об утверждении информационного письма, положения </a:t>
            </a:r>
            <a:r>
              <a:rPr lang="en-US" sz="1600" b="1" i="1" dirty="0" smtClean="0">
                <a:solidFill>
                  <a:schemeClr val="tx1"/>
                </a:solidFill>
              </a:rPr>
              <a:t>I</a:t>
            </a:r>
            <a:r>
              <a:rPr lang="ru-RU" sz="1600" b="1" i="1" dirty="0" smtClean="0">
                <a:solidFill>
                  <a:schemeClr val="tx1"/>
                </a:solidFill>
              </a:rPr>
              <a:t> Всероссийской НПК «Психолого-педагогическое сопровождение участников образовательного процесса: Образование. Традиции. Инновации», посвященной году детства в Якутии (05.04.2024г.)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u="sng" dirty="0" smtClean="0">
                <a:solidFill>
                  <a:schemeClr val="tx1"/>
                </a:solidFill>
              </a:rPr>
              <a:t>(</a:t>
            </a:r>
            <a:r>
              <a:rPr lang="ru-RU" sz="1600" b="1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b="1" u="sng" dirty="0">
                <a:solidFill>
                  <a:schemeClr val="tx1"/>
                </a:solidFill>
              </a:rPr>
              <a:t>: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утвердить информационное письмо и положение).</a:t>
            </a:r>
          </a:p>
          <a:p>
            <a:pPr marL="360000" indent="-514350" algn="just">
              <a:spcBef>
                <a:spcPts val="0"/>
              </a:spcBef>
              <a:buClr>
                <a:schemeClr val="tx1"/>
              </a:buClr>
              <a:buAutoNum type="arabicPeriod"/>
            </a:pPr>
            <a:r>
              <a:rPr lang="ru-RU" sz="1600" b="1" i="1" dirty="0" smtClean="0">
                <a:solidFill>
                  <a:schemeClr val="tx1"/>
                </a:solidFill>
              </a:rPr>
              <a:t>Об утверждении положения, региональной научно-практической конференции «Актуальные вопросы психологии и педагогики: теоретические и практические исследования»</a:t>
            </a:r>
            <a:r>
              <a:rPr lang="ru-RU" sz="1600" i="1" dirty="0" smtClean="0">
                <a:solidFill>
                  <a:schemeClr val="tx1"/>
                </a:solidFill>
              </a:rPr>
              <a:t> (23 ноября 2024г.).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600" dirty="0" smtClean="0">
                <a:solidFill>
                  <a:schemeClr val="tx1"/>
                </a:solidFill>
              </a:rPr>
              <a:t> утвердить положение).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1535012" cy="134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00048"/>
            <a:ext cx="8210873" cy="1530352"/>
          </a:xfrm>
        </p:spPr>
        <p:txBody>
          <a:bodyPr>
            <a:normAutofit/>
          </a:bodyPr>
          <a:lstStyle/>
          <a:p>
            <a:pPr algn="r"/>
            <a:r>
              <a:rPr lang="ru-RU" sz="1800" b="1" u="sng" dirty="0">
                <a:solidFill>
                  <a:schemeClr val="tx1"/>
                </a:solidFill>
              </a:rPr>
              <a:t>Вопросы, рассматриваемые НТС в </a:t>
            </a:r>
            <a:r>
              <a:rPr lang="ru-RU" sz="1800" b="1" u="sng" dirty="0" smtClean="0">
                <a:solidFill>
                  <a:schemeClr val="tx1"/>
                </a:solidFill>
              </a:rPr>
              <a:t>2024</a:t>
            </a:r>
            <a:r>
              <a:rPr lang="en-US" sz="1800" b="1" u="sng" dirty="0" smtClean="0">
                <a:solidFill>
                  <a:schemeClr val="tx1"/>
                </a:solidFill>
              </a:rPr>
              <a:t> </a:t>
            </a:r>
            <a:r>
              <a:rPr lang="ru-RU" sz="1800" b="1" u="sng" dirty="0">
                <a:solidFill>
                  <a:schemeClr val="tx1"/>
                </a:solidFill>
              </a:rPr>
              <a:t>г</a:t>
            </a:r>
            <a:r>
              <a:rPr lang="ru-RU" sz="1800" b="1" dirty="0">
                <a:solidFill>
                  <a:schemeClr val="tx1"/>
                </a:solidFill>
              </a:rPr>
              <a:t>.</a:t>
            </a:r>
            <a:r>
              <a:rPr lang="ru-RU" sz="1800" dirty="0">
                <a:solidFill>
                  <a:schemeClr val="tx1"/>
                </a:solidFill>
              </a:rPr>
              <a:t/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2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конференций</a:t>
            </a:r>
            <a:endParaRPr lang="ru-RU" sz="25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82453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300" b="1" dirty="0" smtClean="0">
                <a:solidFill>
                  <a:schemeClr val="tx1"/>
                </a:solidFill>
              </a:rPr>
              <a:t>Итоги 24 Международной </a:t>
            </a:r>
            <a:r>
              <a:rPr lang="ru-RU" sz="2300" b="1" dirty="0">
                <a:solidFill>
                  <a:schemeClr val="tx1"/>
                </a:solidFill>
              </a:rPr>
              <a:t>научно-практической конференции молодых ученых, аспирантов и студентов в г. </a:t>
            </a:r>
            <a:r>
              <a:rPr lang="ru-RU" sz="2300" b="1" dirty="0" smtClean="0">
                <a:solidFill>
                  <a:schemeClr val="tx1"/>
                </a:solidFill>
              </a:rPr>
              <a:t>Нерюнгри</a:t>
            </a:r>
            <a:endParaRPr lang="ru-RU" sz="2300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На основании протоколов заседания секций конференций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предлагается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заведующим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кафедр,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базе которых проводились секционные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заседания,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обратиться к администрации ТИ (ф) СВФУ с предложением о проведении оценки технической готовности аудиторий, для проведения онлайн мероприятий и закупки необходимого оборудования.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В целях популяризации ТИ (ф) СВФУ и обеспечения его конкурентоспособности среди учреждений, оказывающих образовательные услуги, обратиться к специалистам отдела по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внеучебной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работе ТИ (ф) СВФУ, с целью подготовки и размещения статьи в научно-популярном журнале «НАУКА и ТЕХНИКА в Якутии». Статья должна освещать проведенную конференцию в научно-популярном стиле, с позиции ежегодного событийного мероприятия, проводимого на базе ТИ (ф)СВФУ.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 Отделу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НИиИД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 результатам работы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конференции,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рекомендовать подготовить, опубликовать и обеспечить размещение материалов конференции на сайтах научной электронной библиотеки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library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ТИ (ф) СВФУ.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535012" cy="134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3725"/>
            <a:ext cx="8928100" cy="1221059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приведение в соответствие </a:t>
            </a:r>
            <a:b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 документов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" y="1484784"/>
            <a:ext cx="9144000" cy="5400600"/>
          </a:xfrm>
        </p:spPr>
        <p:txBody>
          <a:bodyPr>
            <a:noAutofit/>
          </a:bodyPr>
          <a:lstStyle/>
          <a:p>
            <a:pPr marL="36000" indent="0" algn="just">
              <a:spcBef>
                <a:spcPts val="60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Об утверждении положения НТС </a:t>
            </a:r>
            <a:r>
              <a:rPr lang="ru-RU" sz="1600" b="1" dirty="0">
                <a:solidFill>
                  <a:schemeClr val="tx1"/>
                </a:solidFill>
              </a:rPr>
              <a:t>ТИ (ф) СВФУ на </a:t>
            </a:r>
            <a:r>
              <a:rPr lang="ru-RU" sz="1600" b="1" dirty="0" smtClean="0">
                <a:solidFill>
                  <a:schemeClr val="tx1"/>
                </a:solidFill>
              </a:rPr>
              <a:t>2024 г.  	            			 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</a:rPr>
              <a:t>: утвердить, с рекомендацией к представлению на утверждение УС ТИ (ф) СВФУ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pPr marL="3600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 актуальных задачах деятельности СВФУ на 2024-2025 уч. год по научно-исследовательской политике  в области инноваций и коммерциализации разработок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- увеличение </a:t>
            </a:r>
            <a:r>
              <a:rPr lang="ru-RU" sz="1600" dirty="0">
                <a:solidFill>
                  <a:schemeClr val="tx1"/>
                </a:solidFill>
              </a:rPr>
              <a:t>доли НИОКР университета с использованием технологий ИИ и анализа больших данных для решения прикладных задач реального сектора экономики, способствующих развитию региона (не менее 10% от общего числа НИОКР университета);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- разработка </a:t>
            </a:r>
            <a:r>
              <a:rPr lang="ru-RU" sz="1600" dirty="0">
                <a:solidFill>
                  <a:schemeClr val="tx1"/>
                </a:solidFill>
              </a:rPr>
              <a:t>комплекса мероприятий для трансфера передовых научных и инновационных результатов в образовательный процесс (не менее 15 новых или обновленных учебно-методических комплексов</a:t>
            </a:r>
            <a:r>
              <a:rPr lang="ru-RU" sz="1600" dirty="0" smtClean="0">
                <a:solidFill>
                  <a:schemeClr val="tx1"/>
                </a:solidFill>
              </a:rPr>
              <a:t>);</a:t>
            </a:r>
            <a:endParaRPr lang="ru-RU" sz="16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- повышение </a:t>
            </a:r>
            <a:r>
              <a:rPr lang="ru-RU" sz="1600" dirty="0">
                <a:solidFill>
                  <a:schemeClr val="tx1"/>
                </a:solidFill>
              </a:rPr>
              <a:t>статуса научных журналов и их продвижение в российские и международные базы данных (включение в перечень ВАК научного журнала «Вестник СВФУ» и др</a:t>
            </a:r>
            <a:r>
              <a:rPr lang="ru-RU" sz="1600" dirty="0" smtClean="0">
                <a:solidFill>
                  <a:schemeClr val="tx1"/>
                </a:solidFill>
              </a:rPr>
              <a:t>.;</a:t>
            </a:r>
            <a:endParaRPr lang="ru-RU" sz="16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- открытие </a:t>
            </a:r>
            <a:r>
              <a:rPr lang="ru-RU" sz="1600" dirty="0">
                <a:solidFill>
                  <a:schemeClr val="tx1"/>
                </a:solidFill>
              </a:rPr>
              <a:t>новых диссертационных </a:t>
            </a:r>
            <a:r>
              <a:rPr lang="ru-RU" sz="1600" dirty="0" smtClean="0">
                <a:solidFill>
                  <a:schemeClr val="tx1"/>
                </a:solidFill>
              </a:rPr>
              <a:t>советов;</a:t>
            </a:r>
            <a:endParaRPr lang="ru-RU" sz="1600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- реализация </a:t>
            </a:r>
            <a:r>
              <a:rPr lang="ru-RU" sz="1600" dirty="0">
                <a:solidFill>
                  <a:schemeClr val="tx1"/>
                </a:solidFill>
              </a:rPr>
              <a:t>задач Десятилетия науки и технологий в </a:t>
            </a:r>
            <a:r>
              <a:rPr lang="ru-RU" sz="1600" dirty="0" smtClean="0">
                <a:solidFill>
                  <a:schemeClr val="tx1"/>
                </a:solidFill>
              </a:rPr>
              <a:t>РФ </a:t>
            </a:r>
            <a:r>
              <a:rPr lang="ru-RU" sz="1600" dirty="0" smtClean="0"/>
              <a:t>(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Основные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задачи проведения Десятилетия науки и технологий являются (Указ Президента Российской Федерации от 25.04.2022 г. № 231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): а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) привлечение талантливой молодежи в сферу исследований и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разработок; б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) содействие вовлечению исследователей и разработчиков в решение важнейших задач развития общества и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страны; в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) повышение доступности информации о достижениях и перспективах российской науки для граждан Российской Федерации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indent="0">
              <a:spcBef>
                <a:spcPts val="600"/>
              </a:spcBef>
              <a:buNone/>
            </a:pPr>
            <a:endParaRPr lang="ru-RU" sz="19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432000" indent="-396000">
              <a:spcBef>
                <a:spcPts val="600"/>
              </a:spcBef>
              <a:buAutoNum type="arabicPeriod"/>
            </a:pPr>
            <a:endParaRPr lang="ru-RU" sz="1900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www.thg.ru/technews/images/documents_rus-0604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7" y="263724"/>
            <a:ext cx="2111585" cy="122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28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Публикационная активность сотрудников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</a:t>
            </a:r>
            <a:r>
              <a:rPr lang="ru-RU" sz="2400" b="1" dirty="0">
                <a:solidFill>
                  <a:schemeClr val="tx1"/>
                </a:solidFill>
              </a:rPr>
              <a:t>издательская </a:t>
            </a:r>
            <a:r>
              <a:rPr lang="ru-RU" sz="2400" b="1" dirty="0" smtClean="0">
                <a:solidFill>
                  <a:schemeClr val="tx1"/>
                </a:solidFill>
              </a:rPr>
              <a:t>деятельность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557338"/>
            <a:ext cx="9144000" cy="5300662"/>
          </a:xfrm>
        </p:spPr>
        <p:txBody>
          <a:bodyPr>
            <a:noAutofit/>
          </a:bodyPr>
          <a:lstStyle/>
          <a:p>
            <a:pPr marL="457200" indent="-457200"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рекомендации к изданию и размещению на сайте ТИ (ф) СВФУ, научной библиотеке СВФУ,  сборника </a:t>
            </a:r>
            <a:r>
              <a:rPr lang="ru-RU" sz="1800" dirty="0">
                <a:solidFill>
                  <a:schemeClr val="tx1"/>
                </a:solidFill>
              </a:rPr>
              <a:t>материалов </a:t>
            </a:r>
            <a:r>
              <a:rPr lang="en-US" sz="1800" dirty="0" smtClean="0">
                <a:solidFill>
                  <a:schemeClr val="tx1"/>
                </a:solidFill>
              </a:rPr>
              <a:t>I</a:t>
            </a:r>
            <a:r>
              <a:rPr lang="ru-RU" sz="1800" dirty="0" smtClean="0">
                <a:solidFill>
                  <a:schemeClr val="tx1"/>
                </a:solidFill>
              </a:rPr>
              <a:t> Всероссийской </a:t>
            </a:r>
            <a:r>
              <a:rPr lang="ru-RU" sz="1800" dirty="0">
                <a:solidFill>
                  <a:schemeClr val="tx1"/>
                </a:solidFill>
              </a:rPr>
              <a:t>научно-практической конференции, прошедшей </a:t>
            </a:r>
            <a:r>
              <a:rPr lang="ru-RU" sz="1800" dirty="0" smtClean="0">
                <a:solidFill>
                  <a:schemeClr val="tx1"/>
                </a:solidFill>
              </a:rPr>
              <a:t>05 апреля 2022г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i="1" dirty="0" smtClean="0">
                <a:solidFill>
                  <a:schemeClr val="tx1"/>
                </a:solidFill>
              </a:rPr>
              <a:t>«Психолого-педагогическое сопровождение участников образовательного процесса: Образование. </a:t>
            </a:r>
            <a:r>
              <a:rPr lang="ru-RU" i="1" dirty="0" smtClean="0">
                <a:solidFill>
                  <a:schemeClr val="tx1"/>
                </a:solidFill>
              </a:rPr>
              <a:t>Традиции. </a:t>
            </a:r>
            <a:r>
              <a:rPr lang="ru-RU" i="1" dirty="0">
                <a:solidFill>
                  <a:schemeClr val="tx1"/>
                </a:solidFill>
              </a:rPr>
              <a:t>И</a:t>
            </a:r>
            <a:r>
              <a:rPr lang="ru-RU" i="1" dirty="0" smtClean="0">
                <a:solidFill>
                  <a:schemeClr val="tx1"/>
                </a:solidFill>
              </a:rPr>
              <a:t>нновации</a:t>
            </a:r>
            <a:r>
              <a:rPr lang="ru-RU" sz="1800" i="1" dirty="0" smtClean="0">
                <a:solidFill>
                  <a:schemeClr val="tx1"/>
                </a:solidFill>
              </a:rPr>
              <a:t>», посвященной году детства в Якутии</a:t>
            </a:r>
            <a:r>
              <a:rPr lang="ru-RU" sz="1800" dirty="0" smtClean="0">
                <a:solidFill>
                  <a:schemeClr val="tx1"/>
                </a:solidFill>
              </a:rPr>
              <a:t>, с присвоением </a:t>
            </a:r>
            <a:r>
              <a:rPr lang="en-US" sz="1800" dirty="0" smtClean="0">
                <a:solidFill>
                  <a:schemeClr val="tx1"/>
                </a:solidFill>
              </a:rPr>
              <a:t>ISBN</a:t>
            </a:r>
            <a:r>
              <a:rPr lang="ru-RU" sz="1800" dirty="0" smtClean="0">
                <a:solidFill>
                  <a:schemeClr val="tx1"/>
                </a:solidFill>
              </a:rPr>
              <a:t>, выходных данных. 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 smtClean="0">
                <a:solidFill>
                  <a:schemeClr val="tx1"/>
                </a:solidFill>
              </a:rPr>
              <a:t>: издать в издательстве СВФУ, разместить на сайте ТИ (ф) СВФУ, научной библиотеке СВФУ, сборник </a:t>
            </a:r>
            <a:r>
              <a:rPr lang="ru-RU" dirty="0">
                <a:solidFill>
                  <a:schemeClr val="tx1"/>
                </a:solidFill>
              </a:rPr>
              <a:t>материалов конференции и присвоить выходные </a:t>
            </a:r>
            <a:r>
              <a:rPr lang="ru-RU" dirty="0" smtClean="0">
                <a:solidFill>
                  <a:schemeClr val="tx1"/>
                </a:solidFill>
              </a:rPr>
              <a:t>данные)</a:t>
            </a:r>
            <a:r>
              <a:rPr lang="ru-RU" sz="19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рекомендации к размещению на сайте </a:t>
            </a:r>
            <a:r>
              <a:rPr lang="ru-RU" sz="1800" dirty="0">
                <a:solidFill>
                  <a:schemeClr val="tx1"/>
                </a:solidFill>
              </a:rPr>
              <a:t>ТИ (ф) </a:t>
            </a:r>
            <a:r>
              <a:rPr lang="ru-RU" sz="1800" dirty="0" smtClean="0">
                <a:solidFill>
                  <a:schemeClr val="tx1"/>
                </a:solidFill>
              </a:rPr>
              <a:t>СВФУ сборника </a:t>
            </a:r>
            <a:r>
              <a:rPr lang="ru-RU" sz="1800" dirty="0">
                <a:solidFill>
                  <a:schemeClr val="tx1"/>
                </a:solidFill>
              </a:rPr>
              <a:t>материалов </a:t>
            </a:r>
            <a:r>
              <a:rPr lang="ru-RU" sz="1800" dirty="0" smtClean="0">
                <a:solidFill>
                  <a:schemeClr val="tx1"/>
                </a:solidFill>
              </a:rPr>
              <a:t>региональной </a:t>
            </a:r>
            <a:r>
              <a:rPr lang="ru-RU" sz="1800" dirty="0">
                <a:solidFill>
                  <a:schemeClr val="tx1"/>
                </a:solidFill>
              </a:rPr>
              <a:t>научно-практической </a:t>
            </a:r>
            <a:r>
              <a:rPr lang="ru-RU" sz="1800" dirty="0" smtClean="0">
                <a:solidFill>
                  <a:schemeClr val="tx1"/>
                </a:solidFill>
              </a:rPr>
              <a:t>конференции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800" i="1" dirty="0" smtClean="0">
                <a:solidFill>
                  <a:schemeClr val="tx1"/>
                </a:solidFill>
              </a:rPr>
              <a:t>«Психология и педагогика в современном мире: теоретические и практические исследования»</a:t>
            </a:r>
            <a:r>
              <a:rPr lang="ru-RU" sz="1800" dirty="0" smtClean="0">
                <a:solidFill>
                  <a:schemeClr val="tx1"/>
                </a:solidFill>
              </a:rPr>
              <a:t>, с присвоением выходных данных (24 мая 2024 г).</a:t>
            </a:r>
            <a:r>
              <a:rPr lang="ru-RU" sz="1800" b="1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(</a:t>
            </a:r>
            <a:r>
              <a:rPr lang="ru-RU" sz="18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800" dirty="0">
                <a:solidFill>
                  <a:schemeClr val="tx1"/>
                </a:solidFill>
              </a:rPr>
              <a:t>: </a:t>
            </a:r>
            <a:r>
              <a:rPr lang="ru-RU" sz="1800" dirty="0" smtClean="0">
                <a:solidFill>
                  <a:schemeClr val="tx1"/>
                </a:solidFill>
              </a:rPr>
              <a:t>присвоить выходные данные сборнику и разместить </a:t>
            </a:r>
            <a:r>
              <a:rPr lang="ru-RU" sz="1800" dirty="0">
                <a:solidFill>
                  <a:schemeClr val="tx1"/>
                </a:solidFill>
              </a:rPr>
              <a:t>на сайте института</a:t>
            </a:r>
            <a:r>
              <a:rPr lang="ru-RU" sz="1800" dirty="0" smtClean="0">
                <a:solidFill>
                  <a:schemeClr val="tx1"/>
                </a:solidFill>
              </a:rPr>
              <a:t>).</a:t>
            </a:r>
          </a:p>
          <a:p>
            <a:pPr marL="457200" indent="-4572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 рекомендации к техническому редактированию научной монографии </a:t>
            </a:r>
            <a:r>
              <a:rPr lang="ru-RU" i="1" dirty="0" smtClean="0">
                <a:solidFill>
                  <a:schemeClr val="tx1"/>
                </a:solidFill>
              </a:rPr>
              <a:t>«Мезозойские рудно-магматические структуры </a:t>
            </a:r>
            <a:r>
              <a:rPr lang="ru-RU" i="1" dirty="0" err="1" smtClean="0">
                <a:solidFill>
                  <a:schemeClr val="tx1"/>
                </a:solidFill>
              </a:rPr>
              <a:t>Алдано</a:t>
            </a:r>
            <a:r>
              <a:rPr lang="ru-RU" i="1" dirty="0" smtClean="0">
                <a:solidFill>
                  <a:schemeClr val="tx1"/>
                </a:solidFill>
              </a:rPr>
              <a:t>-Станового щита» </a:t>
            </a:r>
            <a:r>
              <a:rPr lang="ru-RU" dirty="0" smtClean="0">
                <a:solidFill>
                  <a:schemeClr val="tx1"/>
                </a:solidFill>
              </a:rPr>
              <a:t>(авторы Никитин В.М., </a:t>
            </a:r>
            <a:r>
              <a:rPr lang="ru-RU" dirty="0" err="1" smtClean="0">
                <a:solidFill>
                  <a:schemeClr val="tx1"/>
                </a:solidFill>
              </a:rPr>
              <a:t>Жижин</a:t>
            </a:r>
            <a:r>
              <a:rPr lang="ru-RU" dirty="0" smtClean="0">
                <a:solidFill>
                  <a:schemeClr val="tx1"/>
                </a:solidFill>
              </a:rPr>
              <a:t> В.И., Гриб Н.Н., </a:t>
            </a:r>
            <a:r>
              <a:rPr lang="ru-RU" dirty="0" err="1" smtClean="0">
                <a:solidFill>
                  <a:schemeClr val="tx1"/>
                </a:solidFill>
              </a:rPr>
              <a:t>Рукович</a:t>
            </a:r>
            <a:r>
              <a:rPr lang="ru-RU" dirty="0" smtClean="0">
                <a:solidFill>
                  <a:schemeClr val="tx1"/>
                </a:solidFill>
              </a:rPr>
              <a:t> А.В.)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u="sng" dirty="0">
                <a:solidFill>
                  <a:schemeClr val="tx1"/>
                </a:solidFill>
              </a:rPr>
              <a:t>Постановили</a:t>
            </a:r>
            <a:r>
              <a:rPr lang="ru-RU" dirty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>рекомендовать к техническому редактированию научную монографию).</a:t>
            </a:r>
            <a:endParaRPr lang="ru-RU" dirty="0">
              <a:solidFill>
                <a:schemeClr val="tx1"/>
              </a:solidFill>
            </a:endParaRPr>
          </a:p>
          <a:p>
            <a:pPr marL="457200" indent="-457200">
              <a:buClrTx/>
              <a:buFont typeface="+mj-lt"/>
              <a:buAutoNum type="arabicPeriod"/>
            </a:pPr>
            <a:endParaRPr lang="ru-RU" sz="19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87" y="22810"/>
            <a:ext cx="2080449" cy="1245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92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60649"/>
            <a:ext cx="84969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u="sng" dirty="0"/>
              <a:t>Вопросы, рассматриваемые НТС в </a:t>
            </a:r>
            <a:r>
              <a:rPr lang="ru-RU" b="1" u="sng" dirty="0" smtClean="0"/>
              <a:t>2024 </a:t>
            </a:r>
            <a:r>
              <a:rPr lang="ru-RU" b="1" u="sng" dirty="0"/>
              <a:t>г</a:t>
            </a:r>
            <a:r>
              <a:rPr lang="ru-RU" b="1" dirty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400" b="1" dirty="0"/>
              <a:t>Публикационная активность сотрудников и издательская деятельность</a:t>
            </a:r>
            <a:endParaRPr lang="ru-RU" sz="2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56792"/>
            <a:ext cx="9144000" cy="5324535"/>
          </a:xfrm>
          <a:prstGeom prst="rect">
            <a:avLst/>
          </a:prstGeom>
        </p:spPr>
        <p:txBody>
          <a:bodyPr wrap="square" lIns="10800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sz="1700" b="1" dirty="0" smtClean="0"/>
              <a:t>О количестве печатного объема </a:t>
            </a:r>
            <a:r>
              <a:rPr lang="ru-RU" sz="1700" dirty="0" smtClean="0"/>
              <a:t>программ 24 </a:t>
            </a:r>
            <a:r>
              <a:rPr lang="ru-RU" sz="1700" i="1" dirty="0" smtClean="0"/>
              <a:t>Международной </a:t>
            </a:r>
            <a:r>
              <a:rPr lang="ru-RU" sz="1700" i="1" dirty="0"/>
              <a:t>научно-практической конференции молодых ученых, аспирантов и студентов, с международным участием в г. </a:t>
            </a:r>
            <a:r>
              <a:rPr lang="ru-RU" sz="1700" i="1" dirty="0" smtClean="0"/>
              <a:t>Нерюнгри </a:t>
            </a:r>
            <a:r>
              <a:rPr lang="ru-RU" sz="1700" dirty="0" smtClean="0"/>
              <a:t>30.10.24-01.11.2024 </a:t>
            </a:r>
            <a:r>
              <a:rPr lang="ru-RU" sz="1700" dirty="0"/>
              <a:t>года, </a:t>
            </a:r>
            <a:r>
              <a:rPr lang="ru-RU" sz="1700" dirty="0" smtClean="0"/>
              <a:t>для удобства работы членов экспертных комиссий (</a:t>
            </a:r>
            <a:r>
              <a:rPr lang="ru-RU" sz="1700" u="sng" dirty="0" smtClean="0"/>
              <a:t>Постановили:</a:t>
            </a:r>
            <a:r>
              <a:rPr lang="ru-RU" sz="1700" dirty="0" smtClean="0"/>
              <a:t> количество печатного объема программ 24 МНПК – 34 экземпляра).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700" b="1" dirty="0" smtClean="0"/>
              <a:t>О </a:t>
            </a:r>
            <a:r>
              <a:rPr lang="ru-RU" sz="1700" b="1" dirty="0"/>
              <a:t>рекомендации к </a:t>
            </a:r>
            <a:r>
              <a:rPr lang="ru-RU" sz="1700" b="1" dirty="0" smtClean="0"/>
              <a:t>изданию в издательстве СВФУ и размещению </a:t>
            </a:r>
            <a:r>
              <a:rPr lang="ru-RU" sz="1700" b="1" dirty="0"/>
              <a:t>на сайте </a:t>
            </a:r>
            <a:r>
              <a:rPr lang="ru-RU" sz="1700" b="1" dirty="0" smtClean="0"/>
              <a:t>  </a:t>
            </a:r>
            <a:r>
              <a:rPr lang="en-US" sz="1700" b="1" dirty="0" smtClean="0"/>
              <a:t>e-library</a:t>
            </a:r>
            <a:r>
              <a:rPr lang="ru-RU" sz="1700" dirty="0" smtClean="0"/>
              <a:t> (с индексацией РИНЦ), с присвоением </a:t>
            </a:r>
            <a:r>
              <a:rPr lang="ru-RU" sz="1700" dirty="0"/>
              <a:t>выходных </a:t>
            </a:r>
            <a:r>
              <a:rPr lang="ru-RU" sz="1700" dirty="0" smtClean="0"/>
              <a:t>данных, номера </a:t>
            </a:r>
            <a:r>
              <a:rPr lang="en-US" sz="1700" dirty="0" smtClean="0"/>
              <a:t>ISBN</a:t>
            </a:r>
            <a:r>
              <a:rPr lang="ru-RU" sz="1700" dirty="0" smtClean="0"/>
              <a:t>, </a:t>
            </a:r>
            <a:r>
              <a:rPr lang="ru-RU" sz="1700" dirty="0"/>
              <a:t>сборнику материалов </a:t>
            </a:r>
            <a:r>
              <a:rPr lang="ru-RU" sz="1700" i="1" dirty="0" smtClean="0"/>
              <a:t>24 Международной научно-практической конференции </a:t>
            </a:r>
            <a:r>
              <a:rPr lang="ru-RU" sz="1700" i="1" dirty="0"/>
              <a:t>молодых ученых, аспирантов и </a:t>
            </a:r>
            <a:r>
              <a:rPr lang="ru-RU" sz="1700" i="1" dirty="0" smtClean="0"/>
              <a:t>студентов, с </a:t>
            </a:r>
            <a:r>
              <a:rPr lang="ru-RU" sz="1700" i="1" dirty="0"/>
              <a:t>международным участием в г. </a:t>
            </a:r>
            <a:r>
              <a:rPr lang="ru-RU" sz="1700" i="1" dirty="0" smtClean="0"/>
              <a:t>Нерюнгри</a:t>
            </a:r>
            <a:r>
              <a:rPr lang="ru-RU" sz="1700" dirty="0" smtClean="0"/>
              <a:t> (</a:t>
            </a:r>
            <a:r>
              <a:rPr lang="ru-RU" sz="1700" u="sng" dirty="0" smtClean="0"/>
              <a:t>Постановили</a:t>
            </a:r>
            <a:r>
              <a:rPr lang="ru-RU" sz="1700" dirty="0"/>
              <a:t>: присвоить выходные данные </a:t>
            </a:r>
            <a:r>
              <a:rPr lang="ru-RU" sz="1700" dirty="0" smtClean="0"/>
              <a:t>сборнику, издать в издательстве СВФУ, </a:t>
            </a:r>
            <a:r>
              <a:rPr lang="ru-RU" sz="1700" dirty="0"/>
              <a:t>разместить </a:t>
            </a:r>
            <a:r>
              <a:rPr lang="ru-RU" sz="1700" dirty="0" smtClean="0"/>
              <a:t>в научной библиотеке СВФУ, на </a:t>
            </a:r>
            <a:r>
              <a:rPr lang="ru-RU" sz="1700" dirty="0"/>
              <a:t>сайте </a:t>
            </a:r>
            <a:r>
              <a:rPr lang="ru-RU" sz="1700" dirty="0" smtClean="0"/>
              <a:t>института и в </a:t>
            </a:r>
            <a:r>
              <a:rPr lang="en-US" sz="1700" dirty="0" smtClean="0"/>
              <a:t>e-library</a:t>
            </a:r>
            <a:r>
              <a:rPr lang="ru-RU" sz="1700" dirty="0" smtClean="0"/>
              <a:t> (с индексацией РИНЦ).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700" b="1" dirty="0" smtClean="0"/>
              <a:t>О </a:t>
            </a:r>
            <a:r>
              <a:rPr lang="ru-RU" sz="1700" b="1" dirty="0"/>
              <a:t>рекомендации к </a:t>
            </a:r>
            <a:r>
              <a:rPr lang="ru-RU" sz="1700" b="1" dirty="0" smtClean="0"/>
              <a:t>размещению </a:t>
            </a:r>
            <a:r>
              <a:rPr lang="ru-RU" sz="1700" b="1" dirty="0"/>
              <a:t>на сайте </a:t>
            </a:r>
            <a:r>
              <a:rPr lang="ru-RU" sz="1700" dirty="0"/>
              <a:t>ТИ (ф) СВФУ, а также присвоению выходных </a:t>
            </a:r>
            <a:r>
              <a:rPr lang="ru-RU" sz="1700" dirty="0" smtClean="0"/>
              <a:t>данных, </a:t>
            </a:r>
            <a:r>
              <a:rPr lang="ru-RU" sz="1700" dirty="0"/>
              <a:t>сборнику материалов </a:t>
            </a:r>
            <a:r>
              <a:rPr lang="ru-RU" sz="1700" dirty="0" smtClean="0"/>
              <a:t>региональной </a:t>
            </a:r>
            <a:r>
              <a:rPr lang="ru-RU" sz="1700" dirty="0"/>
              <a:t>научно-практической конференции </a:t>
            </a:r>
            <a:r>
              <a:rPr lang="ru-RU" sz="1700" i="1" dirty="0" smtClean="0"/>
              <a:t>«Актуальные вопросы психологии и педагогики: теоретические и практические исследования» </a:t>
            </a:r>
            <a:r>
              <a:rPr lang="ru-RU" sz="1700" dirty="0" smtClean="0"/>
              <a:t>(23 ноября 2024 </a:t>
            </a:r>
            <a:r>
              <a:rPr lang="ru-RU" sz="1700" dirty="0"/>
              <a:t>г)</a:t>
            </a:r>
            <a:r>
              <a:rPr lang="ru-RU" sz="1700" b="1" dirty="0"/>
              <a:t> </a:t>
            </a:r>
            <a:r>
              <a:rPr lang="ru-RU" sz="1700" dirty="0"/>
              <a:t>(</a:t>
            </a:r>
            <a:r>
              <a:rPr lang="ru-RU" sz="1700" u="sng" dirty="0"/>
              <a:t>Постановили</a:t>
            </a:r>
            <a:r>
              <a:rPr lang="ru-RU" sz="1700" dirty="0"/>
              <a:t>: присвоить выходные данные сборнику и разместить на сайте </a:t>
            </a:r>
            <a:r>
              <a:rPr lang="ru-RU" sz="1700" dirty="0" smtClean="0"/>
              <a:t>института).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700" b="1" dirty="0" smtClean="0"/>
              <a:t>О рекомендации к размещению в </a:t>
            </a:r>
            <a:r>
              <a:rPr lang="en-US" sz="1700" b="1" dirty="0" smtClean="0"/>
              <a:t>e-library</a:t>
            </a:r>
            <a:r>
              <a:rPr lang="ru-RU" sz="1700" b="1" dirty="0" smtClean="0"/>
              <a:t> </a:t>
            </a:r>
            <a:r>
              <a:rPr lang="ru-RU" sz="1700" i="1" dirty="0" smtClean="0"/>
              <a:t>Вестника ТИ (ф) ЯГУ (2004г.) </a:t>
            </a:r>
            <a:r>
              <a:rPr lang="ru-RU" sz="1700" dirty="0" smtClean="0"/>
              <a:t>с предварительным перепечатыванием материалов. (</a:t>
            </a:r>
            <a:r>
              <a:rPr lang="ru-RU" sz="1700" u="sng" dirty="0" smtClean="0"/>
              <a:t>Постановили: </a:t>
            </a:r>
            <a:r>
              <a:rPr lang="ru-RU" sz="1700" dirty="0" smtClean="0"/>
              <a:t>разместить Вестник ТИ (ф) ЯГУ 2004 г. в </a:t>
            </a:r>
            <a:r>
              <a:rPr lang="en-US" sz="1700" dirty="0" smtClean="0"/>
              <a:t>e-library)</a:t>
            </a:r>
            <a:endParaRPr lang="ru-RU" sz="1700" dirty="0"/>
          </a:p>
        </p:txBody>
      </p:sp>
      <p:pic>
        <p:nvPicPr>
          <p:cNvPr id="5" name="Рисунок 4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502"/>
            <a:ext cx="2088232" cy="1196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584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712968" cy="46815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О студенческих кружках ТИ (ф) СВФУ в 2024г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sz="1100" b="1" dirty="0" smtClean="0">
                <a:solidFill>
                  <a:schemeClr val="tx1"/>
                </a:solidFill>
              </a:rPr>
              <a:t>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О закрытии студенческого научного кружка кафедры </a:t>
            </a:r>
            <a:r>
              <a:rPr lang="ru-RU" sz="1900" dirty="0" err="1" smtClean="0">
                <a:solidFill>
                  <a:schemeClr val="tx1"/>
                </a:solidFill>
              </a:rPr>
              <a:t>МиИ</a:t>
            </a:r>
            <a:r>
              <a:rPr lang="ru-RU" sz="1900" i="1" dirty="0" smtClean="0">
                <a:solidFill>
                  <a:schemeClr val="tx1"/>
                </a:solidFill>
              </a:rPr>
              <a:t> «</a:t>
            </a:r>
            <a:r>
              <a:rPr lang="en-US" sz="1900" i="1" dirty="0" smtClean="0">
                <a:solidFill>
                  <a:schemeClr val="tx1"/>
                </a:solidFill>
              </a:rPr>
              <a:t>IT</a:t>
            </a:r>
            <a:r>
              <a:rPr lang="ru-RU" sz="1900" i="1" dirty="0" smtClean="0">
                <a:solidFill>
                  <a:schemeClr val="tx1"/>
                </a:solidFill>
              </a:rPr>
              <a:t>-формат».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900" dirty="0" smtClean="0">
                <a:solidFill>
                  <a:schemeClr val="tx1"/>
                </a:solidFill>
              </a:rPr>
              <a:t> закрыть студенческий научный кружок (протокол № 3 от 21.03.2024г.)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1900" i="1" dirty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Об открытии студенческого научного кружка кафедры </a:t>
            </a:r>
            <a:r>
              <a:rPr lang="ru-RU" sz="1900" dirty="0" err="1" smtClean="0">
                <a:solidFill>
                  <a:schemeClr val="tx1"/>
                </a:solidFill>
              </a:rPr>
              <a:t>ЭГиОД</a:t>
            </a:r>
            <a:r>
              <a:rPr lang="ru-RU" sz="1900" dirty="0" smtClean="0">
                <a:solidFill>
                  <a:schemeClr val="tx1"/>
                </a:solidFill>
              </a:rPr>
              <a:t> </a:t>
            </a:r>
            <a:r>
              <a:rPr lang="ru-RU" sz="1900" i="1" dirty="0" smtClean="0">
                <a:solidFill>
                  <a:schemeClr val="tx1"/>
                </a:solidFill>
              </a:rPr>
              <a:t>«Страницы истории Южной Якутии», </a:t>
            </a:r>
            <a:r>
              <a:rPr lang="ru-RU" sz="1900" dirty="0" smtClean="0">
                <a:solidFill>
                  <a:schemeClr val="tx1"/>
                </a:solidFill>
              </a:rPr>
              <a:t>утверждении положения кружка</a:t>
            </a:r>
            <a:r>
              <a:rPr lang="ru-RU" sz="1900" i="1" dirty="0" smtClean="0">
                <a:solidFill>
                  <a:schemeClr val="tx1"/>
                </a:solidFill>
              </a:rPr>
              <a:t>.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900" dirty="0" smtClean="0">
                <a:solidFill>
                  <a:schemeClr val="tx1"/>
                </a:solidFill>
              </a:rPr>
              <a:t> открыть студенческий научный кружок, утвердить положение, руководитель кружка </a:t>
            </a:r>
            <a:r>
              <a:rPr lang="ru-RU" sz="1900" dirty="0" err="1" smtClean="0">
                <a:solidFill>
                  <a:schemeClr val="tx1"/>
                </a:solidFill>
              </a:rPr>
              <a:t>Акинин</a:t>
            </a:r>
            <a:r>
              <a:rPr lang="ru-RU" sz="1900" dirty="0" smtClean="0">
                <a:solidFill>
                  <a:schemeClr val="tx1"/>
                </a:solidFill>
              </a:rPr>
              <a:t> М.А. (протокол № 7 от 19.09.2024г.) </a:t>
            </a:r>
            <a:endParaRPr lang="ru-RU" sz="1800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pPr lvl="0"/>
            <a:endParaRPr lang="ru-RU" sz="18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sz="1800" dirty="0"/>
          </a:p>
          <a:p>
            <a:pPr marL="457200" indent="-457200">
              <a:buFont typeface="+mj-lt"/>
              <a:buAutoNum type="arabicPeriod" startAt="3"/>
            </a:pPr>
            <a:endParaRPr lang="ru-RU" sz="1800" dirty="0" smtClean="0"/>
          </a:p>
          <a:p>
            <a:pPr marL="457200" indent="-457200">
              <a:buFont typeface="+mj-lt"/>
              <a:buAutoNum type="arabicPeriod" startAt="3"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30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2350" cy="11382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2060575"/>
            <a:ext cx="8856984" cy="4681538"/>
          </a:xfrm>
        </p:spPr>
        <p:txBody>
          <a:bodyPr lIns="540000" rIns="360000">
            <a:normAutofit fontScale="400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О </a:t>
            </a:r>
            <a:r>
              <a:rPr lang="ru-RU" sz="4500" b="1" dirty="0">
                <a:solidFill>
                  <a:schemeClr val="tx1"/>
                </a:solidFill>
              </a:rPr>
              <a:t>проведении конкурса грантов ТИ (ф) СВФУ для студентов на </a:t>
            </a:r>
            <a:r>
              <a:rPr lang="ru-RU" sz="4500" b="1" dirty="0" smtClean="0">
                <a:solidFill>
                  <a:schemeClr val="tx1"/>
                </a:solidFill>
              </a:rPr>
              <a:t>2024 </a:t>
            </a:r>
            <a:r>
              <a:rPr lang="ru-RU" sz="4500" b="1" dirty="0">
                <a:solidFill>
                  <a:schemeClr val="tx1"/>
                </a:solidFill>
              </a:rPr>
              <a:t>г.</a:t>
            </a:r>
          </a:p>
          <a:p>
            <a:pPr marL="0" indent="0">
              <a:spcBef>
                <a:spcPts val="0"/>
              </a:spcBef>
              <a:buNone/>
            </a:pPr>
            <a:endParaRPr lang="ru-RU" sz="2100" u="sng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b="1" dirty="0" smtClean="0">
                <a:solidFill>
                  <a:schemeClr val="tx1"/>
                </a:solidFill>
              </a:rPr>
              <a:t>О поданных технических заданий для участия в конкурсе грантов ТИ (ф) СВФУ в 2024г.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dirty="0" smtClean="0">
                <a:solidFill>
                  <a:schemeClr val="tx1"/>
                </a:solidFill>
              </a:rPr>
              <a:t>Подано 4 технических задания: 1) Разработка анкет и проведение анкетирования среди студентов Технического института (филиала) СВФУ и учащихся 10-11 классов общеобразовательных школ </a:t>
            </a:r>
            <a:r>
              <a:rPr lang="ru-RU" sz="4300" dirty="0" err="1" smtClean="0">
                <a:solidFill>
                  <a:schemeClr val="tx1"/>
                </a:solidFill>
              </a:rPr>
              <a:t>Нерюнгринского</a:t>
            </a:r>
            <a:r>
              <a:rPr lang="ru-RU" sz="4300" dirty="0" smtClean="0">
                <a:solidFill>
                  <a:schemeClr val="tx1"/>
                </a:solidFill>
              </a:rPr>
              <a:t> района (кафедра </a:t>
            </a:r>
            <a:r>
              <a:rPr lang="ru-RU" sz="4300" dirty="0" err="1" smtClean="0">
                <a:solidFill>
                  <a:schemeClr val="tx1"/>
                </a:solidFill>
              </a:rPr>
              <a:t>ЭГиОД</a:t>
            </a:r>
            <a:r>
              <a:rPr lang="ru-RU" sz="4300" dirty="0" smtClean="0">
                <a:solidFill>
                  <a:schemeClr val="tx1"/>
                </a:solidFill>
              </a:rPr>
              <a:t>); 2) Работа с архивными фондами и подготовка материалов для создания Книги памяти жителей </a:t>
            </a:r>
            <a:r>
              <a:rPr lang="ru-RU" sz="4300" dirty="0" err="1" smtClean="0">
                <a:solidFill>
                  <a:schemeClr val="tx1"/>
                </a:solidFill>
              </a:rPr>
              <a:t>Нерюнгринского</a:t>
            </a:r>
            <a:r>
              <a:rPr lang="ru-RU" sz="4300" dirty="0" smtClean="0">
                <a:solidFill>
                  <a:schemeClr val="tx1"/>
                </a:solidFill>
              </a:rPr>
              <a:t> района – участников ВОВ (кафедра </a:t>
            </a:r>
            <a:r>
              <a:rPr lang="ru-RU" sz="4300" dirty="0" err="1" smtClean="0">
                <a:solidFill>
                  <a:schemeClr val="tx1"/>
                </a:solidFill>
              </a:rPr>
              <a:t>ЭГиОД</a:t>
            </a:r>
            <a:r>
              <a:rPr lang="ru-RU" sz="4300" dirty="0" smtClean="0">
                <a:solidFill>
                  <a:schemeClr val="tx1"/>
                </a:solidFill>
              </a:rPr>
              <a:t>); 3) Техническая поддержка и поддержание работоспособности платформы координации научных конференций </a:t>
            </a:r>
            <a:r>
              <a:rPr lang="en-US" sz="4300" dirty="0" smtClean="0">
                <a:solidFill>
                  <a:schemeClr val="tx1"/>
                </a:solidFill>
                <a:hlinkClick r:id="rId2"/>
              </a:rPr>
              <a:t>https://conference-svfu.hln.ru/</a:t>
            </a:r>
            <a:r>
              <a:rPr lang="ru-RU" sz="4300" dirty="0" smtClean="0">
                <a:solidFill>
                  <a:schemeClr val="tx1"/>
                </a:solidFill>
              </a:rPr>
              <a:t> (отдел </a:t>
            </a:r>
            <a:r>
              <a:rPr lang="ru-RU" sz="4300" dirty="0" err="1" smtClean="0">
                <a:solidFill>
                  <a:schemeClr val="tx1"/>
                </a:solidFill>
              </a:rPr>
              <a:t>НИиИД</a:t>
            </a:r>
            <a:r>
              <a:rPr lang="ru-RU" sz="4300" dirty="0" smtClean="0">
                <a:solidFill>
                  <a:schemeClr val="tx1"/>
                </a:solidFill>
              </a:rPr>
              <a:t>); 4) «Гаражный кооператив премиум-класса» (директор ТИ (ф) СВФУ). </a:t>
            </a:r>
            <a:r>
              <a:rPr lang="ru-RU" sz="43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4300" dirty="0" smtClean="0">
                <a:solidFill>
                  <a:schemeClr val="tx1"/>
                </a:solidFill>
              </a:rPr>
              <a:t> утвердить поступившие от структурных подразделений института тех задания, для дальнейшего выставления на конкурс гранта директора 2024г.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43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b="1" dirty="0" smtClean="0">
                <a:solidFill>
                  <a:schemeClr val="tx1"/>
                </a:solidFill>
              </a:rPr>
              <a:t>Об утверждении тематик конкурса грантов в 2024 г.</a:t>
            </a:r>
            <a:r>
              <a:rPr lang="ru-RU" sz="4300" dirty="0" smtClean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4300" dirty="0" smtClean="0">
                <a:solidFill>
                  <a:schemeClr val="tx1"/>
                </a:solidFill>
              </a:rPr>
              <a:t> утвердить тематики: </a:t>
            </a:r>
            <a:r>
              <a:rPr lang="ru-RU" sz="4500" dirty="0">
                <a:solidFill>
                  <a:schemeClr val="tx1"/>
                </a:solidFill>
              </a:rPr>
              <a:t>Работа с архивными фондами и подготовка материалов для создания Книги памяти жителей </a:t>
            </a:r>
            <a:r>
              <a:rPr lang="ru-RU" sz="4500" dirty="0" err="1">
                <a:solidFill>
                  <a:schemeClr val="tx1"/>
                </a:solidFill>
              </a:rPr>
              <a:t>Нерюнгринского</a:t>
            </a:r>
            <a:r>
              <a:rPr lang="ru-RU" sz="4500" dirty="0">
                <a:solidFill>
                  <a:schemeClr val="tx1"/>
                </a:solidFill>
              </a:rPr>
              <a:t> района – участников ВОВ (кафедра </a:t>
            </a:r>
            <a:r>
              <a:rPr lang="ru-RU" sz="4500" dirty="0" err="1">
                <a:solidFill>
                  <a:schemeClr val="tx1"/>
                </a:solidFill>
              </a:rPr>
              <a:t>ЭГиОД</a:t>
            </a:r>
            <a:r>
              <a:rPr lang="ru-RU" sz="4500" dirty="0" smtClean="0">
                <a:solidFill>
                  <a:schemeClr val="tx1"/>
                </a:solidFill>
              </a:rPr>
              <a:t>); </a:t>
            </a:r>
            <a:r>
              <a:rPr lang="ru-RU" sz="4500" dirty="0">
                <a:solidFill>
                  <a:schemeClr val="tx1"/>
                </a:solidFill>
              </a:rPr>
              <a:t>«Гаражный кооператив премиум-класса» (директор ТИ (ф) </a:t>
            </a:r>
            <a:r>
              <a:rPr lang="ru-RU" sz="4500" dirty="0" smtClean="0">
                <a:solidFill>
                  <a:schemeClr val="tx1"/>
                </a:solidFill>
              </a:rPr>
              <a:t>СВФУ).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43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4300" dirty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endParaRPr lang="ru-RU" sz="3800" b="1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676456" cy="1080120"/>
          </a:xfrm>
        </p:spPr>
        <p:txBody>
          <a:bodyPr>
            <a:normAutofit/>
          </a:bodyPr>
          <a:lstStyle/>
          <a:p>
            <a:pPr algn="r"/>
            <a:r>
              <a:rPr lang="ru-RU" sz="1800" b="1" u="sng" dirty="0">
                <a:solidFill>
                  <a:schemeClr val="tx1"/>
                </a:solidFill>
              </a:rPr>
              <a:t>Вопросы, рассматриваемые НТС в </a:t>
            </a:r>
            <a:r>
              <a:rPr lang="ru-RU" sz="1800" b="1" u="sng" dirty="0" smtClean="0">
                <a:solidFill>
                  <a:schemeClr val="tx1"/>
                </a:solidFill>
              </a:rPr>
              <a:t>2024 г</a:t>
            </a:r>
            <a:r>
              <a:rPr lang="ru-RU" sz="1800" b="1" u="sng" dirty="0">
                <a:solidFill>
                  <a:schemeClr val="tx1"/>
                </a:solidFill>
              </a:rPr>
              <a:t>.</a:t>
            </a:r>
            <a:r>
              <a:rPr lang="ru-RU" sz="1800" u="sng" dirty="0">
                <a:solidFill>
                  <a:schemeClr val="tx1"/>
                </a:solidFill>
              </a:rPr>
              <a:t/>
            </a:r>
            <a:br>
              <a:rPr lang="ru-RU" sz="1800" u="sng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Студенческая наука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60590"/>
            <a:ext cx="8352927" cy="458077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ru-RU" b="1" dirty="0">
                <a:solidFill>
                  <a:schemeClr val="tx1"/>
                </a:solidFill>
              </a:rPr>
              <a:t>Результаты НИР, поддержанные </a:t>
            </a:r>
            <a:r>
              <a:rPr lang="ru-RU" b="1" dirty="0" smtClean="0">
                <a:solidFill>
                  <a:schemeClr val="tx1"/>
                </a:solidFill>
              </a:rPr>
              <a:t>грантами, целевыми заданиями </a:t>
            </a:r>
            <a:r>
              <a:rPr lang="ru-RU" b="1" dirty="0">
                <a:solidFill>
                  <a:schemeClr val="tx1"/>
                </a:solidFill>
              </a:rPr>
              <a:t>ТИ (ф) СВФУ в </a:t>
            </a:r>
            <a:r>
              <a:rPr lang="ru-RU" b="1" dirty="0" smtClean="0">
                <a:solidFill>
                  <a:schemeClr val="tx1"/>
                </a:solidFill>
              </a:rPr>
              <a:t>2024 г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u="sng" dirty="0">
                <a:solidFill>
                  <a:schemeClr val="tx1"/>
                </a:solidFill>
              </a:rPr>
              <a:t>Постановили: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Проект технического задания: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Работа с архивными фондами и подготовка материалов для создания книги памяти жителей </a:t>
            </a:r>
            <a:r>
              <a:rPr lang="ru-RU" b="1" i="1" dirty="0" err="1" smtClean="0">
                <a:solidFill>
                  <a:schemeClr val="accent4">
                    <a:lumMod val="50000"/>
                  </a:schemeClr>
                </a:solidFill>
              </a:rPr>
              <a:t>Нерюнгринского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района – участников ВОВ»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(Яковлева В.Н. Б-ПО-22,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Шишмарева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А.А., Б-ПО-21)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– </a:t>
            </a:r>
            <a:r>
              <a:rPr lang="ru-RU" dirty="0" smtClean="0">
                <a:solidFill>
                  <a:schemeClr val="tx1"/>
                </a:solidFill>
              </a:rPr>
              <a:t>считать проект выполненным, доработать согласно рекомендаций экспертной комиссии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dirty="0" smtClean="0">
                <a:solidFill>
                  <a:schemeClr val="tx1"/>
                </a:solidFill>
              </a:rPr>
              <a:t>Проект технического задания: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Гаражный кооператив премиум класса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Дендюк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Ф.О., Б-ПГС-22) </a:t>
            </a:r>
            <a:r>
              <a:rPr lang="ru-RU" dirty="0" smtClean="0">
                <a:solidFill>
                  <a:schemeClr val="tx1"/>
                </a:solidFill>
              </a:rPr>
              <a:t>– считать проект снятым с участия в связи с увольнением научного руководителя, отсутствием работ по заданию.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06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332656"/>
            <a:ext cx="8245227" cy="576064"/>
          </a:xfrm>
        </p:spPr>
        <p:txBody>
          <a:bodyPr>
            <a:noAutofit/>
          </a:bodyPr>
          <a:lstStyle/>
          <a:p>
            <a:pPr algn="ctr"/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Состав </a:t>
            </a:r>
            <a: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научно-технического совета в 2024 </a:t>
            </a:r>
            <a:r>
              <a:rPr lang="ru-RU" alt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</a:rPr>
              <a:t>году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908720"/>
            <a:ext cx="9036496" cy="5949280"/>
          </a:xfrm>
        </p:spPr>
        <p:txBody>
          <a:bodyPr>
            <a:noAutofit/>
          </a:bodyPr>
          <a:lstStyle/>
          <a:p>
            <a:pPr marL="109728" indent="0">
              <a:spcBef>
                <a:spcPts val="0"/>
              </a:spcBef>
              <a:buNone/>
            </a:pPr>
            <a:r>
              <a:rPr lang="ru-RU" sz="15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Председатель:</a:t>
            </a:r>
            <a:endParaRPr lang="ru-RU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 П.Ю., </a:t>
            </a:r>
            <a:r>
              <a:rPr lang="ru-RU" sz="15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к.г.-</a:t>
            </a:r>
            <a:r>
              <a:rPr lang="ru-RU" sz="15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5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5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зам. директора ТИ (ф) СВФУ по научно-исследовательской работе. </a:t>
            </a:r>
          </a:p>
          <a:p>
            <a:pPr marL="109728" indent="0">
              <a:spcBef>
                <a:spcPts val="0"/>
              </a:spcBef>
              <a:buNone/>
            </a:pPr>
            <a:endParaRPr lang="ru-RU" sz="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Секретарь:</a:t>
            </a:r>
            <a:endParaRPr lang="ru-RU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И.А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ведущий редактор отдела 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0"/>
              </a:spcBef>
              <a:buNone/>
            </a:pPr>
            <a:endParaRPr lang="ru-RU" sz="400" b="1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</a:t>
            </a:r>
            <a:r>
              <a:rPr lang="ru-RU" sz="15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научно-технического совета:</a:t>
            </a:r>
            <a:endParaRPr lang="ru-RU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А.В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центра поддержки технологий и инноваций второго уровня;</a:t>
            </a:r>
            <a:endParaRPr lang="ru-RU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Самохина В.М.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математики и информатики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Косарев Л.В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строительного дела;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Рукович</a:t>
            </a: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электропривода и автоматизации производственных процессов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 Т.А.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зав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экономических, гуманитарных и общеобразовательных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</a:t>
            </a: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педагогики и методики начального обучения;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Погуляева</a:t>
            </a: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к.б.н. – зам. зав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экономических, гуманитарных и общеобразовательных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Рочев </a:t>
            </a: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к.т.н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–зав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горного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дела;</a:t>
            </a:r>
            <a:endParaRPr lang="ru-RU" sz="1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Г.В.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зав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научно-исследовательской лабораторией мониторинга и прогноза сейсмических событий;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Качаев А.В.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заведующий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учебно-научной лабораторией физики мерзлых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Н.Н.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г.н.с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учебно-научной лаборатории физики мерзлых пород;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А.Е.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заведующий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учебно-научной лабораторией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и инженерно-геологические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изыскания" (0,25 ставки)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Барышников Ю.А.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руководителя испытательной лаборатории «</a:t>
            </a:r>
            <a:r>
              <a:rPr lang="ru-RU" sz="1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Нерюнгристрой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endParaRPr lang="en-US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0"/>
              </a:spcBef>
              <a:buNone/>
            </a:pPr>
            <a:r>
              <a:rPr lang="ru-RU" sz="15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Панарина Н.В.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вед. специалист по обеспечению координации НИР студентов, молодых ученых и специалистов</a:t>
            </a:r>
          </a:p>
          <a:p>
            <a:pPr marL="109728" indent="0">
              <a:spcBef>
                <a:spcPts val="0"/>
              </a:spcBef>
              <a:buNone/>
            </a:pPr>
            <a:endParaRPr lang="ru-RU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70000"/>
              </a:lnSpc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4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12968" cy="1252728"/>
          </a:xfrm>
        </p:spPr>
        <p:txBody>
          <a:bodyPr>
            <a:normAutofit/>
          </a:bodyPr>
          <a:lstStyle/>
          <a:p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График посещаемости </a:t>
            </a:r>
            <a:r>
              <a:rPr lang="ru-RU" altLang="ru-RU" sz="3600" b="1" i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НТС в 2024 </a:t>
            </a:r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году</a:t>
            </a:r>
            <a:endParaRPr lang="ru-RU" sz="3600" i="1" dirty="0">
              <a:solidFill>
                <a:srgbClr val="FF00FF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55021474"/>
              </p:ext>
            </p:extLst>
          </p:nvPr>
        </p:nvGraphicFramePr>
        <p:xfrm>
          <a:off x="428311" y="1196752"/>
          <a:ext cx="821537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3087635"/>
              </p:ext>
            </p:extLst>
          </p:nvPr>
        </p:nvGraphicFramePr>
        <p:xfrm>
          <a:off x="539552" y="1462087"/>
          <a:ext cx="7704855" cy="480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57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427343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Периодичность работы 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научно-технического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совета 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1 раз 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 месяц. </a:t>
            </a:r>
            <a:b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 202</a:t>
            </a:r>
            <a:r>
              <a:rPr lang="en-US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г. было проведено 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en-US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0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плановых заседаний. </a:t>
            </a:r>
          </a:p>
          <a:p>
            <a:pPr algn="just">
              <a:spcBef>
                <a:spcPct val="0"/>
              </a:spcBef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Рассмотрено 43 вопроса.</a:t>
            </a:r>
            <a:endParaRPr lang="ru-RU" alt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149080"/>
            <a:ext cx="8532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ClrTx/>
            </a:pPr>
            <a:r>
              <a:rPr lang="ru-RU" altLang="ru-RU" b="1" dirty="0"/>
              <a:t>Научно-технический совет ТИ (ф)</a:t>
            </a:r>
            <a:r>
              <a:rPr lang="ru-RU" altLang="ru-RU" dirty="0"/>
              <a:t> </a:t>
            </a:r>
            <a:r>
              <a:rPr lang="ru-RU" altLang="ru-RU" b="1" dirty="0" smtClean="0"/>
              <a:t>СВФУ работает </a:t>
            </a:r>
            <a:r>
              <a:rPr lang="ru-RU" altLang="ru-RU" b="1" dirty="0"/>
              <a:t>на основании Положения о Научно-техническом совете ТИ (ф) СВФУ, </a:t>
            </a:r>
            <a:r>
              <a:rPr lang="ru-RU" altLang="ru-RU" dirty="0"/>
              <a:t> </a:t>
            </a:r>
            <a:r>
              <a:rPr lang="ru-RU" altLang="ru-RU" b="1" dirty="0"/>
              <a:t>утвержденного Ученым советом ТИ</a:t>
            </a:r>
            <a:r>
              <a:rPr lang="ru-RU" altLang="ru-RU" dirty="0"/>
              <a:t> </a:t>
            </a:r>
            <a:r>
              <a:rPr lang="ru-RU" altLang="ru-RU" b="1" dirty="0"/>
              <a:t>(ф) СВФУ</a:t>
            </a:r>
            <a:r>
              <a:rPr lang="ru-RU" altLang="ru-RU" dirty="0">
                <a:latin typeface="Verdana" panose="020B0604030504040204" pitchFamily="34" charset="0"/>
              </a:rPr>
              <a:t> </a:t>
            </a:r>
            <a:r>
              <a:rPr lang="ru-RU" altLang="ru-RU" b="1" dirty="0" smtClean="0"/>
              <a:t>25.04.2024 </a:t>
            </a:r>
            <a:r>
              <a:rPr lang="ru-RU" altLang="ru-RU" b="1" dirty="0"/>
              <a:t>г</a:t>
            </a:r>
            <a:r>
              <a:rPr lang="ru-RU" altLang="ru-RU" b="1" dirty="0" smtClean="0"/>
              <a:t>.</a:t>
            </a:r>
          </a:p>
          <a:p>
            <a:pPr algn="just">
              <a:spcBef>
                <a:spcPct val="0"/>
              </a:spcBef>
              <a:buClrTx/>
            </a:pPr>
            <a:endParaRPr lang="ru-RU" b="1" dirty="0" smtClean="0"/>
          </a:p>
          <a:p>
            <a:pPr algn="just">
              <a:spcBef>
                <a:spcPct val="0"/>
              </a:spcBef>
              <a:buClrTx/>
            </a:pPr>
            <a:r>
              <a:rPr lang="ru-RU" b="1" dirty="0" smtClean="0"/>
              <a:t>Утверждение </a:t>
            </a:r>
            <a:r>
              <a:rPr lang="ru-RU" b="1" dirty="0"/>
              <a:t>плана работы НТС ТИ (ф) СВФУ на 2024 г.               </a:t>
            </a:r>
            <a:endParaRPr lang="ru-RU" b="1" dirty="0" smtClean="0"/>
          </a:p>
          <a:p>
            <a:pPr algn="just">
              <a:spcBef>
                <a:spcPct val="0"/>
              </a:spcBef>
              <a:buClrTx/>
            </a:pPr>
            <a:r>
              <a:rPr lang="ru-RU" dirty="0" smtClean="0"/>
              <a:t>План </a:t>
            </a:r>
            <a:r>
              <a:rPr lang="ru-RU" dirty="0"/>
              <a:t>работы НТС </a:t>
            </a:r>
            <a:r>
              <a:rPr lang="ru-RU" dirty="0" smtClean="0"/>
              <a:t>утверждается </a:t>
            </a:r>
            <a:r>
              <a:rPr lang="ru-RU" dirty="0"/>
              <a:t>на первую и вторую половину года (заседания совета января и </a:t>
            </a:r>
            <a:r>
              <a:rPr lang="ru-RU" dirty="0" smtClean="0"/>
              <a:t>июня).</a:t>
            </a:r>
            <a:endParaRPr lang="ru-RU" altLang="ru-RU" b="1" dirty="0"/>
          </a:p>
          <a:p>
            <a:pPr algn="just"/>
            <a:endParaRPr lang="ru-RU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331236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9036496" cy="79208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</a:t>
            </a:r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научно-исследовательской работы на 2024 г.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467544" y="1340767"/>
            <a:ext cx="7848872" cy="4176465"/>
          </a:xfrm>
        </p:spPr>
        <p:txBody>
          <a:bodyPr>
            <a:noAutofit/>
          </a:bodyPr>
          <a:lstStyle/>
          <a:p>
            <a:pPr marL="21600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НИР ТИ (ф) СВФУ </a:t>
            </a:r>
          </a:p>
          <a:p>
            <a:pPr marL="0" indent="0" algn="just">
              <a:buNone/>
            </a:pPr>
            <a:r>
              <a:rPr lang="ru-RU" sz="1700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</a:t>
            </a:r>
            <a:r>
              <a:rPr lang="ru-RU" sz="1700" u="sng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  <a:r>
              <a:rPr lang="ru-RU" sz="17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План научно-исследовательской работы Технического института  (филиала) ФГАОУ ВО «СВФУ» на 2024 год  рекомендовать на рассмотрение Ученому Совету ТИ (ф)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СВФУ;		</a:t>
            </a:r>
            <a:r>
              <a:rPr lang="ru-RU" dirty="0" smtClean="0">
                <a:solidFill>
                  <a:schemeClr val="tx1"/>
                </a:solidFill>
              </a:rPr>
              <a:t>внести </a:t>
            </a:r>
            <a:r>
              <a:rPr lang="ru-RU" dirty="0">
                <a:solidFill>
                  <a:schemeClr val="tx1"/>
                </a:solidFill>
              </a:rPr>
              <a:t>для НПР ТИ (ф) СВФУ внутренний (дополнительный) ключевой показатель – статьи ВАК, при заключении </a:t>
            </a:r>
            <a:r>
              <a:rPr lang="ru-RU" dirty="0" smtClean="0">
                <a:solidFill>
                  <a:schemeClr val="tx1"/>
                </a:solidFill>
              </a:rPr>
              <a:t>ЭК.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	Внесено предложение </a:t>
            </a:r>
            <a:r>
              <a:rPr lang="ru-RU" dirty="0">
                <a:solidFill>
                  <a:schemeClr val="tx1"/>
                </a:solidFill>
              </a:rPr>
              <a:t>о взаимосвязи технических заданий по гранту директора института с инициативными тематиками структурных подразделений института, в целях реализации и развития </a:t>
            </a:r>
            <a:r>
              <a:rPr lang="ru-RU" dirty="0" smtClean="0">
                <a:solidFill>
                  <a:schemeClr val="tx1"/>
                </a:solidFill>
              </a:rPr>
              <a:t>тематик.	</a:t>
            </a:r>
            <a:r>
              <a:rPr lang="ru-RU" dirty="0" smtClean="0"/>
              <a:t>													</a:t>
            </a:r>
            <a:endParaRPr lang="ru-RU" b="1" dirty="0" smtClean="0">
              <a:cs typeface="Times New Roman" panose="02020603050405020304" pitchFamily="18" charset="0"/>
            </a:endParaRPr>
          </a:p>
          <a:p>
            <a:endParaRPr lang="ru-RU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624"/>
            <a:ext cx="9036496" cy="79208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                                                             </a:t>
            </a:r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научно-исследовательской работы на 2024 г.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467544" y="980729"/>
            <a:ext cx="7488832" cy="576064"/>
          </a:xfrm>
        </p:spPr>
        <p:txBody>
          <a:bodyPr>
            <a:noAutofit/>
          </a:bodyPr>
          <a:lstStyle/>
          <a:p>
            <a:pPr marL="21600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Плановые показатели эффективности НПР ТИ (ф) СВФУ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		</a:t>
            </a:r>
            <a:r>
              <a:rPr lang="ru-RU" dirty="0" smtClean="0"/>
              <a:t>													</a:t>
            </a:r>
            <a:endParaRPr lang="ru-RU" b="1" dirty="0" smtClean="0">
              <a:cs typeface="Times New Roman" panose="02020603050405020304" pitchFamily="18" charset="0"/>
            </a:endParaRPr>
          </a:p>
          <a:p>
            <a:endParaRPr lang="ru-RU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182528"/>
              </p:ext>
            </p:extLst>
          </p:nvPr>
        </p:nvGraphicFramePr>
        <p:xfrm>
          <a:off x="251520" y="3356992"/>
          <a:ext cx="8712968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8291">
                  <a:extLst>
                    <a:ext uri="{9D8B030D-6E8A-4147-A177-3AD203B41FA5}">
                      <a16:colId xmlns:a16="http://schemas.microsoft.com/office/drawing/2014/main" val="2058024010"/>
                    </a:ext>
                  </a:extLst>
                </a:gridCol>
                <a:gridCol w="959904">
                  <a:extLst>
                    <a:ext uri="{9D8B030D-6E8A-4147-A177-3AD203B41FA5}">
                      <a16:colId xmlns:a16="http://schemas.microsoft.com/office/drawing/2014/main" val="1464457176"/>
                    </a:ext>
                  </a:extLst>
                </a:gridCol>
                <a:gridCol w="959904">
                  <a:extLst>
                    <a:ext uri="{9D8B030D-6E8A-4147-A177-3AD203B41FA5}">
                      <a16:colId xmlns:a16="http://schemas.microsoft.com/office/drawing/2014/main" val="3121009886"/>
                    </a:ext>
                  </a:extLst>
                </a:gridCol>
                <a:gridCol w="1062422">
                  <a:extLst>
                    <a:ext uri="{9D8B030D-6E8A-4147-A177-3AD203B41FA5}">
                      <a16:colId xmlns:a16="http://schemas.microsoft.com/office/drawing/2014/main" val="276312085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452316174"/>
                    </a:ext>
                  </a:extLst>
                </a:gridCol>
                <a:gridCol w="883015">
                  <a:extLst>
                    <a:ext uri="{9D8B030D-6E8A-4147-A177-3AD203B41FA5}">
                      <a16:colId xmlns:a16="http://schemas.microsoft.com/office/drawing/2014/main" val="3337716444"/>
                    </a:ext>
                  </a:extLst>
                </a:gridCol>
                <a:gridCol w="886065">
                  <a:extLst>
                    <a:ext uri="{9D8B030D-6E8A-4147-A177-3AD203B41FA5}">
                      <a16:colId xmlns:a16="http://schemas.microsoft.com/office/drawing/2014/main" val="4145942180"/>
                    </a:ext>
                  </a:extLst>
                </a:gridCol>
                <a:gridCol w="590710">
                  <a:extLst>
                    <a:ext uri="{9D8B030D-6E8A-4147-A177-3AD203B41FA5}">
                      <a16:colId xmlns:a16="http://schemas.microsoft.com/office/drawing/2014/main" val="2306964169"/>
                    </a:ext>
                  </a:extLst>
                </a:gridCol>
                <a:gridCol w="664545">
                  <a:extLst>
                    <a:ext uri="{9D8B030D-6E8A-4147-A177-3AD203B41FA5}">
                      <a16:colId xmlns:a16="http://schemas.microsoft.com/office/drawing/2014/main" val="4096694514"/>
                    </a:ext>
                  </a:extLst>
                </a:gridCol>
              </a:tblGrid>
              <a:tr h="1442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Показатель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СД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ГД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</a:t>
                      </a:r>
                      <a:r>
                        <a:rPr lang="ru-RU" sz="14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ЭПиАПП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1125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</a:t>
                      </a:r>
                      <a:r>
                        <a:rPr lang="ru-RU" sz="14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ЭГиОД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</a:t>
                      </a:r>
                      <a:r>
                        <a:rPr lang="ru-RU" sz="14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МиИ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Кафедра </a:t>
                      </a:r>
                      <a:r>
                        <a:rPr lang="ru-RU" sz="14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ПиМНО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УНЛ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ФМП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Всего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09740"/>
                  </a:ext>
                </a:extLst>
              </a:tr>
              <a:tr h="5388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Статьи </a:t>
                      </a:r>
                      <a:r>
                        <a:rPr lang="en-US" sz="14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WoS</a:t>
                      </a: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en-US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Scopus 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051" marR="13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1,3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1,95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1,69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3,81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1,82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1,3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0,13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750292"/>
                  </a:ext>
                </a:extLst>
              </a:tr>
              <a:tr h="5388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Статьи ВАК</a:t>
                      </a:r>
                      <a:endParaRPr lang="ru-RU" sz="14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051" marR="130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7,5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15,25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46,75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40" marR="5034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275053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368166"/>
            <a:ext cx="8136904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Плановые показатели установлены в соответствии с приказом ректора СВФУ от 24.04.2024 г. № 377-ОД «О ключевых показателях эффективности деятельности Северо-Восточного федерального университета за 2024 год» и приказа директора ТИ (ф) СВФУ от 26.04.2024 года №49-ОД «Об утверждении показателей эффективной деятельности структурных подразделений ТИ (Ф) СВФУ на 2024 год»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6021288"/>
            <a:ext cx="8897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Рассмотрены на заседании НТС № 5 от 23.05.2024г.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5660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0" y="1196974"/>
            <a:ext cx="9143999" cy="5661026"/>
          </a:xfrm>
        </p:spPr>
        <p:txBody>
          <a:bodyPr>
            <a:normAutofit/>
          </a:bodyPr>
          <a:lstStyle/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i="1" dirty="0" smtClean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 b="1" i="1" dirty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640763" cy="719138"/>
          </a:xfrm>
        </p:spPr>
        <p:txBody>
          <a:bodyPr>
            <a:noAutofit/>
          </a:bodyPr>
          <a:lstStyle/>
          <a:p>
            <a:pPr algn="ct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 инициативные темы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786441"/>
              </p:ext>
            </p:extLst>
          </p:nvPr>
        </p:nvGraphicFramePr>
        <p:xfrm>
          <a:off x="0" y="1052512"/>
          <a:ext cx="9144001" cy="58054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2155">
                  <a:extLst>
                    <a:ext uri="{9D8B030D-6E8A-4147-A177-3AD203B41FA5}">
                      <a16:colId xmlns:a16="http://schemas.microsoft.com/office/drawing/2014/main" val="3850383440"/>
                    </a:ext>
                  </a:extLst>
                </a:gridCol>
                <a:gridCol w="963231">
                  <a:extLst>
                    <a:ext uri="{9D8B030D-6E8A-4147-A177-3AD203B41FA5}">
                      <a16:colId xmlns:a16="http://schemas.microsoft.com/office/drawing/2014/main" val="4273493506"/>
                    </a:ext>
                  </a:extLst>
                </a:gridCol>
                <a:gridCol w="832792">
                  <a:extLst>
                    <a:ext uri="{9D8B030D-6E8A-4147-A177-3AD203B41FA5}">
                      <a16:colId xmlns:a16="http://schemas.microsoft.com/office/drawing/2014/main" val="4170747077"/>
                    </a:ext>
                  </a:extLst>
                </a:gridCol>
                <a:gridCol w="2260916">
                  <a:extLst>
                    <a:ext uri="{9D8B030D-6E8A-4147-A177-3AD203B41FA5}">
                      <a16:colId xmlns:a16="http://schemas.microsoft.com/office/drawing/2014/main" val="3980431231"/>
                    </a:ext>
                  </a:extLst>
                </a:gridCol>
                <a:gridCol w="1671728">
                  <a:extLst>
                    <a:ext uri="{9D8B030D-6E8A-4147-A177-3AD203B41FA5}">
                      <a16:colId xmlns:a16="http://schemas.microsoft.com/office/drawing/2014/main" val="868236149"/>
                    </a:ext>
                  </a:extLst>
                </a:gridCol>
                <a:gridCol w="1127663">
                  <a:extLst>
                    <a:ext uri="{9D8B030D-6E8A-4147-A177-3AD203B41FA5}">
                      <a16:colId xmlns:a16="http://schemas.microsoft.com/office/drawing/2014/main" val="3362135632"/>
                    </a:ext>
                  </a:extLst>
                </a:gridCol>
                <a:gridCol w="1645516">
                  <a:extLst>
                    <a:ext uri="{9D8B030D-6E8A-4147-A177-3AD203B41FA5}">
                      <a16:colId xmlns:a16="http://schemas.microsoft.com/office/drawing/2014/main" val="1812623905"/>
                    </a:ext>
                  </a:extLst>
                </a:gridCol>
              </a:tblGrid>
              <a:tr h="662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исследования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регистрации (НТС ТИ (ф) СВФУ)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инициативной темы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руководитель (Ф.И.О.,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степень, должность, подразделение)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Выполнения </a:t>
                      </a:r>
                      <a:b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дд.мм.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гг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.-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дд.гг.мм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Приоритетные направления развития науки, технологии и техники РФ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1192607"/>
                  </a:ext>
                </a:extLst>
              </a:tr>
              <a:tr h="5268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2-06НТС/20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IT-технологии в методике преподавания химии</a:t>
                      </a:r>
                      <a:endParaRPr lang="ru-RU" sz="1200" b="1" i="1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Погуляева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И.А., к.б.н. ,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зав. кафедрой, кафедра ОД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01.06.2019 - 31.12.2024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Информационно-телекоммуникационные системы.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617917"/>
                  </a:ext>
                </a:extLst>
              </a:tr>
              <a:tr h="990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16-9НТС-23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компетенций сохранения здоровья в подготовке студентов к профессиональной деятельности в условиях Севера</a:t>
                      </a:r>
                      <a:endParaRPr lang="ru-RU" sz="1200" b="1" i="1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Прокопенко Л.А.,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к.п.н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доцент, кафедра ОД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21.09.2023-20.09.2026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Науки о жизни.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701286"/>
                  </a:ext>
                </a:extLst>
              </a:tr>
              <a:tr h="5967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Психолого-педагогическое сопровождение участников образовательного процесса</a:t>
                      </a:r>
                      <a:endParaRPr lang="ru-RU" sz="1200" b="1" i="1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Мамедова Л.В.,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к.п.н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зав. кафедрой , кафедра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ПиМНО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01.01.2010 - 31.12.2024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Науки о жизни.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857271"/>
                  </a:ext>
                </a:extLst>
              </a:tr>
              <a:tr h="523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Тепловизионное</a:t>
                      </a:r>
                      <a:r>
                        <a:rPr lang="ru-RU" sz="12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обследование</a:t>
                      </a:r>
                      <a:endParaRPr lang="ru-RU" sz="1200" b="1" i="1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 Л.В. - к.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т.наук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зав. кафедрой СД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20.02.2020 - 31.12.2026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Энергоэффективность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энергосбережение, ядерная энергетика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70209"/>
                  </a:ext>
                </a:extLst>
              </a:tr>
              <a:tr h="11869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15-3НТС-23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использования отходов от угледобычи с большим содержанием пылевидной фракции для снижения удельного расхода топлива на слоевых топках </a:t>
                      </a:r>
                      <a:endParaRPr lang="ru-RU" sz="1200" b="1" i="1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 Л.В. - к. т.наук,  зав. кафедрой СД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22.03.2023-31.12.2026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Энергоэффективность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энергосбережение, ядерная энергетика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51" marR="6151" marT="61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7844892"/>
                  </a:ext>
                </a:extLst>
              </a:tr>
              <a:tr h="13192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17-10НТС-23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эксплуатационных характеристик инженерных сетей зданий, расположенных на территориях Крайнего Севера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Косарев  Л.В. - к.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т.наук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зав. кафедрой СД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23.11.2023-31.12.2026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Энергоэффективность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энергосбережение, ядерная энергетика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1449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83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9144000" cy="720378"/>
          </a:xfrm>
        </p:spPr>
        <p:txBody>
          <a:bodyPr>
            <a:noAutofit/>
          </a:bodyPr>
          <a:lstStyle/>
          <a:p>
            <a:pPr algn="ct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деятельности: инициативные темы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-1" y="5301208"/>
            <a:ext cx="9108505" cy="15567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Постановили: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продлить тематику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Возможность использования отходов от угледобычи с большим содержанием пылевидной фракции для снижения удельного расхода топлива на слоевых топках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»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три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года;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закрыть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тематики: 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«Литература малочисленных народов Крайнего Севера, Сибири и Дальнего Востока», «Художественное своеобразие русской литературы </a:t>
            </a:r>
            <a:r>
              <a:rPr lang="en-US" sz="1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XX</a:t>
            </a:r>
            <a:r>
              <a:rPr lang="ru-RU" sz="1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века»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усилить работу по достижению заложенных плановых показателей действующих инициативных тем структурных подразделений.</a:t>
            </a:r>
            <a:endParaRPr lang="ru-RU" sz="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325144"/>
              </p:ext>
            </p:extLst>
          </p:nvPr>
        </p:nvGraphicFramePr>
        <p:xfrm>
          <a:off x="-1" y="908721"/>
          <a:ext cx="9144001" cy="43209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529">
                  <a:extLst>
                    <a:ext uri="{9D8B030D-6E8A-4147-A177-3AD203B41FA5}">
                      <a16:colId xmlns:a16="http://schemas.microsoft.com/office/drawing/2014/main" val="2676024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58892023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85721072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386956037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61887520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734374176"/>
                    </a:ext>
                  </a:extLst>
                </a:gridCol>
                <a:gridCol w="1475656">
                  <a:extLst>
                    <a:ext uri="{9D8B030D-6E8A-4147-A177-3AD203B41FA5}">
                      <a16:colId xmlns:a16="http://schemas.microsoft.com/office/drawing/2014/main" val="2281726913"/>
                    </a:ext>
                  </a:extLst>
                </a:gridCol>
              </a:tblGrid>
              <a:tr h="962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8-06НТС/20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Исследование применения дренажно-фильтрационного способа разупрочнения мерзлых пород на россыпных месторождениях Южной Якутии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Рочев  В.Ф. - к.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т.н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зав. кафедрой ГД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21.02.2018-31.12.2026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9657229"/>
                  </a:ext>
                </a:extLst>
              </a:tr>
              <a:tr h="618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метода скважинной гидродобычи на россыпных месторождениях золота Южной Якутии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Рочев  В.Ф. - к. </a:t>
                      </a:r>
                      <a:r>
                        <a:rPr lang="ru-RU" sz="105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т.н</a:t>
                      </a:r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зав. кафедрой ГД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21.02.2018-31.12.2026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498287"/>
                  </a:ext>
                </a:extLst>
              </a:tr>
              <a:tr h="8246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техногенного воздействия на свойство и состояние геологической среды в зоне влияния горных работ в Южно-Якутском угольном бассейне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Гриб Г.В. - зав. лаб сейсмичности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23.09.2020-31.12.2026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855557"/>
                  </a:ext>
                </a:extLst>
              </a:tr>
              <a:tr h="5534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17-9НТС-23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Локализация выходов тектонических нарушений под четвертичные отложения по геофизическим данным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Гриб Н.Н. - д.т.н., профессор, кафедра ГД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19.10.2023-31.12.2026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1632517"/>
                  </a:ext>
                </a:extLst>
              </a:tr>
              <a:tr h="384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Криогипергинез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грунтовых массивов Южной Якутии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Мельников А.Е.- зав. НУЛ ГМиИГИ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23.09.2020-31.12.2025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5778653"/>
                  </a:ext>
                </a:extLst>
              </a:tr>
              <a:tr h="9771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Прикладные исследования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13-06НТС/20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устойчивости линейных сооружений в переходных типах природно-территориальных комплексов </a:t>
                      </a:r>
                      <a:r>
                        <a:rPr lang="ru-RU" sz="12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криолитозоны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Южной Якутии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Мельников А.Е.- зав. НУЛ ГМиИГИ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23.09.2020-31.12.2025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Рациональное природопользование.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67" marR="5267" marT="526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32641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1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7" cy="158417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                    </a:t>
            </a:r>
            <a:r>
              <a:rPr lang="ru-RU" sz="2400" b="1" u="sng" dirty="0" smtClean="0">
                <a:solidFill>
                  <a:schemeClr val="tx1"/>
                </a:solidFill>
              </a:rPr>
              <a:t>Вопросы</a:t>
            </a:r>
            <a:r>
              <a:rPr lang="ru-RU" sz="2400" b="1" u="sng" dirty="0">
                <a:solidFill>
                  <a:schemeClr val="tx1"/>
                </a:solidFill>
              </a:rPr>
              <a:t>, рассматриваемые НТС в </a:t>
            </a:r>
            <a:r>
              <a:rPr lang="ru-RU" sz="2400" b="1" u="sng" dirty="0" smtClean="0">
                <a:solidFill>
                  <a:schemeClr val="tx1"/>
                </a:solidFill>
              </a:rPr>
              <a:t>2024 </a:t>
            </a:r>
            <a:r>
              <a:rPr lang="ru-RU" sz="2400" b="1" u="sng" dirty="0">
                <a:solidFill>
                  <a:schemeClr val="tx1"/>
                </a:solidFill>
              </a:rPr>
              <a:t>г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НИР, выполнение объемов финансирования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3547" y="2276872"/>
            <a:ext cx="8064896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/>
              <a:t>Финансирование НИР за </a:t>
            </a:r>
            <a:r>
              <a:rPr lang="ru-RU" sz="2800" b="1" dirty="0" smtClean="0"/>
              <a:t>2023 </a:t>
            </a:r>
            <a:r>
              <a:rPr lang="ru-RU" sz="2800" b="1" dirty="0"/>
              <a:t>г.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Постановили: </a:t>
            </a:r>
            <a:endParaRPr lang="ru-RU" sz="24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работу по привлечению внебюджетного финансирования для осуществления научно-исследовательской деятельности (получение грантов, оформление договоров на проведение НИР, привлечение спонсорской помощи, а также участие в Федеральных целевых программах)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60000" indent="-34290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2023 года выполнить показатели мониторинга в части объема доходов от научных исследований в расчете на одного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37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28100" cy="1209675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2024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кадров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07504" y="1484313"/>
            <a:ext cx="8820596" cy="5373687"/>
          </a:xfrm>
        </p:spPr>
        <p:txBody>
          <a:bodyPr>
            <a:normAutofit/>
          </a:bodyPr>
          <a:lstStyle/>
          <a:p>
            <a:pPr marL="109728" indent="0" algn="just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ru-RU" b="1" dirty="0" smtClean="0">
                <a:solidFill>
                  <a:schemeClr val="tx1"/>
                </a:solidFill>
              </a:rPr>
              <a:t>Об обеспеченности кафедр научно-педагогическими работниками для реализации образовательного процесса и научно-исследовательской деятельности. Подготовка НПР на кафедрах. </a:t>
            </a: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Вынести </a:t>
            </a:r>
            <a:r>
              <a:rPr lang="ru-RU" dirty="0">
                <a:solidFill>
                  <a:schemeClr val="tx1"/>
                </a:solidFill>
              </a:rPr>
              <a:t>на согласование Ученого совета ТИ (ф) СВФУ предложение по изменению плана работы НТС, в части изменения докладчика по вопросу повестки заседания НТС «Об обеспеченности кафедр научно-педагогическими работниками для реализации плана научно-исследовательской деятельности. Мероприятия по обеспечению достижения показателей», с </a:t>
            </a:r>
            <a:r>
              <a:rPr lang="ru-RU" dirty="0" err="1">
                <a:solidFill>
                  <a:schemeClr val="tx1"/>
                </a:solidFill>
              </a:rPr>
              <a:t>докл</a:t>
            </a:r>
            <a:r>
              <a:rPr lang="ru-RU" dirty="0">
                <a:solidFill>
                  <a:schemeClr val="tx1"/>
                </a:solidFill>
              </a:rPr>
              <a:t>. зав. кафедрами, зав. лабораториями на докладчика начальника ОК</a:t>
            </a:r>
            <a:r>
              <a:rPr lang="ru-RU" sz="2000" dirty="0" smtClean="0">
                <a:solidFill>
                  <a:schemeClr val="tx1"/>
                </a:solidFill>
              </a:rPr>
              <a:t>).</a:t>
            </a:r>
          </a:p>
          <a:p>
            <a:pPr marL="109728" indent="0" algn="just">
              <a:spcBef>
                <a:spcPts val="600"/>
              </a:spcBef>
              <a:spcAft>
                <a:spcPts val="600"/>
              </a:spcAft>
              <a:buClrTx/>
              <a:buNone/>
            </a:pPr>
            <a:r>
              <a:rPr lang="ru-RU" b="1" dirty="0">
                <a:solidFill>
                  <a:schemeClr val="tx1"/>
                </a:solidFill>
              </a:rPr>
              <a:t>О выполнении плана по показателям эффективности (доход НИР на 1 ППС, </a:t>
            </a:r>
            <a:r>
              <a:rPr lang="ru-RU" b="1" dirty="0" err="1">
                <a:solidFill>
                  <a:schemeClr val="tx1"/>
                </a:solidFill>
              </a:rPr>
              <a:t>публикативность</a:t>
            </a:r>
            <a:r>
              <a:rPr lang="ru-RU" b="1" dirty="0">
                <a:solidFill>
                  <a:schemeClr val="tx1"/>
                </a:solidFill>
              </a:rPr>
              <a:t> в международных БД и изданиях, рекомендованных </a:t>
            </a:r>
            <a:r>
              <a:rPr lang="ru-RU" b="1" dirty="0" smtClean="0">
                <a:solidFill>
                  <a:schemeClr val="tx1"/>
                </a:solidFill>
              </a:rPr>
              <a:t>ВАК), </a:t>
            </a:r>
            <a:r>
              <a:rPr lang="ru-RU" b="1" dirty="0">
                <a:solidFill>
                  <a:schemeClr val="tx1"/>
                </a:solidFill>
              </a:rPr>
              <a:t>с комментариями зав. кафедрами по планируемым мероприятиям в структурных подразделениях для достижения плановых показателей НИР, на 2024 г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(рассматривается на заседаниях совета поквартально, с рекомендациями председателя совета об усилении работы над выполнением показателей)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43797</TotalTime>
  <Words>2552</Words>
  <Application>Microsoft Office PowerPoint</Application>
  <PresentationFormat>Экран (4:3)</PresentationFormat>
  <Paragraphs>241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Times New Roman</vt:lpstr>
      <vt:lpstr>Trebuchet MS</vt:lpstr>
      <vt:lpstr>Verdana</vt:lpstr>
      <vt:lpstr>Wingdings 3</vt:lpstr>
      <vt:lpstr>Аспект</vt:lpstr>
      <vt:lpstr>Итоги работы НТС  ТИ (ф) СВФУ за 2024 г.</vt:lpstr>
      <vt:lpstr>Состав научно-технического совета в 2024 году</vt:lpstr>
      <vt:lpstr>Периодичность работы научно-технического совета - 1 раз в месяц.  В 2024 г. было проведено 10 плановых заседаний.  Рассмотрено 43 вопроса.</vt:lpstr>
      <vt:lpstr>                                                             Вопросы, рассматриваемые НТС в 2024 г. Планирование научно-исследовательской работы на 2024 г. </vt:lpstr>
      <vt:lpstr>                                                             Вопросы, рассматриваемые НТС в 2024 г. Планирование научно-исследовательской работы на 2024 г. </vt:lpstr>
      <vt:lpstr>Вопросы, рассматриваемые НТС в 2024 г. Планирование научно-инновационной деятельности: инициативные темы </vt:lpstr>
      <vt:lpstr>Вопросы, рассматриваемые НТС в 2024 г. Планирование научно-инновационной деятельности: инициативные темы </vt:lpstr>
      <vt:lpstr>                      Вопросы, рассматриваемые НТС в 2024 г.  Сопровождение НИР, выполнение объемов финансирования</vt:lpstr>
      <vt:lpstr>Вопросы, рассматриваемые НТС в 2024 г. Подготовка кадров</vt:lpstr>
      <vt:lpstr>Презентация PowerPoint</vt:lpstr>
      <vt:lpstr>Вопросы, рассматриваемые НТС в 2024 г. Исполнение научно-инновационной деятельности  </vt:lpstr>
      <vt:lpstr>Вопросы, рассматриваемые НТС в 2024 г. Организация конференций</vt:lpstr>
      <vt:lpstr>Вопросы, рассматриваемые НТС в 2024 г. Организация конференций</vt:lpstr>
      <vt:lpstr>Вопросы, рассматриваемые НТС в 2024 г. Разработка и приведение в соответствие  нормативам документов</vt:lpstr>
      <vt:lpstr>Вопросы, рассматриваемые НТС в 2024 г. Публикационная активность сотрудников  и издательская деятельность </vt:lpstr>
      <vt:lpstr>Презентация PowerPoint</vt:lpstr>
      <vt:lpstr>Вопросы, рассматриваемые НТС в 2024 г. Студенческая наука  </vt:lpstr>
      <vt:lpstr>Вопросы, рассматриваемые НТС в 2024 г. Студенческая наука  </vt:lpstr>
      <vt:lpstr>Вопросы, рассматриваемые НТС в 2024 г. Студенческая наука </vt:lpstr>
      <vt:lpstr>График посещаемости НТС в 2024 году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Ирина Александровна Литвиненко</cp:lastModifiedBy>
  <cp:revision>364</cp:revision>
  <cp:lastPrinted>2022-01-25T01:09:02Z</cp:lastPrinted>
  <dcterms:modified xsi:type="dcterms:W3CDTF">2025-01-17T01:19:41Z</dcterms:modified>
</cp:coreProperties>
</file>