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media/image17.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9" r:id="rId1"/>
    <p:sldMasterId id="2147483805" r:id="rId2"/>
  </p:sldMasterIdLst>
  <p:notesMasterIdLst>
    <p:notesMasterId r:id="rId35"/>
  </p:notesMasterIdLst>
  <p:handoutMasterIdLst>
    <p:handoutMasterId r:id="rId36"/>
  </p:handoutMasterIdLst>
  <p:sldIdLst>
    <p:sldId id="313" r:id="rId3"/>
    <p:sldId id="260" r:id="rId4"/>
    <p:sldId id="295" r:id="rId5"/>
    <p:sldId id="265" r:id="rId6"/>
    <p:sldId id="300" r:id="rId7"/>
    <p:sldId id="261" r:id="rId8"/>
    <p:sldId id="262" r:id="rId9"/>
    <p:sldId id="290" r:id="rId10"/>
    <p:sldId id="312" r:id="rId11"/>
    <p:sldId id="310" r:id="rId12"/>
    <p:sldId id="297" r:id="rId13"/>
    <p:sldId id="268" r:id="rId14"/>
    <p:sldId id="269" r:id="rId15"/>
    <p:sldId id="314" r:id="rId16"/>
    <p:sldId id="315" r:id="rId17"/>
    <p:sldId id="266" r:id="rId18"/>
    <p:sldId id="270" r:id="rId19"/>
    <p:sldId id="318" r:id="rId20"/>
    <p:sldId id="272" r:id="rId21"/>
    <p:sldId id="271" r:id="rId22"/>
    <p:sldId id="273" r:id="rId23"/>
    <p:sldId id="274" r:id="rId24"/>
    <p:sldId id="275" r:id="rId25"/>
    <p:sldId id="286" r:id="rId26"/>
    <p:sldId id="291" r:id="rId27"/>
    <p:sldId id="319" r:id="rId28"/>
    <p:sldId id="322" r:id="rId29"/>
    <p:sldId id="294" r:id="rId30"/>
    <p:sldId id="308" r:id="rId31"/>
    <p:sldId id="320" r:id="rId32"/>
    <p:sldId id="321" r:id="rId33"/>
    <p:sldId id="281" r:id="rId34"/>
  </p:sldIdLst>
  <p:sldSz cx="9144000" cy="6858000" type="screen4x3"/>
  <p:notesSz cx="6761163" cy="99425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D27102A9-8310-4765-A935-A1911B00CA55}" styleName="Светлый стиль 1 — акцент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D083AE6-46FA-4A59-8FB0-9F97EB10719F}" styleName="Светлый стиль 3 — акцент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Светлый стиль 2 — акцент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8"/>
      </p:cViewPr>
      <p:guideLst>
        <p:guide orient="horz" pos="2160"/>
        <p:guide pos="2880"/>
      </p:guideLst>
    </p:cSldViewPr>
  </p:slideViewPr>
  <p:notesTextViewPr>
    <p:cViewPr>
      <p:scale>
        <a:sx n="100" d="100"/>
        <a:sy n="100" d="100"/>
      </p:scale>
      <p:origin x="0" y="0"/>
    </p:cViewPr>
  </p:notesTextViewPr>
  <p:notesViewPr>
    <p:cSldViewPr>
      <p:cViewPr varScale="1">
        <p:scale>
          <a:sx n="88" d="100"/>
          <a:sy n="88" d="100"/>
        </p:scale>
        <p:origin x="3822"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_____Microsoft_Excel.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_____Microsoft_Excel1.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ru-RU"/>
              <a:t>Результаты зимней экзаменационной</a:t>
            </a:r>
            <a:r>
              <a:rPr lang="ru-RU" baseline="0"/>
              <a:t> сессии</a:t>
            </a:r>
            <a:endParaRPr lang="ru-RU"/>
          </a:p>
        </c:rich>
      </c:tx>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таблицы!$B$14</c:f>
              <c:strCache>
                <c:ptCount val="1"/>
                <c:pt idx="0">
                  <c:v>общая успеваемость</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таблицы!$C$13:$E$13</c:f>
              <c:strCache>
                <c:ptCount val="3"/>
                <c:pt idx="0">
                  <c:v>2021/2022</c:v>
                </c:pt>
                <c:pt idx="1">
                  <c:v>2022/2023</c:v>
                </c:pt>
                <c:pt idx="2">
                  <c:v>2023/2024</c:v>
                </c:pt>
              </c:strCache>
            </c:strRef>
          </c:cat>
          <c:val>
            <c:numRef>
              <c:f>таблицы!$C$14:$E$14</c:f>
              <c:numCache>
                <c:formatCode>0.0%</c:formatCode>
                <c:ptCount val="3"/>
                <c:pt idx="0">
                  <c:v>0.55600000000000005</c:v>
                </c:pt>
                <c:pt idx="1">
                  <c:v>0.42</c:v>
                </c:pt>
                <c:pt idx="2">
                  <c:v>0.46629999999999999</c:v>
                </c:pt>
              </c:numCache>
            </c:numRef>
          </c:val>
          <c:extLst>
            <c:ext xmlns:c16="http://schemas.microsoft.com/office/drawing/2014/chart" uri="{C3380CC4-5D6E-409C-BE32-E72D297353CC}">
              <c16:uniqueId val="{00000000-ABCC-4FA3-B68B-F9A81817F8AF}"/>
            </c:ext>
          </c:extLst>
        </c:ser>
        <c:ser>
          <c:idx val="1"/>
          <c:order val="1"/>
          <c:tx>
            <c:strRef>
              <c:f>таблицы!$B$15</c:f>
              <c:strCache>
                <c:ptCount val="1"/>
                <c:pt idx="0">
                  <c:v>качественная успеваемость</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таблицы!$C$13:$E$13</c:f>
              <c:strCache>
                <c:ptCount val="3"/>
                <c:pt idx="0">
                  <c:v>2021/2022</c:v>
                </c:pt>
                <c:pt idx="1">
                  <c:v>2022/2023</c:v>
                </c:pt>
                <c:pt idx="2">
                  <c:v>2023/2024</c:v>
                </c:pt>
              </c:strCache>
            </c:strRef>
          </c:cat>
          <c:val>
            <c:numRef>
              <c:f>таблицы!$C$15:$E$15</c:f>
              <c:numCache>
                <c:formatCode>0.0%</c:formatCode>
                <c:ptCount val="3"/>
                <c:pt idx="0">
                  <c:v>0.48199999999999998</c:v>
                </c:pt>
                <c:pt idx="1">
                  <c:v>0.37</c:v>
                </c:pt>
                <c:pt idx="2">
                  <c:v>0.42020000000000002</c:v>
                </c:pt>
              </c:numCache>
            </c:numRef>
          </c:val>
          <c:extLst>
            <c:ext xmlns:c16="http://schemas.microsoft.com/office/drawing/2014/chart" uri="{C3380CC4-5D6E-409C-BE32-E72D297353CC}">
              <c16:uniqueId val="{00000001-ABCC-4FA3-B68B-F9A81817F8AF}"/>
            </c:ext>
          </c:extLst>
        </c:ser>
        <c:dLbls>
          <c:showLegendKey val="0"/>
          <c:showVal val="1"/>
          <c:showCatName val="0"/>
          <c:showSerName val="0"/>
          <c:showPercent val="0"/>
          <c:showBubbleSize val="0"/>
        </c:dLbls>
        <c:gapWidth val="150"/>
        <c:shape val="cylinder"/>
        <c:axId val="225767424"/>
        <c:axId val="225768960"/>
        <c:axId val="0"/>
      </c:bar3DChart>
      <c:catAx>
        <c:axId val="225767424"/>
        <c:scaling>
          <c:orientation val="minMax"/>
        </c:scaling>
        <c:delete val="0"/>
        <c:axPos val="b"/>
        <c:numFmt formatCode="General" sourceLinked="0"/>
        <c:majorTickMark val="out"/>
        <c:minorTickMark val="none"/>
        <c:tickLblPos val="nextTo"/>
        <c:crossAx val="225768960"/>
        <c:crosses val="autoZero"/>
        <c:auto val="1"/>
        <c:lblAlgn val="ctr"/>
        <c:lblOffset val="100"/>
        <c:noMultiLvlLbl val="0"/>
      </c:catAx>
      <c:valAx>
        <c:axId val="225768960"/>
        <c:scaling>
          <c:orientation val="minMax"/>
        </c:scaling>
        <c:delete val="0"/>
        <c:axPos val="l"/>
        <c:majorGridlines/>
        <c:numFmt formatCode="0.0%" sourceLinked="1"/>
        <c:majorTickMark val="out"/>
        <c:minorTickMark val="none"/>
        <c:tickLblPos val="nextTo"/>
        <c:crossAx val="225767424"/>
        <c:crosses val="autoZero"/>
        <c:crossBetween val="between"/>
      </c:valAx>
    </c:plotArea>
    <c:legend>
      <c:legendPos val="t"/>
      <c:overlay val="0"/>
    </c:legend>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ru-RU"/>
              <a:t>Результаты летней экзаменационной</a:t>
            </a:r>
            <a:r>
              <a:rPr lang="ru-RU" baseline="0"/>
              <a:t> сессии</a:t>
            </a:r>
            <a:endParaRPr lang="ru-RU"/>
          </a:p>
        </c:rich>
      </c:tx>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таблицы!$B$14</c:f>
              <c:strCache>
                <c:ptCount val="1"/>
                <c:pt idx="0">
                  <c:v>общая успеваемость</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таблицы!$C$13:$E$13</c:f>
              <c:strCache>
                <c:ptCount val="3"/>
                <c:pt idx="0">
                  <c:v>2021/2022</c:v>
                </c:pt>
                <c:pt idx="1">
                  <c:v>2022/2023</c:v>
                </c:pt>
                <c:pt idx="2">
                  <c:v>2023/2024</c:v>
                </c:pt>
              </c:strCache>
            </c:strRef>
          </c:cat>
          <c:val>
            <c:numRef>
              <c:f>таблицы!$C$14:$E$14</c:f>
              <c:numCache>
                <c:formatCode>0.0%</c:formatCode>
                <c:ptCount val="3"/>
                <c:pt idx="0">
                  <c:v>0.55600000000000005</c:v>
                </c:pt>
                <c:pt idx="1">
                  <c:v>0.42</c:v>
                </c:pt>
                <c:pt idx="2">
                  <c:v>0.52810000000000001</c:v>
                </c:pt>
              </c:numCache>
            </c:numRef>
          </c:val>
          <c:extLst>
            <c:ext xmlns:c16="http://schemas.microsoft.com/office/drawing/2014/chart" uri="{C3380CC4-5D6E-409C-BE32-E72D297353CC}">
              <c16:uniqueId val="{00000000-7D2A-424C-B99A-C542F09BF710}"/>
            </c:ext>
          </c:extLst>
        </c:ser>
        <c:ser>
          <c:idx val="1"/>
          <c:order val="1"/>
          <c:tx>
            <c:strRef>
              <c:f>таблицы!$B$15</c:f>
              <c:strCache>
                <c:ptCount val="1"/>
                <c:pt idx="0">
                  <c:v>качественная успеваемость</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таблицы!$C$13:$E$13</c:f>
              <c:strCache>
                <c:ptCount val="3"/>
                <c:pt idx="0">
                  <c:v>2021/2022</c:v>
                </c:pt>
                <c:pt idx="1">
                  <c:v>2022/2023</c:v>
                </c:pt>
                <c:pt idx="2">
                  <c:v>2023/2024</c:v>
                </c:pt>
              </c:strCache>
            </c:strRef>
          </c:cat>
          <c:val>
            <c:numRef>
              <c:f>таблицы!$C$15:$E$15</c:f>
              <c:numCache>
                <c:formatCode>0.0%</c:formatCode>
                <c:ptCount val="3"/>
                <c:pt idx="0">
                  <c:v>0.48199999999999998</c:v>
                </c:pt>
                <c:pt idx="1">
                  <c:v>0.37</c:v>
                </c:pt>
                <c:pt idx="2">
                  <c:v>0.43070000000000003</c:v>
                </c:pt>
              </c:numCache>
            </c:numRef>
          </c:val>
          <c:extLst>
            <c:ext xmlns:c16="http://schemas.microsoft.com/office/drawing/2014/chart" uri="{C3380CC4-5D6E-409C-BE32-E72D297353CC}">
              <c16:uniqueId val="{00000001-7D2A-424C-B99A-C542F09BF710}"/>
            </c:ext>
          </c:extLst>
        </c:ser>
        <c:dLbls>
          <c:showLegendKey val="0"/>
          <c:showVal val="1"/>
          <c:showCatName val="0"/>
          <c:showSerName val="0"/>
          <c:showPercent val="0"/>
          <c:showBubbleSize val="0"/>
        </c:dLbls>
        <c:gapWidth val="150"/>
        <c:shape val="cylinder"/>
        <c:axId val="225767424"/>
        <c:axId val="225768960"/>
        <c:axId val="0"/>
      </c:bar3DChart>
      <c:catAx>
        <c:axId val="225767424"/>
        <c:scaling>
          <c:orientation val="minMax"/>
        </c:scaling>
        <c:delete val="0"/>
        <c:axPos val="b"/>
        <c:numFmt formatCode="General" sourceLinked="0"/>
        <c:majorTickMark val="out"/>
        <c:minorTickMark val="none"/>
        <c:tickLblPos val="nextTo"/>
        <c:crossAx val="225768960"/>
        <c:crosses val="autoZero"/>
        <c:auto val="1"/>
        <c:lblAlgn val="ctr"/>
        <c:lblOffset val="100"/>
        <c:noMultiLvlLbl val="0"/>
      </c:catAx>
      <c:valAx>
        <c:axId val="225768960"/>
        <c:scaling>
          <c:orientation val="minMax"/>
        </c:scaling>
        <c:delete val="0"/>
        <c:axPos val="l"/>
        <c:majorGridlines/>
        <c:numFmt formatCode="0.0%" sourceLinked="1"/>
        <c:majorTickMark val="out"/>
        <c:minorTickMark val="none"/>
        <c:tickLblPos val="nextTo"/>
        <c:crossAx val="225767424"/>
        <c:crosses val="autoZero"/>
        <c:crossBetween val="between"/>
      </c:valAx>
    </c:plotArea>
    <c:legend>
      <c:legendPos val="t"/>
      <c:overlay val="0"/>
    </c:legend>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Lbls>
            <c:spPr>
              <a:noFill/>
              <a:ln>
                <a:noFill/>
              </a:ln>
              <a:effectLst/>
            </c:spPr>
            <c:txPr>
              <a:bodyPr wrap="square" lIns="38100" tIns="19050" rIns="38100" bIns="19050" anchor="ctr">
                <a:spAutoFit/>
              </a:bodyPr>
              <a:lstStyle/>
              <a:p>
                <a:pPr>
                  <a:defRPr sz="1600"/>
                </a:pPr>
                <a:endParaRPr lang="ru-RU"/>
              </a:p>
            </c:txPr>
            <c:showLegendKey val="0"/>
            <c:showVal val="0"/>
            <c:showCatName val="0"/>
            <c:showSerName val="0"/>
            <c:showPercent val="1"/>
            <c:showBubbleSize val="0"/>
            <c:showLeaderLines val="1"/>
            <c:extLst>
              <c:ext xmlns:c15="http://schemas.microsoft.com/office/drawing/2012/chart" uri="{CE6537A1-D6FC-4f65-9D91-7224C49458BB}"/>
            </c:extLst>
          </c:dLbls>
          <c:cat>
            <c:strRef>
              <c:f>Лист1!$D$9:$D$11</c:f>
              <c:strCache>
                <c:ptCount val="3"/>
                <c:pt idx="0">
                  <c:v>Кандидаты наук</c:v>
                </c:pt>
                <c:pt idx="1">
                  <c:v>Доктора наук</c:v>
                </c:pt>
                <c:pt idx="2">
                  <c:v>Без ученой степени</c:v>
                </c:pt>
              </c:strCache>
            </c:strRef>
          </c:cat>
          <c:val>
            <c:numRef>
              <c:f>Лист1!$E$9:$E$11</c:f>
              <c:numCache>
                <c:formatCode>0%</c:formatCode>
                <c:ptCount val="3"/>
                <c:pt idx="0">
                  <c:v>0.67</c:v>
                </c:pt>
                <c:pt idx="1">
                  <c:v>0.04</c:v>
                </c:pt>
                <c:pt idx="2">
                  <c:v>0.28999999999999998</c:v>
                </c:pt>
              </c:numCache>
            </c:numRef>
          </c:val>
          <c:extLst>
            <c:ext xmlns:c16="http://schemas.microsoft.com/office/drawing/2014/chart" uri="{C3380CC4-5D6E-409C-BE32-E72D297353CC}">
              <c16:uniqueId val="{00000000-B3EF-4C50-A730-8C91DD97D751}"/>
            </c:ext>
          </c:extLst>
        </c:ser>
        <c:dLbls>
          <c:showLegendKey val="0"/>
          <c:showVal val="0"/>
          <c:showCatName val="0"/>
          <c:showSerName val="0"/>
          <c:showPercent val="1"/>
          <c:showBubbleSize val="0"/>
          <c:showLeaderLines val="1"/>
        </c:dLbls>
        <c:firstSliceAng val="0"/>
      </c:pieChart>
    </c:plotArea>
    <c:legend>
      <c:legendPos val="r"/>
      <c:overlay val="0"/>
      <c:txPr>
        <a:bodyPr/>
        <a:lstStyle/>
        <a:p>
          <a:pPr>
            <a:defRPr>
              <a:latin typeface="Times New Roman" panose="02020603050405020304" pitchFamily="18" charset="0"/>
              <a:cs typeface="Times New Roman" panose="02020603050405020304" pitchFamily="18" charset="0"/>
            </a:defRPr>
          </a:pPr>
          <a:endParaRPr lang="ru-RU"/>
        </a:p>
      </c:txPr>
    </c:legend>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Лист1!$D$14:$D$23</c:f>
              <c:strCache>
                <c:ptCount val="10"/>
                <c:pt idx="0">
                  <c:v>26-30 лет</c:v>
                </c:pt>
                <c:pt idx="1">
                  <c:v>31-35 лет</c:v>
                </c:pt>
                <c:pt idx="2">
                  <c:v>36-40 лет</c:v>
                </c:pt>
                <c:pt idx="3">
                  <c:v>41-45 лет</c:v>
                </c:pt>
                <c:pt idx="4">
                  <c:v>46-50 лет</c:v>
                </c:pt>
                <c:pt idx="5">
                  <c:v>51-55 лет</c:v>
                </c:pt>
                <c:pt idx="6">
                  <c:v>56-60 лет</c:v>
                </c:pt>
                <c:pt idx="7">
                  <c:v>61-65 лет</c:v>
                </c:pt>
                <c:pt idx="8">
                  <c:v>66-70 лет</c:v>
                </c:pt>
                <c:pt idx="9">
                  <c:v>71-75 лет</c:v>
                </c:pt>
              </c:strCache>
            </c:strRef>
          </c:cat>
          <c:val>
            <c:numRef>
              <c:f>Лист1!$E$14:$E$23</c:f>
              <c:numCache>
                <c:formatCode>General</c:formatCode>
                <c:ptCount val="10"/>
                <c:pt idx="0">
                  <c:v>1</c:v>
                </c:pt>
                <c:pt idx="1">
                  <c:v>3</c:v>
                </c:pt>
                <c:pt idx="2">
                  <c:v>7</c:v>
                </c:pt>
                <c:pt idx="3">
                  <c:v>9</c:v>
                </c:pt>
                <c:pt idx="4">
                  <c:v>11</c:v>
                </c:pt>
                <c:pt idx="5">
                  <c:v>3</c:v>
                </c:pt>
                <c:pt idx="6">
                  <c:v>3</c:v>
                </c:pt>
                <c:pt idx="7">
                  <c:v>4</c:v>
                </c:pt>
                <c:pt idx="8">
                  <c:v>4</c:v>
                </c:pt>
                <c:pt idx="9">
                  <c:v>2</c:v>
                </c:pt>
              </c:numCache>
            </c:numRef>
          </c:val>
          <c:extLst>
            <c:ext xmlns:c16="http://schemas.microsoft.com/office/drawing/2014/chart" uri="{C3380CC4-5D6E-409C-BE32-E72D297353CC}">
              <c16:uniqueId val="{00000000-E274-46F5-8A3E-3800452E9698}"/>
            </c:ext>
          </c:extLst>
        </c:ser>
        <c:dLbls>
          <c:showLegendKey val="0"/>
          <c:showVal val="0"/>
          <c:showCatName val="0"/>
          <c:showSerName val="0"/>
          <c:showPercent val="0"/>
          <c:showBubbleSize val="0"/>
        </c:dLbls>
        <c:gapWidth val="150"/>
        <c:axId val="98961920"/>
        <c:axId val="147066816"/>
      </c:barChart>
      <c:catAx>
        <c:axId val="98961920"/>
        <c:scaling>
          <c:orientation val="minMax"/>
        </c:scaling>
        <c:delete val="0"/>
        <c:axPos val="b"/>
        <c:numFmt formatCode="General" sourceLinked="0"/>
        <c:majorTickMark val="out"/>
        <c:minorTickMark val="none"/>
        <c:tickLblPos val="nextTo"/>
        <c:crossAx val="147066816"/>
        <c:crosses val="autoZero"/>
        <c:auto val="1"/>
        <c:lblAlgn val="ctr"/>
        <c:lblOffset val="100"/>
        <c:noMultiLvlLbl val="0"/>
      </c:catAx>
      <c:valAx>
        <c:axId val="147066816"/>
        <c:scaling>
          <c:orientation val="minMax"/>
        </c:scaling>
        <c:delete val="0"/>
        <c:axPos val="l"/>
        <c:majorGridlines/>
        <c:numFmt formatCode="General" sourceLinked="1"/>
        <c:majorTickMark val="out"/>
        <c:minorTickMark val="none"/>
        <c:tickLblPos val="nextTo"/>
        <c:crossAx val="98961920"/>
        <c:crosses val="autoZero"/>
        <c:crossBetween val="between"/>
      </c:valAx>
    </c:plotArea>
    <c:plotVisOnly val="1"/>
    <c:dispBlanksAs val="gap"/>
    <c:showDLblsOverMax val="0"/>
  </c:chart>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29837" cy="497126"/>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29761" y="0"/>
            <a:ext cx="2929837" cy="497126"/>
          </a:xfrm>
          <a:prstGeom prst="rect">
            <a:avLst/>
          </a:prstGeom>
        </p:spPr>
        <p:txBody>
          <a:bodyPr vert="horz" lIns="91440" tIns="45720" rIns="91440" bIns="45720" rtlCol="0"/>
          <a:lstStyle>
            <a:lvl1pPr algn="r">
              <a:defRPr sz="1200"/>
            </a:lvl1pPr>
          </a:lstStyle>
          <a:p>
            <a:r>
              <a:rPr lang="ru-RU" smtClean="0"/>
              <a:t>Приложение 3</a:t>
            </a:r>
            <a:endParaRPr lang="ru-RU"/>
          </a:p>
        </p:txBody>
      </p:sp>
      <p:sp>
        <p:nvSpPr>
          <p:cNvPr id="4" name="Нижний колонтитул 3"/>
          <p:cNvSpPr>
            <a:spLocks noGrp="1"/>
          </p:cNvSpPr>
          <p:nvPr>
            <p:ph type="ftr" sz="quarter" idx="2"/>
          </p:nvPr>
        </p:nvSpPr>
        <p:spPr>
          <a:xfrm>
            <a:off x="0" y="9443662"/>
            <a:ext cx="2929837" cy="497126"/>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29761" y="9443662"/>
            <a:ext cx="2929837" cy="497126"/>
          </a:xfrm>
          <a:prstGeom prst="rect">
            <a:avLst/>
          </a:prstGeom>
        </p:spPr>
        <p:txBody>
          <a:bodyPr vert="horz" lIns="91440" tIns="45720" rIns="91440" bIns="45720" rtlCol="0" anchor="b"/>
          <a:lstStyle>
            <a:lvl1pPr algn="r">
              <a:defRPr sz="1200"/>
            </a:lvl1pPr>
          </a:lstStyle>
          <a:p>
            <a:fld id="{FB3D2EE5-9B23-44F8-A12E-C472CD23F438}" type="slidenum">
              <a:rPr lang="ru-RU" smtClean="0"/>
              <a:t>‹#›</a:t>
            </a:fld>
            <a:endParaRPr lang="ru-RU"/>
          </a:p>
        </p:txBody>
      </p:sp>
    </p:spTree>
    <p:extLst>
      <p:ext uri="{BB962C8B-B14F-4D97-AF65-F5344CB8AC3E}">
        <p14:creationId xmlns:p14="http://schemas.microsoft.com/office/powerpoint/2010/main" val="1719242882"/>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29837" cy="497126"/>
          </a:xfrm>
          <a:prstGeom prst="rect">
            <a:avLst/>
          </a:prstGeom>
        </p:spPr>
        <p:txBody>
          <a:bodyPr vert="horz" lIns="91440" tIns="45720" rIns="91440" bIns="45720" rtlCol="0"/>
          <a:lstStyle>
            <a:lvl1pPr algn="l">
              <a:defRPr sz="1200"/>
            </a:lvl1pPr>
          </a:lstStyle>
          <a:p>
            <a:r>
              <a:rPr lang="ru-RU" smtClean="0"/>
              <a:t>Приложение 4</a:t>
            </a:r>
            <a:endParaRPr lang="ru-RU"/>
          </a:p>
        </p:txBody>
      </p:sp>
      <p:sp>
        <p:nvSpPr>
          <p:cNvPr id="3" name="Дата 2"/>
          <p:cNvSpPr>
            <a:spLocks noGrp="1"/>
          </p:cNvSpPr>
          <p:nvPr>
            <p:ph type="dt" idx="1"/>
          </p:nvPr>
        </p:nvSpPr>
        <p:spPr>
          <a:xfrm>
            <a:off x="3829761" y="0"/>
            <a:ext cx="2929837" cy="497126"/>
          </a:xfrm>
          <a:prstGeom prst="rect">
            <a:avLst/>
          </a:prstGeom>
        </p:spPr>
        <p:txBody>
          <a:bodyPr vert="horz" lIns="91440" tIns="45720" rIns="91440" bIns="45720" rtlCol="0"/>
          <a:lstStyle>
            <a:lvl1pPr algn="r">
              <a:defRPr sz="1200"/>
            </a:lvl1pPr>
          </a:lstStyle>
          <a:p>
            <a:r>
              <a:rPr lang="ru-RU" smtClean="0"/>
              <a:t>Приложение 3</a:t>
            </a:r>
            <a:endParaRPr lang="ru-RU"/>
          </a:p>
        </p:txBody>
      </p:sp>
      <p:sp>
        <p:nvSpPr>
          <p:cNvPr id="4" name="Образ слайда 3"/>
          <p:cNvSpPr>
            <a:spLocks noGrp="1" noRot="1" noChangeAspect="1"/>
          </p:cNvSpPr>
          <p:nvPr>
            <p:ph type="sldImg" idx="2"/>
          </p:nvPr>
        </p:nvSpPr>
        <p:spPr>
          <a:xfrm>
            <a:off x="896938" y="746125"/>
            <a:ext cx="4967287" cy="372745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6117" y="4722694"/>
            <a:ext cx="5408930" cy="4474131"/>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43662"/>
            <a:ext cx="2929837" cy="497126"/>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29761" y="9443662"/>
            <a:ext cx="2929837" cy="497126"/>
          </a:xfrm>
          <a:prstGeom prst="rect">
            <a:avLst/>
          </a:prstGeom>
        </p:spPr>
        <p:txBody>
          <a:bodyPr vert="horz" lIns="91440" tIns="45720" rIns="91440" bIns="45720" rtlCol="0" anchor="b"/>
          <a:lstStyle>
            <a:lvl1pPr algn="r">
              <a:defRPr sz="1200"/>
            </a:lvl1pPr>
          </a:lstStyle>
          <a:p>
            <a:fld id="{E3EB2FCA-5812-493C-B661-ED65CA24A3C2}" type="slidenum">
              <a:rPr lang="ru-RU" smtClean="0"/>
              <a:t>‹#›</a:t>
            </a:fld>
            <a:endParaRPr lang="ru-RU"/>
          </a:p>
        </p:txBody>
      </p:sp>
    </p:spTree>
    <p:extLst>
      <p:ext uri="{BB962C8B-B14F-4D97-AF65-F5344CB8AC3E}">
        <p14:creationId xmlns:p14="http://schemas.microsoft.com/office/powerpoint/2010/main" val="185129870"/>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Дата 3"/>
          <p:cNvSpPr>
            <a:spLocks noGrp="1"/>
          </p:cNvSpPr>
          <p:nvPr>
            <p:ph type="dt" idx="10"/>
          </p:nvPr>
        </p:nvSpPr>
        <p:spPr/>
        <p:txBody>
          <a:bodyPr/>
          <a:lstStyle/>
          <a:p>
            <a:r>
              <a:rPr lang="ru-RU" smtClean="0"/>
              <a:t>Приложение 3</a:t>
            </a:r>
            <a:endParaRPr lang="ru-RU"/>
          </a:p>
        </p:txBody>
      </p:sp>
      <p:sp>
        <p:nvSpPr>
          <p:cNvPr id="5" name="Номер слайда 4"/>
          <p:cNvSpPr>
            <a:spLocks noGrp="1"/>
          </p:cNvSpPr>
          <p:nvPr>
            <p:ph type="sldNum" sz="quarter" idx="11"/>
          </p:nvPr>
        </p:nvSpPr>
        <p:spPr/>
        <p:txBody>
          <a:bodyPr/>
          <a:lstStyle/>
          <a:p>
            <a:fld id="{1F00A7E0-F259-40C5-8BB4-F6FFFE88E021}" type="slidenum">
              <a:rPr lang="ru-RU" smtClean="0"/>
              <a:t>1</a:t>
            </a:fld>
            <a:endParaRPr lang="ru-RU"/>
          </a:p>
        </p:txBody>
      </p:sp>
    </p:spTree>
    <p:extLst>
      <p:ext uri="{BB962C8B-B14F-4D97-AF65-F5344CB8AC3E}">
        <p14:creationId xmlns:p14="http://schemas.microsoft.com/office/powerpoint/2010/main" val="706638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12310298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1735045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2535999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3706276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808536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Дата 3"/>
          <p:cNvSpPr>
            <a:spLocks noGrp="1"/>
          </p:cNvSpPr>
          <p:nvPr>
            <p:ph type="dt" idx="10"/>
          </p:nvPr>
        </p:nvSpPr>
        <p:spPr/>
        <p:txBody>
          <a:bodyPr/>
          <a:lstStyle/>
          <a:p>
            <a:r>
              <a:rPr lang="ru-RU" smtClean="0"/>
              <a:t>Приложение 3</a:t>
            </a:r>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EB2FCA-5812-493C-B661-ED65CA24A3C2}" type="slidenum">
              <a:rPr lang="ru-RU" smtClean="0"/>
              <a:t>21</a:t>
            </a:fld>
            <a:endParaRPr lang="ru-RU"/>
          </a:p>
        </p:txBody>
      </p:sp>
    </p:spTree>
    <p:extLst>
      <p:ext uri="{BB962C8B-B14F-4D97-AF65-F5344CB8AC3E}">
        <p14:creationId xmlns:p14="http://schemas.microsoft.com/office/powerpoint/2010/main" val="24495665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3150108" y="1"/>
            <a:ext cx="5993892" cy="6857997"/>
          </a:xfrm>
          <a:prstGeom prst="rect">
            <a:avLst/>
          </a:prstGeom>
          <a:blipFill>
            <a:blip r:embed="rId2" cstate="print"/>
            <a:stretch>
              <a:fillRect/>
            </a:stretch>
          </a:blip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smtClean="0">
              <a:ln>
                <a:noFill/>
              </a:ln>
              <a:solidFill>
                <a:prstClr val="black"/>
              </a:solidFill>
              <a:effectLst/>
              <a:uLnTx/>
              <a:uFillTx/>
              <a:latin typeface="Calibri"/>
              <a:ea typeface="+mn-ea"/>
              <a:cs typeface="+mn-cs"/>
            </a:endParaRPr>
          </a:p>
        </p:txBody>
      </p:sp>
      <p:sp>
        <p:nvSpPr>
          <p:cNvPr id="17" name="bk object 17"/>
          <p:cNvSpPr/>
          <p:nvPr/>
        </p:nvSpPr>
        <p:spPr>
          <a:xfrm>
            <a:off x="0" y="0"/>
            <a:ext cx="4725353" cy="6858000"/>
          </a:xfrm>
          <a:custGeom>
            <a:avLst/>
            <a:gdLst/>
            <a:ahLst/>
            <a:cxnLst/>
            <a:rect l="l" t="t" r="r" b="b"/>
            <a:pathLst>
              <a:path w="6300470" h="6858000">
                <a:moveTo>
                  <a:pt x="6300339" y="0"/>
                </a:moveTo>
                <a:lnTo>
                  <a:pt x="0" y="0"/>
                </a:lnTo>
                <a:lnTo>
                  <a:pt x="0" y="6857996"/>
                </a:lnTo>
                <a:lnTo>
                  <a:pt x="4719814" y="6857996"/>
                </a:lnTo>
                <a:lnTo>
                  <a:pt x="6300339" y="0"/>
                </a:lnTo>
                <a:close/>
              </a:path>
            </a:pathLst>
          </a:custGeom>
          <a:solidFill>
            <a:srgbClr val="92278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smtClean="0">
              <a:ln>
                <a:noFill/>
              </a:ln>
              <a:solidFill>
                <a:prstClr val="black"/>
              </a:solidFill>
              <a:effectLst/>
              <a:uLnTx/>
              <a:uFillTx/>
              <a:latin typeface="Calibri"/>
              <a:ea typeface="+mn-ea"/>
              <a:cs typeface="+mn-cs"/>
            </a:endParaRPr>
          </a:p>
        </p:txBody>
      </p:sp>
      <p:sp>
        <p:nvSpPr>
          <p:cNvPr id="18" name="bk object 18"/>
          <p:cNvSpPr/>
          <p:nvPr/>
        </p:nvSpPr>
        <p:spPr>
          <a:xfrm>
            <a:off x="912169" y="900763"/>
            <a:ext cx="895826" cy="1194435"/>
          </a:xfrm>
          <a:custGeom>
            <a:avLst/>
            <a:gdLst/>
            <a:ahLst/>
            <a:cxnLst/>
            <a:rect l="l" t="t" r="r" b="b"/>
            <a:pathLst>
              <a:path w="1194435" h="1194435">
                <a:moveTo>
                  <a:pt x="592380" y="0"/>
                </a:moveTo>
                <a:lnTo>
                  <a:pt x="546267" y="2113"/>
                </a:lnTo>
                <a:lnTo>
                  <a:pt x="500229" y="7829"/>
                </a:lnTo>
                <a:lnTo>
                  <a:pt x="454476" y="17195"/>
                </a:lnTo>
                <a:lnTo>
                  <a:pt x="409222" y="30260"/>
                </a:lnTo>
                <a:lnTo>
                  <a:pt x="364677" y="47071"/>
                </a:lnTo>
                <a:lnTo>
                  <a:pt x="321054" y="67676"/>
                </a:lnTo>
                <a:lnTo>
                  <a:pt x="278564" y="92123"/>
                </a:lnTo>
                <a:lnTo>
                  <a:pt x="238207" y="119919"/>
                </a:lnTo>
                <a:lnTo>
                  <a:pt x="200829" y="150396"/>
                </a:lnTo>
                <a:lnTo>
                  <a:pt x="166478" y="183343"/>
                </a:lnTo>
                <a:lnTo>
                  <a:pt x="135202" y="218547"/>
                </a:lnTo>
                <a:lnTo>
                  <a:pt x="107048" y="255796"/>
                </a:lnTo>
                <a:lnTo>
                  <a:pt x="82065" y="294879"/>
                </a:lnTo>
                <a:lnTo>
                  <a:pt x="60301" y="335582"/>
                </a:lnTo>
                <a:lnTo>
                  <a:pt x="41803" y="377694"/>
                </a:lnTo>
                <a:lnTo>
                  <a:pt x="26621" y="421003"/>
                </a:lnTo>
                <a:lnTo>
                  <a:pt x="14801" y="465297"/>
                </a:lnTo>
                <a:lnTo>
                  <a:pt x="6392" y="510363"/>
                </a:lnTo>
                <a:lnTo>
                  <a:pt x="1442" y="555989"/>
                </a:lnTo>
                <a:lnTo>
                  <a:pt x="0" y="601963"/>
                </a:lnTo>
                <a:lnTo>
                  <a:pt x="2112" y="648074"/>
                </a:lnTo>
                <a:lnTo>
                  <a:pt x="7827" y="694109"/>
                </a:lnTo>
                <a:lnTo>
                  <a:pt x="17193" y="739855"/>
                </a:lnTo>
                <a:lnTo>
                  <a:pt x="30258" y="785102"/>
                </a:lnTo>
                <a:lnTo>
                  <a:pt x="47070" y="829636"/>
                </a:lnTo>
                <a:lnTo>
                  <a:pt x="67678" y="873245"/>
                </a:lnTo>
                <a:lnTo>
                  <a:pt x="92128" y="915718"/>
                </a:lnTo>
                <a:lnTo>
                  <a:pt x="119924" y="956079"/>
                </a:lnTo>
                <a:lnTo>
                  <a:pt x="150401" y="993461"/>
                </a:lnTo>
                <a:lnTo>
                  <a:pt x="183348" y="1027818"/>
                </a:lnTo>
                <a:lnTo>
                  <a:pt x="218552" y="1059100"/>
                </a:lnTo>
                <a:lnTo>
                  <a:pt x="255801" y="1087259"/>
                </a:lnTo>
                <a:lnTo>
                  <a:pt x="294884" y="1112248"/>
                </a:lnTo>
                <a:lnTo>
                  <a:pt x="335587" y="1134017"/>
                </a:lnTo>
                <a:lnTo>
                  <a:pt x="377699" y="1152519"/>
                </a:lnTo>
                <a:lnTo>
                  <a:pt x="421008" y="1167706"/>
                </a:lnTo>
                <a:lnTo>
                  <a:pt x="465302" y="1179529"/>
                </a:lnTo>
                <a:lnTo>
                  <a:pt x="510368" y="1187940"/>
                </a:lnTo>
                <a:lnTo>
                  <a:pt x="555994" y="1192891"/>
                </a:lnTo>
                <a:lnTo>
                  <a:pt x="601969" y="1194334"/>
                </a:lnTo>
                <a:lnTo>
                  <a:pt x="648079" y="1192220"/>
                </a:lnTo>
                <a:lnTo>
                  <a:pt x="694114" y="1186502"/>
                </a:lnTo>
                <a:lnTo>
                  <a:pt x="739861" y="1177131"/>
                </a:lnTo>
                <a:lnTo>
                  <a:pt x="785107" y="1164058"/>
                </a:lnTo>
                <a:lnTo>
                  <a:pt x="829641" y="1147237"/>
                </a:lnTo>
                <a:lnTo>
                  <a:pt x="873250" y="1126618"/>
                </a:lnTo>
                <a:lnTo>
                  <a:pt x="915723" y="1102154"/>
                </a:lnTo>
                <a:lnTo>
                  <a:pt x="956084" y="1074359"/>
                </a:lnTo>
                <a:lnTo>
                  <a:pt x="993467" y="1043884"/>
                </a:lnTo>
                <a:lnTo>
                  <a:pt x="1027824" y="1010941"/>
                </a:lnTo>
                <a:lnTo>
                  <a:pt x="1059106" y="975742"/>
                </a:lnTo>
                <a:lnTo>
                  <a:pt x="1087266" y="938499"/>
                </a:lnTo>
                <a:lnTo>
                  <a:pt x="1112256" y="899422"/>
                </a:lnTo>
                <a:lnTo>
                  <a:pt x="1134028" y="858725"/>
                </a:lnTo>
                <a:lnTo>
                  <a:pt x="1152532" y="816619"/>
                </a:lnTo>
                <a:lnTo>
                  <a:pt x="1167722" y="773316"/>
                </a:lnTo>
                <a:lnTo>
                  <a:pt x="1179550" y="729028"/>
                </a:lnTo>
                <a:lnTo>
                  <a:pt x="1187966" y="683966"/>
                </a:lnTo>
                <a:lnTo>
                  <a:pt x="1192923" y="638343"/>
                </a:lnTo>
                <a:lnTo>
                  <a:pt x="1194374" y="592370"/>
                </a:lnTo>
                <a:lnTo>
                  <a:pt x="1192269" y="546259"/>
                </a:lnTo>
                <a:lnTo>
                  <a:pt x="1186561" y="500222"/>
                </a:lnTo>
                <a:lnTo>
                  <a:pt x="1177201" y="454470"/>
                </a:lnTo>
                <a:lnTo>
                  <a:pt x="1164142" y="409216"/>
                </a:lnTo>
                <a:lnTo>
                  <a:pt x="1147335" y="364672"/>
                </a:lnTo>
                <a:lnTo>
                  <a:pt x="1126732" y="321049"/>
                </a:lnTo>
                <a:lnTo>
                  <a:pt x="1102286" y="278559"/>
                </a:lnTo>
                <a:lnTo>
                  <a:pt x="1074473" y="238199"/>
                </a:lnTo>
                <a:lnTo>
                  <a:pt x="1043982" y="200819"/>
                </a:lnTo>
                <a:lnTo>
                  <a:pt x="1011025" y="166466"/>
                </a:lnTo>
                <a:lnTo>
                  <a:pt x="975812" y="135189"/>
                </a:lnTo>
                <a:lnTo>
                  <a:pt x="938557" y="107035"/>
                </a:lnTo>
                <a:lnTo>
                  <a:pt x="899471" y="82053"/>
                </a:lnTo>
                <a:lnTo>
                  <a:pt x="858765" y="60290"/>
                </a:lnTo>
                <a:lnTo>
                  <a:pt x="816652" y="41794"/>
                </a:lnTo>
                <a:lnTo>
                  <a:pt x="773343" y="26614"/>
                </a:lnTo>
                <a:lnTo>
                  <a:pt x="729049" y="14796"/>
                </a:lnTo>
                <a:lnTo>
                  <a:pt x="683983" y="6389"/>
                </a:lnTo>
                <a:lnTo>
                  <a:pt x="638356" y="1441"/>
                </a:lnTo>
                <a:lnTo>
                  <a:pt x="592380" y="0"/>
                </a:lnTo>
                <a:close/>
              </a:path>
            </a:pathLst>
          </a:custGeom>
          <a:solidFill>
            <a:srgbClr val="FFFFF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smtClean="0">
              <a:ln>
                <a:noFill/>
              </a:ln>
              <a:solidFill>
                <a:prstClr val="black"/>
              </a:solidFill>
              <a:effectLst/>
              <a:uLnTx/>
              <a:uFillTx/>
              <a:latin typeface="Calibri"/>
              <a:ea typeface="+mn-ea"/>
              <a:cs typeface="+mn-cs"/>
            </a:endParaRPr>
          </a:p>
        </p:txBody>
      </p:sp>
      <p:sp>
        <p:nvSpPr>
          <p:cNvPr id="19" name="bk object 19"/>
          <p:cNvSpPr/>
          <p:nvPr/>
        </p:nvSpPr>
        <p:spPr>
          <a:xfrm>
            <a:off x="816959" y="774319"/>
            <a:ext cx="1086231" cy="1447800"/>
          </a:xfrm>
          <a:prstGeom prst="rect">
            <a:avLst/>
          </a:prstGeom>
          <a:blipFill>
            <a:blip r:embed="rId3" cstate="print"/>
            <a:stretch>
              <a:fillRect/>
            </a:stretch>
          </a:blip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smtClean="0">
              <a:ln>
                <a:noFill/>
              </a:ln>
              <a:solidFill>
                <a:prstClr val="black"/>
              </a:solidFill>
              <a:effectLst/>
              <a:uLnTx/>
              <a:uFillTx/>
              <a:latin typeface="Calibri"/>
              <a:ea typeface="+mn-ea"/>
              <a:cs typeface="+mn-cs"/>
            </a:endParaRPr>
          </a:p>
        </p:txBody>
      </p:sp>
      <p:sp>
        <p:nvSpPr>
          <p:cNvPr id="20" name="bk object 20"/>
          <p:cNvSpPr/>
          <p:nvPr/>
        </p:nvSpPr>
        <p:spPr>
          <a:xfrm>
            <a:off x="1122426" y="1188974"/>
            <a:ext cx="475774" cy="618490"/>
          </a:xfrm>
          <a:custGeom>
            <a:avLst/>
            <a:gdLst/>
            <a:ahLst/>
            <a:cxnLst/>
            <a:rect l="l" t="t" r="r" b="b"/>
            <a:pathLst>
              <a:path w="634364" h="618489">
                <a:moveTo>
                  <a:pt x="527304" y="294639"/>
                </a:moveTo>
                <a:lnTo>
                  <a:pt x="425450" y="294639"/>
                </a:lnTo>
                <a:lnTo>
                  <a:pt x="419862" y="300989"/>
                </a:lnTo>
                <a:lnTo>
                  <a:pt x="419862" y="339089"/>
                </a:lnTo>
                <a:lnTo>
                  <a:pt x="6350" y="339089"/>
                </a:lnTo>
                <a:lnTo>
                  <a:pt x="0" y="345439"/>
                </a:lnTo>
                <a:lnTo>
                  <a:pt x="0" y="416560"/>
                </a:lnTo>
                <a:lnTo>
                  <a:pt x="6350" y="422910"/>
                </a:lnTo>
                <a:lnTo>
                  <a:pt x="39369" y="422910"/>
                </a:lnTo>
                <a:lnTo>
                  <a:pt x="30338" y="431800"/>
                </a:lnTo>
                <a:lnTo>
                  <a:pt x="5225" y="476250"/>
                </a:lnTo>
                <a:lnTo>
                  <a:pt x="864" y="502919"/>
                </a:lnTo>
                <a:lnTo>
                  <a:pt x="1518" y="516889"/>
                </a:lnTo>
                <a:lnTo>
                  <a:pt x="11507" y="554989"/>
                </a:lnTo>
                <a:lnTo>
                  <a:pt x="42775" y="594360"/>
                </a:lnTo>
                <a:lnTo>
                  <a:pt x="76897" y="613410"/>
                </a:lnTo>
                <a:lnTo>
                  <a:pt x="101925" y="618489"/>
                </a:lnTo>
                <a:lnTo>
                  <a:pt x="325755" y="618489"/>
                </a:lnTo>
                <a:lnTo>
                  <a:pt x="332105" y="612139"/>
                </a:lnTo>
                <a:lnTo>
                  <a:pt x="332105" y="596900"/>
                </a:lnTo>
                <a:lnTo>
                  <a:pt x="325755" y="590550"/>
                </a:lnTo>
                <a:lnTo>
                  <a:pt x="99059" y="590550"/>
                </a:lnTo>
                <a:lnTo>
                  <a:pt x="86564" y="586739"/>
                </a:lnTo>
                <a:lnTo>
                  <a:pt x="45009" y="557529"/>
                </a:lnTo>
                <a:lnTo>
                  <a:pt x="29474" y="521969"/>
                </a:lnTo>
                <a:lnTo>
                  <a:pt x="28100" y="509269"/>
                </a:lnTo>
                <a:lnTo>
                  <a:pt x="29296" y="494029"/>
                </a:lnTo>
                <a:lnTo>
                  <a:pt x="45785" y="454660"/>
                </a:lnTo>
                <a:lnTo>
                  <a:pt x="77486" y="429260"/>
                </a:lnTo>
                <a:lnTo>
                  <a:pt x="104444" y="421639"/>
                </a:lnTo>
                <a:lnTo>
                  <a:pt x="633983" y="421639"/>
                </a:lnTo>
                <a:lnTo>
                  <a:pt x="633983" y="398779"/>
                </a:lnTo>
                <a:lnTo>
                  <a:pt x="629221" y="394969"/>
                </a:lnTo>
                <a:lnTo>
                  <a:pt x="27304" y="394969"/>
                </a:lnTo>
                <a:lnTo>
                  <a:pt x="27304" y="367029"/>
                </a:lnTo>
                <a:lnTo>
                  <a:pt x="449325" y="367029"/>
                </a:lnTo>
                <a:lnTo>
                  <a:pt x="449325" y="322579"/>
                </a:lnTo>
                <a:lnTo>
                  <a:pt x="538379" y="322579"/>
                </a:lnTo>
                <a:lnTo>
                  <a:pt x="533526" y="309879"/>
                </a:lnTo>
                <a:lnTo>
                  <a:pt x="533526" y="300989"/>
                </a:lnTo>
                <a:lnTo>
                  <a:pt x="527304" y="294639"/>
                </a:lnTo>
                <a:close/>
              </a:path>
              <a:path w="634364" h="618489">
                <a:moveTo>
                  <a:pt x="633983" y="563879"/>
                </a:moveTo>
                <a:lnTo>
                  <a:pt x="605917" y="563879"/>
                </a:lnTo>
                <a:lnTo>
                  <a:pt x="605917" y="590550"/>
                </a:lnTo>
                <a:lnTo>
                  <a:pt x="374142" y="590550"/>
                </a:lnTo>
                <a:lnTo>
                  <a:pt x="367919" y="596900"/>
                </a:lnTo>
                <a:lnTo>
                  <a:pt x="367919" y="612139"/>
                </a:lnTo>
                <a:lnTo>
                  <a:pt x="374142" y="618489"/>
                </a:lnTo>
                <a:lnTo>
                  <a:pt x="627633" y="618489"/>
                </a:lnTo>
                <a:lnTo>
                  <a:pt x="633983" y="612139"/>
                </a:lnTo>
                <a:lnTo>
                  <a:pt x="633983" y="563879"/>
                </a:lnTo>
                <a:close/>
              </a:path>
              <a:path w="634364" h="618489">
                <a:moveTo>
                  <a:pt x="633983" y="421639"/>
                </a:moveTo>
                <a:lnTo>
                  <a:pt x="605917" y="421639"/>
                </a:lnTo>
                <a:lnTo>
                  <a:pt x="605917" y="448310"/>
                </a:lnTo>
                <a:lnTo>
                  <a:pt x="112268" y="448310"/>
                </a:lnTo>
                <a:lnTo>
                  <a:pt x="73870" y="463550"/>
                </a:lnTo>
                <a:lnTo>
                  <a:pt x="55743" y="500379"/>
                </a:lnTo>
                <a:lnTo>
                  <a:pt x="57125" y="515619"/>
                </a:lnTo>
                <a:lnTo>
                  <a:pt x="61304" y="529589"/>
                </a:lnTo>
                <a:lnTo>
                  <a:pt x="67965" y="541019"/>
                </a:lnTo>
                <a:lnTo>
                  <a:pt x="76788" y="551179"/>
                </a:lnTo>
                <a:lnTo>
                  <a:pt x="87457" y="557529"/>
                </a:lnTo>
                <a:lnTo>
                  <a:pt x="99059" y="590550"/>
                </a:lnTo>
                <a:lnTo>
                  <a:pt x="211327" y="590550"/>
                </a:lnTo>
                <a:lnTo>
                  <a:pt x="211327" y="581660"/>
                </a:lnTo>
                <a:lnTo>
                  <a:pt x="126365" y="581660"/>
                </a:lnTo>
                <a:lnTo>
                  <a:pt x="126365" y="532129"/>
                </a:lnTo>
                <a:lnTo>
                  <a:pt x="98297" y="532129"/>
                </a:lnTo>
                <a:lnTo>
                  <a:pt x="87882" y="524510"/>
                </a:lnTo>
                <a:lnTo>
                  <a:pt x="82073" y="513079"/>
                </a:lnTo>
                <a:lnTo>
                  <a:pt x="84331" y="496569"/>
                </a:lnTo>
                <a:lnTo>
                  <a:pt x="91380" y="485139"/>
                </a:lnTo>
                <a:lnTo>
                  <a:pt x="102028" y="477519"/>
                </a:lnTo>
                <a:lnTo>
                  <a:pt x="627633" y="476250"/>
                </a:lnTo>
                <a:lnTo>
                  <a:pt x="633983" y="469900"/>
                </a:lnTo>
                <a:lnTo>
                  <a:pt x="633983" y="421639"/>
                </a:lnTo>
                <a:close/>
              </a:path>
              <a:path w="634364" h="618489">
                <a:moveTo>
                  <a:pt x="161544" y="570229"/>
                </a:moveTo>
                <a:lnTo>
                  <a:pt x="151002" y="570229"/>
                </a:lnTo>
                <a:lnTo>
                  <a:pt x="126365" y="581660"/>
                </a:lnTo>
                <a:lnTo>
                  <a:pt x="211327" y="581660"/>
                </a:lnTo>
                <a:lnTo>
                  <a:pt x="211327" y="580389"/>
                </a:lnTo>
                <a:lnTo>
                  <a:pt x="184657" y="580389"/>
                </a:lnTo>
                <a:lnTo>
                  <a:pt x="161544" y="570229"/>
                </a:lnTo>
                <a:close/>
              </a:path>
              <a:path w="634364" h="618489">
                <a:moveTo>
                  <a:pt x="211327" y="520700"/>
                </a:moveTo>
                <a:lnTo>
                  <a:pt x="184657" y="520700"/>
                </a:lnTo>
                <a:lnTo>
                  <a:pt x="184657" y="580389"/>
                </a:lnTo>
                <a:lnTo>
                  <a:pt x="211327" y="580389"/>
                </a:lnTo>
                <a:lnTo>
                  <a:pt x="211327" y="563879"/>
                </a:lnTo>
                <a:lnTo>
                  <a:pt x="633983" y="563879"/>
                </a:lnTo>
                <a:lnTo>
                  <a:pt x="633983" y="542289"/>
                </a:lnTo>
                <a:lnTo>
                  <a:pt x="627633" y="535939"/>
                </a:lnTo>
                <a:lnTo>
                  <a:pt x="211327" y="535939"/>
                </a:lnTo>
                <a:lnTo>
                  <a:pt x="211327" y="520700"/>
                </a:lnTo>
                <a:close/>
              </a:path>
              <a:path w="634364" h="618489">
                <a:moveTo>
                  <a:pt x="596773" y="476250"/>
                </a:moveTo>
                <a:lnTo>
                  <a:pt x="567944" y="476250"/>
                </a:lnTo>
                <a:lnTo>
                  <a:pt x="567944" y="535939"/>
                </a:lnTo>
                <a:lnTo>
                  <a:pt x="596773" y="535939"/>
                </a:lnTo>
                <a:lnTo>
                  <a:pt x="596773" y="476250"/>
                </a:lnTo>
                <a:close/>
              </a:path>
              <a:path w="634364" h="618489">
                <a:moveTo>
                  <a:pt x="204977" y="492760"/>
                </a:moveTo>
                <a:lnTo>
                  <a:pt x="104647" y="492760"/>
                </a:lnTo>
                <a:lnTo>
                  <a:pt x="98297" y="499110"/>
                </a:lnTo>
                <a:lnTo>
                  <a:pt x="98297" y="532129"/>
                </a:lnTo>
                <a:lnTo>
                  <a:pt x="126365" y="532129"/>
                </a:lnTo>
                <a:lnTo>
                  <a:pt x="126365" y="520700"/>
                </a:lnTo>
                <a:lnTo>
                  <a:pt x="211327" y="520700"/>
                </a:lnTo>
                <a:lnTo>
                  <a:pt x="211327" y="499110"/>
                </a:lnTo>
                <a:lnTo>
                  <a:pt x="204977" y="492760"/>
                </a:lnTo>
                <a:close/>
              </a:path>
              <a:path w="634364" h="618489">
                <a:moveTo>
                  <a:pt x="449325" y="367029"/>
                </a:moveTo>
                <a:lnTo>
                  <a:pt x="421258" y="367029"/>
                </a:lnTo>
                <a:lnTo>
                  <a:pt x="421258" y="394969"/>
                </a:lnTo>
                <a:lnTo>
                  <a:pt x="629221" y="394969"/>
                </a:lnTo>
                <a:lnTo>
                  <a:pt x="627633" y="393700"/>
                </a:lnTo>
                <a:lnTo>
                  <a:pt x="593979" y="393700"/>
                </a:lnTo>
                <a:lnTo>
                  <a:pt x="594995" y="392429"/>
                </a:lnTo>
                <a:lnTo>
                  <a:pt x="541554" y="392429"/>
                </a:lnTo>
                <a:lnTo>
                  <a:pt x="539132" y="383539"/>
                </a:lnTo>
                <a:lnTo>
                  <a:pt x="449325" y="383539"/>
                </a:lnTo>
                <a:lnTo>
                  <a:pt x="449325" y="367029"/>
                </a:lnTo>
                <a:close/>
              </a:path>
              <a:path w="634364" h="618489">
                <a:moveTo>
                  <a:pt x="594575" y="224789"/>
                </a:moveTo>
                <a:lnTo>
                  <a:pt x="521588" y="224789"/>
                </a:lnTo>
                <a:lnTo>
                  <a:pt x="536024" y="226060"/>
                </a:lnTo>
                <a:lnTo>
                  <a:pt x="549681" y="229869"/>
                </a:lnTo>
                <a:lnTo>
                  <a:pt x="583864" y="252729"/>
                </a:lnTo>
                <a:lnTo>
                  <a:pt x="603412" y="289560"/>
                </a:lnTo>
                <a:lnTo>
                  <a:pt x="605687" y="303529"/>
                </a:lnTo>
                <a:lnTo>
                  <a:pt x="604919" y="318769"/>
                </a:lnTo>
                <a:lnTo>
                  <a:pt x="592756" y="355600"/>
                </a:lnTo>
                <a:lnTo>
                  <a:pt x="563458" y="383539"/>
                </a:lnTo>
                <a:lnTo>
                  <a:pt x="541554" y="392429"/>
                </a:lnTo>
                <a:lnTo>
                  <a:pt x="594995" y="392429"/>
                </a:lnTo>
                <a:lnTo>
                  <a:pt x="596011" y="391160"/>
                </a:lnTo>
                <a:lnTo>
                  <a:pt x="598805" y="389889"/>
                </a:lnTo>
                <a:lnTo>
                  <a:pt x="600201" y="388619"/>
                </a:lnTo>
                <a:lnTo>
                  <a:pt x="622515" y="355600"/>
                </a:lnTo>
                <a:lnTo>
                  <a:pt x="632223" y="318769"/>
                </a:lnTo>
                <a:lnTo>
                  <a:pt x="631674" y="303529"/>
                </a:lnTo>
                <a:lnTo>
                  <a:pt x="622356" y="262889"/>
                </a:lnTo>
                <a:lnTo>
                  <a:pt x="602961" y="232410"/>
                </a:lnTo>
                <a:lnTo>
                  <a:pt x="594575" y="224789"/>
                </a:lnTo>
                <a:close/>
              </a:path>
              <a:path w="634364" h="618489">
                <a:moveTo>
                  <a:pt x="480949" y="372110"/>
                </a:moveTo>
                <a:lnTo>
                  <a:pt x="473837" y="372110"/>
                </a:lnTo>
                <a:lnTo>
                  <a:pt x="472439" y="373379"/>
                </a:lnTo>
                <a:lnTo>
                  <a:pt x="449325" y="383539"/>
                </a:lnTo>
                <a:lnTo>
                  <a:pt x="507619" y="383539"/>
                </a:lnTo>
                <a:lnTo>
                  <a:pt x="482981" y="373379"/>
                </a:lnTo>
                <a:lnTo>
                  <a:pt x="480949" y="372110"/>
                </a:lnTo>
                <a:close/>
              </a:path>
              <a:path w="634364" h="618489">
                <a:moveTo>
                  <a:pt x="538379" y="322579"/>
                </a:moveTo>
                <a:lnTo>
                  <a:pt x="507619" y="322579"/>
                </a:lnTo>
                <a:lnTo>
                  <a:pt x="507619" y="383539"/>
                </a:lnTo>
                <a:lnTo>
                  <a:pt x="539132" y="383539"/>
                </a:lnTo>
                <a:lnTo>
                  <a:pt x="534288" y="365760"/>
                </a:lnTo>
                <a:lnTo>
                  <a:pt x="547305" y="360679"/>
                </a:lnTo>
                <a:lnTo>
                  <a:pt x="558524" y="353060"/>
                </a:lnTo>
                <a:lnTo>
                  <a:pt x="567585" y="342900"/>
                </a:lnTo>
                <a:lnTo>
                  <a:pt x="574132" y="331469"/>
                </a:lnTo>
                <a:lnTo>
                  <a:pt x="574499" y="330200"/>
                </a:lnTo>
                <a:lnTo>
                  <a:pt x="541291" y="330200"/>
                </a:lnTo>
                <a:lnTo>
                  <a:pt x="538379" y="322579"/>
                </a:lnTo>
                <a:close/>
              </a:path>
              <a:path w="634364" h="618489">
                <a:moveTo>
                  <a:pt x="62484" y="279400"/>
                </a:moveTo>
                <a:lnTo>
                  <a:pt x="37210" y="279400"/>
                </a:lnTo>
                <a:lnTo>
                  <a:pt x="37210" y="339089"/>
                </a:lnTo>
                <a:lnTo>
                  <a:pt x="62484" y="339089"/>
                </a:lnTo>
                <a:lnTo>
                  <a:pt x="62484" y="279400"/>
                </a:lnTo>
                <a:close/>
              </a:path>
              <a:path w="634364" h="618489">
                <a:moveTo>
                  <a:pt x="627633" y="0"/>
                </a:moveTo>
                <a:lnTo>
                  <a:pt x="519556" y="0"/>
                </a:lnTo>
                <a:lnTo>
                  <a:pt x="513206" y="6350"/>
                </a:lnTo>
                <a:lnTo>
                  <a:pt x="513206" y="21589"/>
                </a:lnTo>
                <a:lnTo>
                  <a:pt x="519556" y="27939"/>
                </a:lnTo>
                <a:lnTo>
                  <a:pt x="606551" y="27939"/>
                </a:lnTo>
                <a:lnTo>
                  <a:pt x="606551" y="54610"/>
                </a:lnTo>
                <a:lnTo>
                  <a:pt x="112268" y="54610"/>
                </a:lnTo>
                <a:lnTo>
                  <a:pt x="97971" y="57150"/>
                </a:lnTo>
                <a:lnTo>
                  <a:pt x="65019" y="81279"/>
                </a:lnTo>
                <a:lnTo>
                  <a:pt x="55752" y="106679"/>
                </a:lnTo>
                <a:lnTo>
                  <a:pt x="57131" y="123189"/>
                </a:lnTo>
                <a:lnTo>
                  <a:pt x="61310" y="135889"/>
                </a:lnTo>
                <a:lnTo>
                  <a:pt x="67971" y="148589"/>
                </a:lnTo>
                <a:lnTo>
                  <a:pt x="76798" y="157479"/>
                </a:lnTo>
                <a:lnTo>
                  <a:pt x="87471" y="165100"/>
                </a:lnTo>
                <a:lnTo>
                  <a:pt x="99059" y="196850"/>
                </a:lnTo>
                <a:lnTo>
                  <a:pt x="6350" y="196850"/>
                </a:lnTo>
                <a:lnTo>
                  <a:pt x="0" y="203200"/>
                </a:lnTo>
                <a:lnTo>
                  <a:pt x="0" y="273050"/>
                </a:lnTo>
                <a:lnTo>
                  <a:pt x="6350" y="279400"/>
                </a:lnTo>
                <a:lnTo>
                  <a:pt x="520192" y="279400"/>
                </a:lnTo>
                <a:lnTo>
                  <a:pt x="534075" y="281939"/>
                </a:lnTo>
                <a:lnTo>
                  <a:pt x="544518" y="290829"/>
                </a:lnTo>
                <a:lnTo>
                  <a:pt x="549973" y="303529"/>
                </a:lnTo>
                <a:lnTo>
                  <a:pt x="547837" y="320039"/>
                </a:lnTo>
                <a:lnTo>
                  <a:pt x="541291" y="330200"/>
                </a:lnTo>
                <a:lnTo>
                  <a:pt x="574499" y="330200"/>
                </a:lnTo>
                <a:lnTo>
                  <a:pt x="577806" y="318769"/>
                </a:lnTo>
                <a:lnTo>
                  <a:pt x="576533" y="302260"/>
                </a:lnTo>
                <a:lnTo>
                  <a:pt x="572362" y="287019"/>
                </a:lnTo>
                <a:lnTo>
                  <a:pt x="546015" y="257810"/>
                </a:lnTo>
                <a:lnTo>
                  <a:pt x="28066" y="251460"/>
                </a:lnTo>
                <a:lnTo>
                  <a:pt x="28066" y="224789"/>
                </a:lnTo>
                <a:lnTo>
                  <a:pt x="594575" y="224789"/>
                </a:lnTo>
                <a:lnTo>
                  <a:pt x="619887" y="223519"/>
                </a:lnTo>
                <a:lnTo>
                  <a:pt x="627633" y="223519"/>
                </a:lnTo>
                <a:lnTo>
                  <a:pt x="633983" y="218439"/>
                </a:lnTo>
                <a:lnTo>
                  <a:pt x="633983" y="198119"/>
                </a:lnTo>
                <a:lnTo>
                  <a:pt x="211327" y="198119"/>
                </a:lnTo>
                <a:lnTo>
                  <a:pt x="211327" y="187960"/>
                </a:lnTo>
                <a:lnTo>
                  <a:pt x="126365" y="187960"/>
                </a:lnTo>
                <a:lnTo>
                  <a:pt x="126365" y="139700"/>
                </a:lnTo>
                <a:lnTo>
                  <a:pt x="98297" y="139700"/>
                </a:lnTo>
                <a:lnTo>
                  <a:pt x="87853" y="130810"/>
                </a:lnTo>
                <a:lnTo>
                  <a:pt x="82053" y="119379"/>
                </a:lnTo>
                <a:lnTo>
                  <a:pt x="84335" y="102869"/>
                </a:lnTo>
                <a:lnTo>
                  <a:pt x="91423" y="91439"/>
                </a:lnTo>
                <a:lnTo>
                  <a:pt x="102117" y="85089"/>
                </a:lnTo>
                <a:lnTo>
                  <a:pt x="596773" y="83819"/>
                </a:lnTo>
                <a:lnTo>
                  <a:pt x="596773" y="81279"/>
                </a:lnTo>
                <a:lnTo>
                  <a:pt x="628904" y="81279"/>
                </a:lnTo>
                <a:lnTo>
                  <a:pt x="633983" y="76200"/>
                </a:lnTo>
                <a:lnTo>
                  <a:pt x="633983" y="6350"/>
                </a:lnTo>
                <a:lnTo>
                  <a:pt x="627633" y="0"/>
                </a:lnTo>
                <a:close/>
              </a:path>
              <a:path w="634364" h="618489">
                <a:moveTo>
                  <a:pt x="633983" y="170179"/>
                </a:moveTo>
                <a:lnTo>
                  <a:pt x="605917" y="170179"/>
                </a:lnTo>
                <a:lnTo>
                  <a:pt x="605917" y="198119"/>
                </a:lnTo>
                <a:lnTo>
                  <a:pt x="633983" y="198119"/>
                </a:lnTo>
                <a:lnTo>
                  <a:pt x="633983" y="170179"/>
                </a:lnTo>
                <a:close/>
              </a:path>
              <a:path w="634364" h="618489">
                <a:moveTo>
                  <a:pt x="472439" y="0"/>
                </a:moveTo>
                <a:lnTo>
                  <a:pt x="113029" y="0"/>
                </a:lnTo>
                <a:lnTo>
                  <a:pt x="98590" y="1269"/>
                </a:lnTo>
                <a:lnTo>
                  <a:pt x="58815" y="13969"/>
                </a:lnTo>
                <a:lnTo>
                  <a:pt x="27015" y="40639"/>
                </a:lnTo>
                <a:lnTo>
                  <a:pt x="6605" y="77469"/>
                </a:lnTo>
                <a:lnTo>
                  <a:pt x="1013" y="105410"/>
                </a:lnTo>
                <a:lnTo>
                  <a:pt x="1586" y="119379"/>
                </a:lnTo>
                <a:lnTo>
                  <a:pt x="11100" y="158750"/>
                </a:lnTo>
                <a:lnTo>
                  <a:pt x="35051" y="193039"/>
                </a:lnTo>
                <a:lnTo>
                  <a:pt x="37210" y="195579"/>
                </a:lnTo>
                <a:lnTo>
                  <a:pt x="39369" y="196850"/>
                </a:lnTo>
                <a:lnTo>
                  <a:pt x="99059" y="196850"/>
                </a:lnTo>
                <a:lnTo>
                  <a:pt x="86550" y="194310"/>
                </a:lnTo>
                <a:lnTo>
                  <a:pt x="74835" y="189229"/>
                </a:lnTo>
                <a:lnTo>
                  <a:pt x="44990" y="163829"/>
                </a:lnTo>
                <a:lnTo>
                  <a:pt x="29479" y="128269"/>
                </a:lnTo>
                <a:lnTo>
                  <a:pt x="28102" y="115569"/>
                </a:lnTo>
                <a:lnTo>
                  <a:pt x="29297" y="101600"/>
                </a:lnTo>
                <a:lnTo>
                  <a:pt x="45778" y="62229"/>
                </a:lnTo>
                <a:lnTo>
                  <a:pt x="77467" y="36829"/>
                </a:lnTo>
                <a:lnTo>
                  <a:pt x="472439" y="27939"/>
                </a:lnTo>
                <a:lnTo>
                  <a:pt x="478027" y="21589"/>
                </a:lnTo>
                <a:lnTo>
                  <a:pt x="478027" y="6350"/>
                </a:lnTo>
                <a:lnTo>
                  <a:pt x="472439" y="0"/>
                </a:lnTo>
                <a:close/>
              </a:path>
              <a:path w="634364" h="618489">
                <a:moveTo>
                  <a:pt x="159765" y="176529"/>
                </a:moveTo>
                <a:lnTo>
                  <a:pt x="152654" y="176529"/>
                </a:lnTo>
                <a:lnTo>
                  <a:pt x="151002" y="177800"/>
                </a:lnTo>
                <a:lnTo>
                  <a:pt x="126365" y="187960"/>
                </a:lnTo>
                <a:lnTo>
                  <a:pt x="211327" y="187960"/>
                </a:lnTo>
                <a:lnTo>
                  <a:pt x="211327" y="186689"/>
                </a:lnTo>
                <a:lnTo>
                  <a:pt x="184657" y="186689"/>
                </a:lnTo>
                <a:lnTo>
                  <a:pt x="159765" y="176529"/>
                </a:lnTo>
                <a:close/>
              </a:path>
              <a:path w="634364" h="618489">
                <a:moveTo>
                  <a:pt x="211327" y="127000"/>
                </a:moveTo>
                <a:lnTo>
                  <a:pt x="184657" y="127000"/>
                </a:lnTo>
                <a:lnTo>
                  <a:pt x="184657" y="186689"/>
                </a:lnTo>
                <a:lnTo>
                  <a:pt x="211327" y="186689"/>
                </a:lnTo>
                <a:lnTo>
                  <a:pt x="211327" y="170179"/>
                </a:lnTo>
                <a:lnTo>
                  <a:pt x="633983" y="170179"/>
                </a:lnTo>
                <a:lnTo>
                  <a:pt x="633983" y="147319"/>
                </a:lnTo>
                <a:lnTo>
                  <a:pt x="629221" y="143510"/>
                </a:lnTo>
                <a:lnTo>
                  <a:pt x="211327" y="143510"/>
                </a:lnTo>
                <a:lnTo>
                  <a:pt x="211327" y="127000"/>
                </a:lnTo>
                <a:close/>
              </a:path>
              <a:path w="634364" h="618489">
                <a:moveTo>
                  <a:pt x="596773" y="83819"/>
                </a:moveTo>
                <a:lnTo>
                  <a:pt x="567944" y="83819"/>
                </a:lnTo>
                <a:lnTo>
                  <a:pt x="567944" y="143510"/>
                </a:lnTo>
                <a:lnTo>
                  <a:pt x="629221" y="143510"/>
                </a:lnTo>
                <a:lnTo>
                  <a:pt x="627633" y="142239"/>
                </a:lnTo>
                <a:lnTo>
                  <a:pt x="596773" y="142239"/>
                </a:lnTo>
                <a:lnTo>
                  <a:pt x="596773" y="83819"/>
                </a:lnTo>
                <a:close/>
              </a:path>
              <a:path w="634364" h="618489">
                <a:moveTo>
                  <a:pt x="204977" y="99060"/>
                </a:moveTo>
                <a:lnTo>
                  <a:pt x="104647" y="99060"/>
                </a:lnTo>
                <a:lnTo>
                  <a:pt x="98297" y="105410"/>
                </a:lnTo>
                <a:lnTo>
                  <a:pt x="98297" y="139700"/>
                </a:lnTo>
                <a:lnTo>
                  <a:pt x="126365" y="139700"/>
                </a:lnTo>
                <a:lnTo>
                  <a:pt x="126365" y="127000"/>
                </a:lnTo>
                <a:lnTo>
                  <a:pt x="211327" y="127000"/>
                </a:lnTo>
                <a:lnTo>
                  <a:pt x="211327" y="105410"/>
                </a:lnTo>
                <a:lnTo>
                  <a:pt x="204977" y="99060"/>
                </a:lnTo>
                <a:close/>
              </a:path>
              <a:path w="634364" h="618489">
                <a:moveTo>
                  <a:pt x="628904" y="81279"/>
                </a:moveTo>
                <a:lnTo>
                  <a:pt x="596773" y="81279"/>
                </a:lnTo>
                <a:lnTo>
                  <a:pt x="619887" y="82550"/>
                </a:lnTo>
                <a:lnTo>
                  <a:pt x="627633" y="82550"/>
                </a:lnTo>
                <a:lnTo>
                  <a:pt x="628904" y="81279"/>
                </a:lnTo>
                <a:close/>
              </a:path>
            </a:pathLst>
          </a:custGeom>
          <a:solidFill>
            <a:srgbClr val="2068ED"/>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smtClean="0">
              <a:ln>
                <a:noFill/>
              </a:ln>
              <a:solidFill>
                <a:prstClr val="black"/>
              </a:solidFill>
              <a:effectLst/>
              <a:uLnTx/>
              <a:uFillTx/>
              <a:latin typeface="Calibri"/>
              <a:ea typeface="+mn-ea"/>
              <a:cs typeface="+mn-cs"/>
            </a:endParaRPr>
          </a:p>
        </p:txBody>
      </p:sp>
      <p:sp>
        <p:nvSpPr>
          <p:cNvPr id="2" name="Holder 2"/>
          <p:cNvSpPr>
            <a:spLocks noGrp="1"/>
          </p:cNvSpPr>
          <p:nvPr>
            <p:ph type="ctrTitle"/>
          </p:nvPr>
        </p:nvSpPr>
        <p:spPr>
          <a:xfrm>
            <a:off x="685800" y="2125981"/>
            <a:ext cx="7772400" cy="67710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1" y="3840480"/>
            <a:ext cx="6400799"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pPr defTabSz="685800">
              <a:defRPr/>
            </a:pPr>
            <a:endParaRPr lang="ru-RU" sz="1350">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7350741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65126"/>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Объект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Объект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8" name="Нижний колонтитул 7"/>
          <p:cNvSpPr>
            <a:spLocks noGrp="1"/>
          </p:cNvSpPr>
          <p:nvPr>
            <p:ph type="ftr" sz="quarter" idx="11"/>
          </p:nvPr>
        </p:nvSpPr>
        <p:spPr/>
        <p:txBody>
          <a:bodyPr/>
          <a:lstStyle/>
          <a:p>
            <a:pPr defTabSz="685800">
              <a:defRPr/>
            </a:pPr>
            <a:endParaRPr lang="ru-RU" sz="1350">
              <a:solidFill>
                <a:prstClr val="black">
                  <a:tint val="75000"/>
                </a:prstClr>
              </a:solidFill>
            </a:endParaRPr>
          </a:p>
        </p:txBody>
      </p:sp>
      <p:sp>
        <p:nvSpPr>
          <p:cNvPr id="9" name="Номер слайда 8"/>
          <p:cNvSpPr>
            <a:spLocks noGrp="1"/>
          </p:cNvSpPr>
          <p:nvPr>
            <p:ph type="sldNum" sz="quarter" idx="12"/>
          </p:nvPr>
        </p:nvSpPr>
        <p:spPr/>
        <p:txBody>
          <a:body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39914274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4" name="Нижний колонтитул 3"/>
          <p:cNvSpPr>
            <a:spLocks noGrp="1"/>
          </p:cNvSpPr>
          <p:nvPr>
            <p:ph type="ftr" sz="quarter" idx="11"/>
          </p:nvPr>
        </p:nvSpPr>
        <p:spPr/>
        <p:txBody>
          <a:bodyPr/>
          <a:lstStyle/>
          <a:p>
            <a:pPr defTabSz="685800">
              <a:defRPr/>
            </a:pPr>
            <a:endParaRPr lang="ru-RU" sz="1350">
              <a:solidFill>
                <a:prstClr val="black">
                  <a:tint val="75000"/>
                </a:prstClr>
              </a:solidFill>
            </a:endParaRPr>
          </a:p>
        </p:txBody>
      </p:sp>
      <p:sp>
        <p:nvSpPr>
          <p:cNvPr id="5" name="Номер слайда 4"/>
          <p:cNvSpPr>
            <a:spLocks noGrp="1"/>
          </p:cNvSpPr>
          <p:nvPr>
            <p:ph type="sldNum" sz="quarter" idx="12"/>
          </p:nvPr>
        </p:nvSpPr>
        <p:spPr/>
        <p:txBody>
          <a:body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40940847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3" name="Нижний колонтитул 2"/>
          <p:cNvSpPr>
            <a:spLocks noGrp="1"/>
          </p:cNvSpPr>
          <p:nvPr>
            <p:ph type="ftr" sz="quarter" idx="11"/>
          </p:nvPr>
        </p:nvSpPr>
        <p:spPr/>
        <p:txBody>
          <a:bodyPr/>
          <a:lstStyle/>
          <a:p>
            <a:pPr defTabSz="685800">
              <a:defRPr/>
            </a:pPr>
            <a:endParaRPr lang="ru-RU" sz="1350">
              <a:solidFill>
                <a:prstClr val="black">
                  <a:tint val="75000"/>
                </a:prstClr>
              </a:solidFill>
            </a:endParaRPr>
          </a:p>
        </p:txBody>
      </p:sp>
      <p:sp>
        <p:nvSpPr>
          <p:cNvPr id="4" name="Номер слайда 3"/>
          <p:cNvSpPr>
            <a:spLocks noGrp="1"/>
          </p:cNvSpPr>
          <p:nvPr>
            <p:ph type="sldNum" sz="quarter" idx="12"/>
          </p:nvPr>
        </p:nvSpPr>
        <p:spPr/>
        <p:txBody>
          <a:body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38859216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Объект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6" name="Нижний колонтитул 5"/>
          <p:cNvSpPr>
            <a:spLocks noGrp="1"/>
          </p:cNvSpPr>
          <p:nvPr>
            <p:ph type="ftr" sz="quarter" idx="11"/>
          </p:nvPr>
        </p:nvSpPr>
        <p:spPr/>
        <p:txBody>
          <a:bodyPr/>
          <a:lstStyle/>
          <a:p>
            <a:pPr defTabSz="685800">
              <a:defRPr/>
            </a:pPr>
            <a:endParaRPr lang="ru-RU" sz="1350">
              <a:solidFill>
                <a:prstClr val="black">
                  <a:tint val="75000"/>
                </a:prstClr>
              </a:solidFill>
            </a:endParaRPr>
          </a:p>
        </p:txBody>
      </p:sp>
      <p:sp>
        <p:nvSpPr>
          <p:cNvPr id="7" name="Номер слайда 6"/>
          <p:cNvSpPr>
            <a:spLocks noGrp="1"/>
          </p:cNvSpPr>
          <p:nvPr>
            <p:ph type="sldNum" sz="quarter" idx="12"/>
          </p:nvPr>
        </p:nvSpPr>
        <p:spPr/>
        <p:txBody>
          <a:body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41380871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Рисунок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6" name="Нижний колонтитул 5"/>
          <p:cNvSpPr>
            <a:spLocks noGrp="1"/>
          </p:cNvSpPr>
          <p:nvPr>
            <p:ph type="ftr" sz="quarter" idx="11"/>
          </p:nvPr>
        </p:nvSpPr>
        <p:spPr/>
        <p:txBody>
          <a:bodyPr/>
          <a:lstStyle/>
          <a:p>
            <a:pPr defTabSz="685800">
              <a:defRPr/>
            </a:pPr>
            <a:endParaRPr lang="ru-RU" sz="1350">
              <a:solidFill>
                <a:prstClr val="black">
                  <a:tint val="75000"/>
                </a:prstClr>
              </a:solidFill>
            </a:endParaRPr>
          </a:p>
        </p:txBody>
      </p:sp>
      <p:sp>
        <p:nvSpPr>
          <p:cNvPr id="7" name="Номер слайда 6"/>
          <p:cNvSpPr>
            <a:spLocks noGrp="1"/>
          </p:cNvSpPr>
          <p:nvPr>
            <p:ph type="sldNum" sz="quarter" idx="12"/>
          </p:nvPr>
        </p:nvSpPr>
        <p:spPr/>
        <p:txBody>
          <a:body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2642282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5" name="Нижний колонтитул 4"/>
          <p:cNvSpPr>
            <a:spLocks noGrp="1"/>
          </p:cNvSpPr>
          <p:nvPr>
            <p:ph type="ftr" sz="quarter" idx="11"/>
          </p:nvPr>
        </p:nvSpPr>
        <p:spPr/>
        <p:txBody>
          <a:bodyPr/>
          <a:lstStyle/>
          <a:p>
            <a:pPr defTabSz="685800">
              <a:defRPr/>
            </a:pPr>
            <a:endParaRPr lang="ru-RU" sz="1350">
              <a:solidFill>
                <a:prstClr val="black">
                  <a:tint val="75000"/>
                </a:prstClr>
              </a:solidFill>
            </a:endParaRPr>
          </a:p>
        </p:txBody>
      </p:sp>
      <p:sp>
        <p:nvSpPr>
          <p:cNvPr id="6" name="Номер слайда 5"/>
          <p:cNvSpPr>
            <a:spLocks noGrp="1"/>
          </p:cNvSpPr>
          <p:nvPr>
            <p:ph type="sldNum" sz="quarter" idx="12"/>
          </p:nvPr>
        </p:nvSpPr>
        <p:spPr/>
        <p:txBody>
          <a:body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217341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5" name="Нижний колонтитул 4"/>
          <p:cNvSpPr>
            <a:spLocks noGrp="1"/>
          </p:cNvSpPr>
          <p:nvPr>
            <p:ph type="ftr" sz="quarter" idx="11"/>
          </p:nvPr>
        </p:nvSpPr>
        <p:spPr/>
        <p:txBody>
          <a:bodyPr/>
          <a:lstStyle/>
          <a:p>
            <a:pPr defTabSz="685800">
              <a:defRPr/>
            </a:pPr>
            <a:endParaRPr lang="ru-RU" sz="1350">
              <a:solidFill>
                <a:prstClr val="black">
                  <a:tint val="75000"/>
                </a:prstClr>
              </a:solidFill>
            </a:endParaRPr>
          </a:p>
        </p:txBody>
      </p:sp>
      <p:sp>
        <p:nvSpPr>
          <p:cNvPr id="6" name="Номер слайда 5"/>
          <p:cNvSpPr>
            <a:spLocks noGrp="1"/>
          </p:cNvSpPr>
          <p:nvPr>
            <p:ph type="sldNum" sz="quarter" idx="12"/>
          </p:nvPr>
        </p:nvSpPr>
        <p:spPr/>
        <p:txBody>
          <a:body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5735841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pPr defTabSz="685800">
              <a:defRPr/>
            </a:pPr>
            <a:endParaRPr lang="ru-RU" sz="1350">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1055137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430531" y="625365"/>
            <a:ext cx="8282939" cy="507831"/>
          </a:xfrm>
        </p:spPr>
        <p:txBody>
          <a:bodyPr lIns="0" tIns="0" rIns="0" bIns="0"/>
          <a:lstStyle>
            <a:lvl1pPr>
              <a:defRPr sz="3300" b="1" i="0">
                <a:solidFill>
                  <a:schemeClr val="tx1"/>
                </a:solidFill>
                <a:latin typeface="Century Gothic"/>
                <a:cs typeface="Century Gothic"/>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pPr defTabSz="685800">
              <a:defRPr/>
            </a:pPr>
            <a:endParaRPr lang="ru-RU" sz="1350">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164265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430531" y="625365"/>
            <a:ext cx="8282939" cy="507831"/>
          </a:xfrm>
        </p:spPr>
        <p:txBody>
          <a:bodyPr lIns="0" tIns="0" rIns="0" bIns="0"/>
          <a:lstStyle>
            <a:lvl1pPr>
              <a:defRPr sz="3300" b="1" i="0">
                <a:solidFill>
                  <a:schemeClr val="tx1"/>
                </a:solidFill>
                <a:latin typeface="Century Gothic"/>
                <a:cs typeface="Century Gothic"/>
              </a:defRPr>
            </a:lvl1pPr>
          </a:lstStyle>
          <a:p>
            <a:endParaRPr/>
          </a:p>
        </p:txBody>
      </p:sp>
      <p:sp>
        <p:nvSpPr>
          <p:cNvPr id="3" name="Holder 3"/>
          <p:cNvSpPr>
            <a:spLocks noGrp="1"/>
          </p:cNvSpPr>
          <p:nvPr>
            <p:ph sz="half" idx="2"/>
          </p:nvPr>
        </p:nvSpPr>
        <p:spPr>
          <a:xfrm>
            <a:off x="457200" y="1577340"/>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pPr defTabSz="685800">
              <a:defRPr/>
            </a:pPr>
            <a:endParaRPr lang="ru-RU" sz="1350">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1890454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430531" y="625365"/>
            <a:ext cx="8282939" cy="507831"/>
          </a:xfrm>
        </p:spPr>
        <p:txBody>
          <a:bodyPr lIns="0" tIns="0" rIns="0" bIns="0"/>
          <a:lstStyle>
            <a:lvl1pPr>
              <a:defRPr sz="3300" b="1" i="0">
                <a:solidFill>
                  <a:schemeClr val="tx1"/>
                </a:solidFill>
                <a:latin typeface="Century Gothic"/>
                <a:cs typeface="Century Gothic"/>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pPr defTabSz="685800">
              <a:defRPr/>
            </a:pPr>
            <a:endParaRPr lang="ru-RU" sz="1350">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42635435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pPr defTabSz="685800">
              <a:defRPr/>
            </a:pPr>
            <a:endParaRPr lang="ru-RU" sz="1350">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25147735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45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5" name="Нижний колонтитул 4"/>
          <p:cNvSpPr>
            <a:spLocks noGrp="1"/>
          </p:cNvSpPr>
          <p:nvPr>
            <p:ph type="ftr" sz="quarter" idx="11"/>
          </p:nvPr>
        </p:nvSpPr>
        <p:spPr/>
        <p:txBody>
          <a:bodyPr/>
          <a:lstStyle/>
          <a:p>
            <a:pPr defTabSz="685800">
              <a:defRPr/>
            </a:pPr>
            <a:endParaRPr lang="ru-RU" sz="1350">
              <a:solidFill>
                <a:prstClr val="black">
                  <a:tint val="75000"/>
                </a:prstClr>
              </a:solidFill>
            </a:endParaRPr>
          </a:p>
        </p:txBody>
      </p:sp>
      <p:sp>
        <p:nvSpPr>
          <p:cNvPr id="6" name="Номер слайда 5"/>
          <p:cNvSpPr>
            <a:spLocks noGrp="1"/>
          </p:cNvSpPr>
          <p:nvPr>
            <p:ph type="sldNum" sz="quarter" idx="12"/>
          </p:nvPr>
        </p:nvSpPr>
        <p:spPr/>
        <p:txBody>
          <a:body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2870517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5" name="Нижний колонтитул 4"/>
          <p:cNvSpPr>
            <a:spLocks noGrp="1"/>
          </p:cNvSpPr>
          <p:nvPr>
            <p:ph type="ftr" sz="quarter" idx="11"/>
          </p:nvPr>
        </p:nvSpPr>
        <p:spPr/>
        <p:txBody>
          <a:bodyPr/>
          <a:lstStyle/>
          <a:p>
            <a:pPr defTabSz="685800">
              <a:defRPr/>
            </a:pPr>
            <a:endParaRPr lang="ru-RU" sz="1350">
              <a:solidFill>
                <a:prstClr val="black">
                  <a:tint val="75000"/>
                </a:prstClr>
              </a:solidFill>
            </a:endParaRPr>
          </a:p>
        </p:txBody>
      </p:sp>
      <p:sp>
        <p:nvSpPr>
          <p:cNvPr id="6" name="Номер слайда 5"/>
          <p:cNvSpPr>
            <a:spLocks noGrp="1"/>
          </p:cNvSpPr>
          <p:nvPr>
            <p:ph type="sldNum" sz="quarter" idx="12"/>
          </p:nvPr>
        </p:nvSpPr>
        <p:spPr/>
        <p:txBody>
          <a:body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35104406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9"/>
            <a:ext cx="7886700" cy="2852737"/>
          </a:xfrm>
        </p:spPr>
        <p:txBody>
          <a:bodyPr anchor="b"/>
          <a:lstStyle>
            <a:lvl1pPr>
              <a:defRPr sz="4500"/>
            </a:lvl1pPr>
          </a:lstStyle>
          <a:p>
            <a:r>
              <a:rPr lang="ru-RU" smtClean="0"/>
              <a:t>Образец заголовка</a:t>
            </a:r>
            <a:endParaRPr lang="ru-RU"/>
          </a:p>
        </p:txBody>
      </p:sp>
      <p:sp>
        <p:nvSpPr>
          <p:cNvPr id="3" name="Текст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5" name="Нижний колонтитул 4"/>
          <p:cNvSpPr>
            <a:spLocks noGrp="1"/>
          </p:cNvSpPr>
          <p:nvPr>
            <p:ph type="ftr" sz="quarter" idx="11"/>
          </p:nvPr>
        </p:nvSpPr>
        <p:spPr/>
        <p:txBody>
          <a:bodyPr/>
          <a:lstStyle/>
          <a:p>
            <a:pPr defTabSz="685800">
              <a:defRPr/>
            </a:pPr>
            <a:endParaRPr lang="ru-RU" sz="1350">
              <a:solidFill>
                <a:prstClr val="black">
                  <a:tint val="75000"/>
                </a:prstClr>
              </a:solidFill>
            </a:endParaRPr>
          </a:p>
        </p:txBody>
      </p:sp>
      <p:sp>
        <p:nvSpPr>
          <p:cNvPr id="6" name="Номер слайда 5"/>
          <p:cNvSpPr>
            <a:spLocks noGrp="1"/>
          </p:cNvSpPr>
          <p:nvPr>
            <p:ph type="sldNum" sz="quarter" idx="12"/>
          </p:nvPr>
        </p:nvSpPr>
        <p:spPr/>
        <p:txBody>
          <a:body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2869415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6" name="Нижний колонтитул 5"/>
          <p:cNvSpPr>
            <a:spLocks noGrp="1"/>
          </p:cNvSpPr>
          <p:nvPr>
            <p:ph type="ftr" sz="quarter" idx="11"/>
          </p:nvPr>
        </p:nvSpPr>
        <p:spPr/>
        <p:txBody>
          <a:bodyPr/>
          <a:lstStyle/>
          <a:p>
            <a:pPr defTabSz="685800">
              <a:defRPr/>
            </a:pPr>
            <a:endParaRPr lang="ru-RU" sz="1350">
              <a:solidFill>
                <a:prstClr val="black">
                  <a:tint val="75000"/>
                </a:prstClr>
              </a:solidFill>
            </a:endParaRPr>
          </a:p>
        </p:txBody>
      </p:sp>
      <p:sp>
        <p:nvSpPr>
          <p:cNvPr id="7" name="Номер слайда 6"/>
          <p:cNvSpPr>
            <a:spLocks noGrp="1"/>
          </p:cNvSpPr>
          <p:nvPr>
            <p:ph type="sldNum" sz="quarter" idx="12"/>
          </p:nvPr>
        </p:nvSpPr>
        <p:spPr/>
        <p:txBody>
          <a:body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17895423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30531" y="625365"/>
            <a:ext cx="8282939" cy="677108"/>
          </a:xfrm>
          <a:prstGeom prst="rect">
            <a:avLst/>
          </a:prstGeom>
        </p:spPr>
        <p:txBody>
          <a:bodyPr wrap="square" lIns="0" tIns="0" rIns="0" bIns="0">
            <a:spAutoFit/>
          </a:bodyPr>
          <a:lstStyle>
            <a:lvl1pPr>
              <a:defRPr sz="4400" b="1" i="0">
                <a:solidFill>
                  <a:schemeClr val="tx1"/>
                </a:solidFill>
                <a:latin typeface="Century Gothic"/>
                <a:cs typeface="Century Gothic"/>
              </a:defRPr>
            </a:lvl1pPr>
          </a:lstStyle>
          <a:p>
            <a:endParaRPr/>
          </a:p>
        </p:txBody>
      </p:sp>
      <p:sp>
        <p:nvSpPr>
          <p:cNvPr id="3" name="Holder 3"/>
          <p:cNvSpPr>
            <a:spLocks noGrp="1"/>
          </p:cNvSpPr>
          <p:nvPr>
            <p:ph type="body" idx="1"/>
          </p:nvPr>
        </p:nvSpPr>
        <p:spPr>
          <a:xfrm>
            <a:off x="1499045" y="1731773"/>
            <a:ext cx="614591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1" y="6377941"/>
            <a:ext cx="2926079" cy="207749"/>
          </a:xfrm>
          <a:prstGeom prst="rect">
            <a:avLst/>
          </a:prstGeom>
        </p:spPr>
        <p:txBody>
          <a:bodyPr wrap="square" lIns="0" tIns="0" rIns="0" bIns="0">
            <a:spAutoFit/>
          </a:bodyPr>
          <a:lstStyle>
            <a:lvl1pPr algn="ctr">
              <a:defRPr>
                <a:solidFill>
                  <a:schemeClr val="tx1">
                    <a:tint val="75000"/>
                  </a:schemeClr>
                </a:solidFill>
              </a:defRPr>
            </a:lvl1pPr>
          </a:lstStyle>
          <a:p>
            <a:pPr defTabSz="685800">
              <a:defRPr/>
            </a:pPr>
            <a:endParaRPr lang="ru-RU" sz="1350">
              <a:solidFill>
                <a:prstClr val="black">
                  <a:tint val="75000"/>
                </a:prstClr>
              </a:solidFill>
            </a:endParaRPr>
          </a:p>
        </p:txBody>
      </p:sp>
      <p:sp>
        <p:nvSpPr>
          <p:cNvPr id="5" name="Holder 5"/>
          <p:cNvSpPr>
            <a:spLocks noGrp="1"/>
          </p:cNvSpPr>
          <p:nvPr>
            <p:ph type="dt" sz="half" idx="6"/>
          </p:nvPr>
        </p:nvSpPr>
        <p:spPr>
          <a:xfrm>
            <a:off x="457200" y="6377941"/>
            <a:ext cx="2103120" cy="207749"/>
          </a:xfrm>
          <a:prstGeom prst="rect">
            <a:avLst/>
          </a:prstGeom>
        </p:spPr>
        <p:txBody>
          <a:bodyPr wrap="square" lIns="0" tIns="0" rIns="0" bIns="0">
            <a:spAutoFit/>
          </a:bodyPr>
          <a:lstStyle>
            <a:lvl1pPr algn="l">
              <a:defRPr>
                <a:solidFill>
                  <a:schemeClr val="tx1">
                    <a:tint val="75000"/>
                  </a:schemeClr>
                </a:solidFill>
              </a:defRPr>
            </a:lvl1p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6" name="Holder 6"/>
          <p:cNvSpPr>
            <a:spLocks noGrp="1"/>
          </p:cNvSpPr>
          <p:nvPr>
            <p:ph type="sldNum" sz="quarter" idx="7"/>
          </p:nvPr>
        </p:nvSpPr>
        <p:spPr>
          <a:xfrm>
            <a:off x="6583680" y="6377941"/>
            <a:ext cx="2103120" cy="207749"/>
          </a:xfrm>
          <a:prstGeom prst="rect">
            <a:avLst/>
          </a:prstGeom>
        </p:spPr>
        <p:txBody>
          <a:bodyPr wrap="square" lIns="0" tIns="0" rIns="0" bIns="0">
            <a:spAutoFit/>
          </a:bodyPr>
          <a:lstStyle>
            <a:lvl1pPr algn="r">
              <a:defRPr>
                <a:solidFill>
                  <a:schemeClr val="tx1">
                    <a:tint val="75000"/>
                  </a:schemeClr>
                </a:solidFill>
              </a:defRPr>
            </a:lvl1p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789002880"/>
      </p:ext>
    </p:extLst>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defRPr/>
            </a:pPr>
            <a:fld id="{1D8BD707-D9CF-40AE-B4C6-C98DA3205C09}" type="datetimeFigureOut">
              <a:rPr lang="en-US" sz="1350" smtClean="0">
                <a:solidFill>
                  <a:prstClr val="black">
                    <a:tint val="75000"/>
                  </a:prstClr>
                </a:solidFill>
              </a:rPr>
              <a:pPr defTabSz="685800">
                <a:defRPr/>
              </a:pPr>
              <a:t>3/21/2025</a:t>
            </a:fld>
            <a:endParaRPr lang="en-US" sz="1350">
              <a:solidFill>
                <a:prstClr val="black">
                  <a:tint val="75000"/>
                </a:prstClr>
              </a:solidFill>
            </a:endParaRPr>
          </a:p>
        </p:txBody>
      </p:sp>
      <p:sp>
        <p:nvSpPr>
          <p:cNvPr id="5" name="Нижний колонтитул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defRPr/>
            </a:pPr>
            <a:endParaRPr lang="ru-RU" sz="1350">
              <a:solidFill>
                <a:prstClr val="black">
                  <a:tint val="75000"/>
                </a:prstClr>
              </a:solidFill>
            </a:endParaRPr>
          </a:p>
        </p:txBody>
      </p:sp>
      <p:sp>
        <p:nvSpPr>
          <p:cNvPr id="6" name="Номер слайда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defRPr/>
            </a:pPr>
            <a:fld id="{B6F15528-21DE-4FAA-801E-634DDDAF4B2B}" type="slidenum">
              <a:rPr lang="ru-RU" sz="1350" smtClean="0">
                <a:solidFill>
                  <a:prstClr val="black">
                    <a:tint val="75000"/>
                  </a:prstClr>
                </a:solidFill>
              </a:rPr>
              <a:pPr defTabSz="685800">
                <a:defRPr/>
              </a:pPr>
              <a:t>‹#›</a:t>
            </a:fld>
            <a:endParaRPr lang="ru-RU" sz="1350">
              <a:solidFill>
                <a:prstClr val="black">
                  <a:tint val="75000"/>
                </a:prstClr>
              </a:solidFill>
            </a:endParaRPr>
          </a:p>
        </p:txBody>
      </p:sp>
    </p:spTree>
    <p:extLst>
      <p:ext uri="{BB962C8B-B14F-4D97-AF65-F5344CB8AC3E}">
        <p14:creationId xmlns:p14="http://schemas.microsoft.com/office/powerpoint/2010/main" val="804825581"/>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46208" y="3212976"/>
            <a:ext cx="8597792" cy="1277334"/>
          </a:xfrm>
        </p:spPr>
        <p:txBody>
          <a:bodyPr>
            <a:normAutofit/>
          </a:bodyPr>
          <a:lstStyle/>
          <a:p>
            <a:pPr marL="0" indent="0">
              <a:buNone/>
            </a:pPr>
            <a:r>
              <a:rPr lang="ru-RU" sz="4050" b="1" dirty="0">
                <a:solidFill>
                  <a:schemeClr val="accent5">
                    <a:lumMod val="50000"/>
                  </a:schemeClr>
                </a:solidFill>
                <a:latin typeface="Century Gothic" panose="020B0502020202020204" pitchFamily="34" charset="0"/>
                <a:ea typeface="+mj-ea"/>
                <a:cs typeface="+mj-cs"/>
              </a:rPr>
              <a:t>ОТЧЕТ О РЕЗУЛЬТАТАХ САМООБСЛЕДОВАНИЯ </a:t>
            </a:r>
            <a:r>
              <a:rPr lang="ru-RU" sz="4050" b="1" dirty="0" smtClean="0">
                <a:solidFill>
                  <a:schemeClr val="accent5">
                    <a:lumMod val="50000"/>
                  </a:schemeClr>
                </a:solidFill>
                <a:latin typeface="Century Gothic" panose="020B0502020202020204" pitchFamily="34" charset="0"/>
                <a:ea typeface="+mj-ea"/>
                <a:cs typeface="+mj-cs"/>
              </a:rPr>
              <a:t>2024</a:t>
            </a:r>
            <a:endParaRPr lang="ru-RU" sz="3600" dirty="0">
              <a:solidFill>
                <a:schemeClr val="accent5">
                  <a:lumMod val="50000"/>
                </a:schemeClr>
              </a:solidFill>
              <a:latin typeface="Century Gothic" panose="020B0502020202020204" pitchFamily="34" charset="0"/>
            </a:endParaRPr>
          </a:p>
        </p:txBody>
      </p:sp>
      <p:pic>
        <p:nvPicPr>
          <p:cNvPr id="2" name="Рисунок 1"/>
          <p:cNvPicPr>
            <a:picLocks noChangeAspect="1"/>
          </p:cNvPicPr>
          <p:nvPr/>
        </p:nvPicPr>
        <p:blipFill rotWithShape="1">
          <a:blip r:embed="rId3"/>
          <a:srcRect l="6039" t="7477" r="7603" b="17205"/>
          <a:stretch/>
        </p:blipFill>
        <p:spPr>
          <a:xfrm>
            <a:off x="438512" y="332656"/>
            <a:ext cx="4615961" cy="1859574"/>
          </a:xfrm>
          <a:prstGeom prst="rect">
            <a:avLst/>
          </a:prstGeom>
        </p:spPr>
      </p:pic>
    </p:spTree>
    <p:extLst>
      <p:ext uri="{BB962C8B-B14F-4D97-AF65-F5344CB8AC3E}">
        <p14:creationId xmlns:p14="http://schemas.microsoft.com/office/powerpoint/2010/main" val="39991829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Рисунок 16"/>
          <p:cNvPicPr>
            <a:picLocks noChangeAspect="1"/>
          </p:cNvPicPr>
          <p:nvPr/>
        </p:nvPicPr>
        <p:blipFill>
          <a:blip r:embed="rId3"/>
          <a:stretch>
            <a:fillRect/>
          </a:stretch>
        </p:blipFill>
        <p:spPr>
          <a:xfrm>
            <a:off x="3503046" y="857251"/>
            <a:ext cx="5640955" cy="5143499"/>
          </a:xfrm>
          <a:prstGeom prst="rect">
            <a:avLst/>
          </a:prstGeom>
        </p:spPr>
      </p:pic>
      <p:sp>
        <p:nvSpPr>
          <p:cNvPr id="4" name="object 4"/>
          <p:cNvSpPr/>
          <p:nvPr/>
        </p:nvSpPr>
        <p:spPr>
          <a:xfrm>
            <a:off x="10468" y="857249"/>
            <a:ext cx="4764881" cy="5143500"/>
          </a:xfrm>
          <a:custGeom>
            <a:avLst/>
            <a:gdLst/>
            <a:ahLst/>
            <a:cxnLst/>
            <a:rect l="l" t="t" r="r" b="b"/>
            <a:pathLst>
              <a:path w="8779510" h="6858000">
                <a:moveTo>
                  <a:pt x="8779478" y="0"/>
                </a:moveTo>
                <a:lnTo>
                  <a:pt x="0" y="0"/>
                </a:lnTo>
                <a:lnTo>
                  <a:pt x="0" y="6857996"/>
                </a:lnTo>
                <a:lnTo>
                  <a:pt x="8001880" y="6857996"/>
                </a:lnTo>
                <a:lnTo>
                  <a:pt x="8779478" y="0"/>
                </a:lnTo>
                <a:close/>
              </a:path>
            </a:pathLst>
          </a:custGeom>
          <a:solidFill>
            <a:schemeClr val="accent1"/>
          </a:solidFill>
        </p:spPr>
        <p:txBody>
          <a:bodyPr wrap="square" lIns="0" tIns="0" rIns="0" bIns="0" rtlCol="0"/>
          <a:lstStyle/>
          <a:p>
            <a:pPr defTabSz="685800">
              <a:defRPr/>
            </a:pPr>
            <a:endParaRPr sz="1350" dirty="0">
              <a:solidFill>
                <a:prstClr val="black"/>
              </a:solidFill>
              <a:latin typeface="Calibri"/>
            </a:endParaRPr>
          </a:p>
        </p:txBody>
      </p:sp>
      <p:sp>
        <p:nvSpPr>
          <p:cNvPr id="12" name="object 12"/>
          <p:cNvSpPr/>
          <p:nvPr/>
        </p:nvSpPr>
        <p:spPr>
          <a:xfrm>
            <a:off x="8766334" y="5624702"/>
            <a:ext cx="161162" cy="160020"/>
          </a:xfrm>
          <a:prstGeom prst="rect">
            <a:avLst/>
          </a:prstGeom>
          <a:blipFill>
            <a:blip r:embed="rId4" cstate="print"/>
            <a:stretch>
              <a:fillRect/>
            </a:stretch>
          </a:blipFill>
        </p:spPr>
        <p:txBody>
          <a:bodyPr wrap="square" lIns="0" tIns="0" rIns="0" bIns="0" rtlCol="0"/>
          <a:lstStyle/>
          <a:p>
            <a:pPr defTabSz="685800">
              <a:defRPr/>
            </a:pPr>
            <a:endParaRPr sz="1350">
              <a:solidFill>
                <a:prstClr val="black"/>
              </a:solidFill>
              <a:latin typeface="Calibri"/>
            </a:endParaRPr>
          </a:p>
        </p:txBody>
      </p:sp>
      <p:sp>
        <p:nvSpPr>
          <p:cNvPr id="18" name="Объект 2"/>
          <p:cNvSpPr txBox="1">
            <a:spLocks/>
          </p:cNvSpPr>
          <p:nvPr/>
        </p:nvSpPr>
        <p:spPr>
          <a:xfrm>
            <a:off x="464551" y="1349772"/>
            <a:ext cx="4757531" cy="1151747"/>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ru-RU" sz="3000" b="1" dirty="0">
                <a:solidFill>
                  <a:srgbClr val="002060"/>
                </a:solidFill>
                <a:latin typeface="Century Gothic" panose="020B0502020202020204" pitchFamily="34" charset="0"/>
                <a:ea typeface="+mj-ea"/>
                <a:cs typeface="+mj-cs"/>
              </a:rPr>
              <a:t>Получение дополнительной квалификации обучающимися</a:t>
            </a:r>
            <a:endParaRPr lang="ru-RU" sz="3000" dirty="0">
              <a:solidFill>
                <a:srgbClr val="002060"/>
              </a:solidFill>
              <a:latin typeface="Century Gothic" panose="020B0502020202020204" pitchFamily="34" charset="0"/>
            </a:endParaRPr>
          </a:p>
        </p:txBody>
      </p:sp>
      <p:sp>
        <p:nvSpPr>
          <p:cNvPr id="19" name="Прямоугольник 18"/>
          <p:cNvSpPr/>
          <p:nvPr/>
        </p:nvSpPr>
        <p:spPr>
          <a:xfrm>
            <a:off x="464551" y="3090691"/>
            <a:ext cx="3393074" cy="2031325"/>
          </a:xfrm>
          <a:prstGeom prst="rect">
            <a:avLst/>
          </a:prstGeom>
        </p:spPr>
        <p:txBody>
          <a:bodyPr wrap="square">
            <a:spAutoFit/>
          </a:bodyPr>
          <a:lstStyle/>
          <a:p>
            <a:pPr defTabSz="685800">
              <a:defRPr/>
            </a:pPr>
            <a:r>
              <a:rPr lang="ru-RU" sz="1050" b="1" kern="0" dirty="0">
                <a:solidFill>
                  <a:srgbClr val="FFC000"/>
                </a:solidFill>
                <a:latin typeface="Century Gothic" panose="020B0502020202020204" pitchFamily="34" charset="0"/>
              </a:rPr>
              <a:t>В рамках освоения </a:t>
            </a:r>
            <a:r>
              <a:rPr lang="ru-RU" sz="1050" b="1" kern="0" dirty="0" smtClean="0">
                <a:solidFill>
                  <a:srgbClr val="FFC000"/>
                </a:solidFill>
                <a:latin typeface="Century Gothic" panose="020B0502020202020204" pitchFamily="34" charset="0"/>
              </a:rPr>
              <a:t>ОПОП </a:t>
            </a:r>
            <a:r>
              <a:rPr lang="ru-RU" sz="1050" b="1" kern="0" dirty="0">
                <a:solidFill>
                  <a:srgbClr val="FFC000"/>
                </a:solidFill>
                <a:latin typeface="Century Gothic" panose="020B0502020202020204" pitchFamily="34" charset="0"/>
              </a:rPr>
              <a:t>с целью получения дополнительных квалификаций студентами института в 2024 г. реализовано 4 программы профессионального обучения:</a:t>
            </a:r>
          </a:p>
          <a:p>
            <a:pPr defTabSz="685800">
              <a:defRPr/>
            </a:pPr>
            <a:r>
              <a:rPr lang="ru-RU" sz="1050" b="1" kern="0" dirty="0">
                <a:solidFill>
                  <a:srgbClr val="FFC000"/>
                </a:solidFill>
                <a:latin typeface="Century Gothic" panose="020B0502020202020204" pitchFamily="34" charset="0"/>
              </a:rPr>
              <a:t>- «Младший воспитатель»;</a:t>
            </a:r>
          </a:p>
          <a:p>
            <a:pPr defTabSz="685800">
              <a:defRPr/>
            </a:pPr>
            <a:r>
              <a:rPr lang="ru-RU" sz="1050" b="1" kern="0" dirty="0">
                <a:solidFill>
                  <a:srgbClr val="FFC000"/>
                </a:solidFill>
                <a:latin typeface="Century Gothic" panose="020B0502020202020204" pitchFamily="34" charset="0"/>
              </a:rPr>
              <a:t>- «Рабочий по комплексному обслуживанию и ремонту зданий»;</a:t>
            </a:r>
          </a:p>
          <a:p>
            <a:pPr defTabSz="685800">
              <a:defRPr/>
            </a:pPr>
            <a:r>
              <a:rPr lang="ru-RU" sz="1050" b="1" kern="0" dirty="0">
                <a:solidFill>
                  <a:srgbClr val="FFC000"/>
                </a:solidFill>
                <a:latin typeface="Century Gothic" panose="020B0502020202020204" pitchFamily="34" charset="0"/>
              </a:rPr>
              <a:t>- «Секретарь-администратор»;</a:t>
            </a:r>
          </a:p>
          <a:p>
            <a:pPr defTabSz="685800">
              <a:defRPr/>
            </a:pPr>
            <a:r>
              <a:rPr lang="ru-RU" sz="1050" b="1" kern="0" dirty="0">
                <a:solidFill>
                  <a:srgbClr val="FFC000"/>
                </a:solidFill>
                <a:latin typeface="Century Gothic" panose="020B0502020202020204" pitchFamily="34" charset="0"/>
              </a:rPr>
              <a:t>- «Оператор электронно-вычислительных и вычислительных машин».</a:t>
            </a:r>
          </a:p>
          <a:p>
            <a:pPr defTabSz="685800">
              <a:defRPr/>
            </a:pPr>
            <a:r>
              <a:rPr lang="ru-RU" sz="1050" b="1" kern="0" dirty="0">
                <a:solidFill>
                  <a:srgbClr val="FFC000"/>
                </a:solidFill>
                <a:latin typeface="Century Gothic" panose="020B0502020202020204" pitchFamily="34" charset="0"/>
              </a:rPr>
              <a:t>Всего профессиональное обучение в 2024 г. прошли 43 обучающихся института</a:t>
            </a:r>
          </a:p>
        </p:txBody>
      </p:sp>
      <p:sp>
        <p:nvSpPr>
          <p:cNvPr id="21" name="Прямоугольник 20"/>
          <p:cNvSpPr/>
          <p:nvPr/>
        </p:nvSpPr>
        <p:spPr>
          <a:xfrm>
            <a:off x="539552" y="5157192"/>
            <a:ext cx="3376424" cy="1061829"/>
          </a:xfrm>
          <a:prstGeom prst="rect">
            <a:avLst/>
          </a:prstGeom>
        </p:spPr>
        <p:txBody>
          <a:bodyPr wrap="square">
            <a:spAutoFit/>
          </a:bodyPr>
          <a:lstStyle/>
          <a:p>
            <a:pPr defTabSz="685800">
              <a:defRPr/>
            </a:pPr>
            <a:r>
              <a:rPr lang="ru-RU" sz="1050" b="1" kern="0" dirty="0">
                <a:solidFill>
                  <a:prstClr val="black"/>
                </a:solidFill>
                <a:latin typeface="Century Gothic" panose="020B0502020202020204" pitchFamily="34" charset="0"/>
              </a:rPr>
              <a:t>В рамках цифровых кафедр СВФУ в течение 2023-2024 уч.г. 14 студентов института прошли профессиональную переподготовку по следующим  дополнительным образовательным программам, связанным с ИТ и цифровой </a:t>
            </a:r>
            <a:r>
              <a:rPr lang="ru-RU" sz="1050" b="1" kern="0" dirty="0" smtClean="0">
                <a:solidFill>
                  <a:prstClr val="black"/>
                </a:solidFill>
                <a:latin typeface="Century Gothic" panose="020B0502020202020204" pitchFamily="34" charset="0"/>
              </a:rPr>
              <a:t>компетентностью.</a:t>
            </a:r>
            <a:endParaRPr lang="ru-RU" sz="1050" b="1" kern="0" dirty="0">
              <a:solidFill>
                <a:sysClr val="windowText" lastClr="000000"/>
              </a:solidFill>
              <a:latin typeface="Century Gothic" panose="020B0502020202020204" pitchFamily="34" charset="0"/>
            </a:endParaRPr>
          </a:p>
        </p:txBody>
      </p:sp>
    </p:spTree>
    <p:extLst>
      <p:ext uri="{BB962C8B-B14F-4D97-AF65-F5344CB8AC3E}">
        <p14:creationId xmlns:p14="http://schemas.microsoft.com/office/powerpoint/2010/main" val="30273729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96734"/>
            <a:ext cx="8147248" cy="900018"/>
          </a:xfrm>
        </p:spPr>
        <p:txBody>
          <a:bodyPr>
            <a:normAutofit/>
          </a:bodyPr>
          <a:lstStyle/>
          <a:p>
            <a:r>
              <a:rPr lang="ru-RU" b="1" dirty="0" smtClean="0">
                <a:solidFill>
                  <a:schemeClr val="tx2"/>
                </a:solidFill>
              </a:rPr>
              <a:t>Диагностическое тестирование 2023</a:t>
            </a:r>
            <a:endParaRPr lang="ru-RU" b="1" dirty="0">
              <a:solidFill>
                <a:schemeClr val="tx2"/>
              </a:solidFill>
            </a:endParaRPr>
          </a:p>
        </p:txBody>
      </p:sp>
      <p:sp>
        <p:nvSpPr>
          <p:cNvPr id="4" name="Объект 3"/>
          <p:cNvSpPr>
            <a:spLocks noGrp="1"/>
          </p:cNvSpPr>
          <p:nvPr>
            <p:ph idx="1"/>
          </p:nvPr>
        </p:nvSpPr>
        <p:spPr>
          <a:xfrm>
            <a:off x="611560" y="1412776"/>
            <a:ext cx="7886700" cy="4351338"/>
          </a:xfrm>
        </p:spPr>
        <p:txBody>
          <a:bodyPr>
            <a:normAutofit/>
          </a:bodyPr>
          <a:lstStyle/>
          <a:p>
            <a:pPr algn="just"/>
            <a:r>
              <a:rPr lang="ru-RU" sz="2400" dirty="0" smtClean="0">
                <a:latin typeface="Times New Roman" panose="02020603050405020304" pitchFamily="18" charset="0"/>
                <a:cs typeface="Times New Roman" panose="02020603050405020304" pitchFamily="18" charset="0"/>
              </a:rPr>
              <a:t>В октябре 2024 г. было проведено диагностическое тестирование студентов 1 курса по математике, русскому языку и физике. Охват составил 72% обучающихся. Тестирование прошло с использованием внутривузовской системы онлайн-тестирования http://teststud.s-vfu.ru через личные кабинеты студентов в ЭИОС вуза по 4 учебным дисциплинам: «Математика», «Русский язык», «Физика», «Обществознание». Общая качественная успеваемость составила 75%, абсолютная - 96%; средний балл составил 4,05, что говорит о хорошей школьной подготовке студентов-первокурсников и высокой </a:t>
            </a:r>
            <a:r>
              <a:rPr lang="ru-RU" sz="2400" dirty="0" err="1" smtClean="0">
                <a:latin typeface="Times New Roman" panose="02020603050405020304" pitchFamily="18" charset="0"/>
                <a:cs typeface="Times New Roman" panose="02020603050405020304" pitchFamily="18" charset="0"/>
              </a:rPr>
              <a:t>мотивированности</a:t>
            </a:r>
            <a:r>
              <a:rPr lang="ru-RU" sz="2400" dirty="0" smtClean="0">
                <a:latin typeface="Times New Roman" panose="02020603050405020304" pitchFamily="18" charset="0"/>
                <a:cs typeface="Times New Roman" panose="02020603050405020304" pitchFamily="18" charset="0"/>
              </a:rPr>
              <a:t> к обучению. </a:t>
            </a:r>
            <a:endParaRPr lang="ru-RU" dirty="0"/>
          </a:p>
        </p:txBody>
      </p:sp>
    </p:spTree>
    <p:extLst>
      <p:ext uri="{BB962C8B-B14F-4D97-AF65-F5344CB8AC3E}">
        <p14:creationId xmlns:p14="http://schemas.microsoft.com/office/powerpoint/2010/main" val="30642785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2"/>
          <p:cNvGraphicFramePr/>
          <p:nvPr>
            <p:extLst>
              <p:ext uri="{D42A27DB-BD31-4B8C-83A1-F6EECF244321}">
                <p14:modId xmlns:p14="http://schemas.microsoft.com/office/powerpoint/2010/main" val="260665958"/>
              </p:ext>
            </p:extLst>
          </p:nvPr>
        </p:nvGraphicFramePr>
        <p:xfrm>
          <a:off x="1763688" y="620688"/>
          <a:ext cx="6015211" cy="496855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532619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2"/>
          <p:cNvGraphicFramePr/>
          <p:nvPr>
            <p:extLst>
              <p:ext uri="{D42A27DB-BD31-4B8C-83A1-F6EECF244321}">
                <p14:modId xmlns:p14="http://schemas.microsoft.com/office/powerpoint/2010/main" val="1035919041"/>
              </p:ext>
            </p:extLst>
          </p:nvPr>
        </p:nvGraphicFramePr>
        <p:xfrm>
          <a:off x="1259632" y="548680"/>
          <a:ext cx="6984776" cy="54726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047319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2488311"/>
            <a:ext cx="4571048" cy="3512820"/>
          </a:xfrm>
          <a:custGeom>
            <a:avLst/>
            <a:gdLst/>
            <a:ahLst/>
            <a:cxnLst/>
            <a:rect l="l" t="t" r="r" b="b"/>
            <a:pathLst>
              <a:path w="6094730" h="4683759">
                <a:moveTo>
                  <a:pt x="0" y="4683252"/>
                </a:moveTo>
                <a:lnTo>
                  <a:pt x="6094476" y="4683252"/>
                </a:lnTo>
                <a:lnTo>
                  <a:pt x="6094476" y="0"/>
                </a:lnTo>
                <a:lnTo>
                  <a:pt x="0" y="0"/>
                </a:lnTo>
                <a:lnTo>
                  <a:pt x="0" y="4683252"/>
                </a:lnTo>
                <a:close/>
              </a:path>
            </a:pathLst>
          </a:custGeom>
          <a:solidFill>
            <a:srgbClr val="5194D2"/>
          </a:solidFill>
        </p:spPr>
        <p:txBody>
          <a:bodyPr wrap="square" lIns="0" tIns="0" rIns="0" bIns="0" rtlCol="0"/>
          <a:lstStyle/>
          <a:p>
            <a:pPr defTabSz="685800">
              <a:defRPr/>
            </a:pPr>
            <a:endParaRPr sz="1350">
              <a:solidFill>
                <a:prstClr val="black"/>
              </a:solidFill>
              <a:latin typeface="Calibri"/>
            </a:endParaRPr>
          </a:p>
        </p:txBody>
      </p:sp>
      <p:sp>
        <p:nvSpPr>
          <p:cNvPr id="3" name="object 3"/>
          <p:cNvSpPr/>
          <p:nvPr/>
        </p:nvSpPr>
        <p:spPr>
          <a:xfrm>
            <a:off x="4570857" y="2488311"/>
            <a:ext cx="4571048" cy="3512820"/>
          </a:xfrm>
          <a:custGeom>
            <a:avLst/>
            <a:gdLst/>
            <a:ahLst/>
            <a:cxnLst/>
            <a:rect l="l" t="t" r="r" b="b"/>
            <a:pathLst>
              <a:path w="6094730" h="4683759">
                <a:moveTo>
                  <a:pt x="0" y="4683252"/>
                </a:moveTo>
                <a:lnTo>
                  <a:pt x="6094476" y="4683252"/>
                </a:lnTo>
                <a:lnTo>
                  <a:pt x="6094476" y="0"/>
                </a:lnTo>
                <a:lnTo>
                  <a:pt x="0" y="0"/>
                </a:lnTo>
                <a:lnTo>
                  <a:pt x="0" y="4683252"/>
                </a:lnTo>
                <a:close/>
              </a:path>
            </a:pathLst>
          </a:custGeom>
          <a:solidFill>
            <a:srgbClr val="FFC000"/>
          </a:solidFill>
        </p:spPr>
        <p:txBody>
          <a:bodyPr wrap="square" lIns="0" tIns="0" rIns="0" bIns="0" rtlCol="0"/>
          <a:lstStyle/>
          <a:p>
            <a:pPr defTabSz="685800">
              <a:defRPr/>
            </a:pPr>
            <a:endParaRPr sz="1350">
              <a:solidFill>
                <a:prstClr val="black"/>
              </a:solidFill>
              <a:latin typeface="Calibri"/>
            </a:endParaRPr>
          </a:p>
        </p:txBody>
      </p:sp>
      <p:sp>
        <p:nvSpPr>
          <p:cNvPr id="4" name="object 4"/>
          <p:cNvSpPr txBox="1"/>
          <p:nvPr/>
        </p:nvSpPr>
        <p:spPr>
          <a:xfrm>
            <a:off x="612648" y="260648"/>
            <a:ext cx="8332623" cy="525785"/>
          </a:xfrm>
          <a:prstGeom prst="rect">
            <a:avLst/>
          </a:prstGeom>
        </p:spPr>
        <p:txBody>
          <a:bodyPr vert="horz" wrap="square" lIns="0" tIns="0" rIns="0" bIns="0" rtlCol="0">
            <a:spAutoFit/>
          </a:bodyPr>
          <a:lstStyle/>
          <a:p>
            <a:pPr defTabSz="685800">
              <a:lnSpc>
                <a:spcPts val="4106"/>
              </a:lnSpc>
              <a:defRPr/>
            </a:pPr>
            <a:r>
              <a:rPr lang="ru-RU" sz="2325" b="1" kern="0" dirty="0">
                <a:solidFill>
                  <a:srgbClr val="1F497D">
                    <a:lumMod val="75000"/>
                  </a:srgbClr>
                </a:solidFill>
                <a:latin typeface="Century Gothic" panose="020B0502020202020204" pitchFamily="34" charset="0"/>
                <a:cs typeface="Arial Narrow"/>
              </a:rPr>
              <a:t>Повышение педагогического мастерства, </a:t>
            </a:r>
            <a:r>
              <a:rPr lang="ru-RU" sz="2325" b="1" kern="0" dirty="0" smtClean="0">
                <a:solidFill>
                  <a:srgbClr val="1F497D">
                    <a:lumMod val="75000"/>
                  </a:srgbClr>
                </a:solidFill>
                <a:latin typeface="Century Gothic" panose="020B0502020202020204" pitchFamily="34" charset="0"/>
                <a:cs typeface="Arial Narrow"/>
              </a:rPr>
              <a:t>2024 </a:t>
            </a:r>
            <a:r>
              <a:rPr lang="ru-RU" sz="2325" b="1" kern="0" dirty="0">
                <a:solidFill>
                  <a:srgbClr val="1F497D">
                    <a:lumMod val="75000"/>
                  </a:srgbClr>
                </a:solidFill>
                <a:latin typeface="Century Gothic" panose="020B0502020202020204" pitchFamily="34" charset="0"/>
                <a:cs typeface="Arial Narrow"/>
              </a:rPr>
              <a:t>год</a:t>
            </a:r>
            <a:endParaRPr sz="2325" kern="0" dirty="0">
              <a:solidFill>
                <a:srgbClr val="1F497D">
                  <a:lumMod val="75000"/>
                </a:srgbClr>
              </a:solidFill>
              <a:latin typeface="Century Gothic" panose="020B0502020202020204" pitchFamily="34" charset="0"/>
              <a:cs typeface="Arial Narrow"/>
            </a:endParaRPr>
          </a:p>
        </p:txBody>
      </p:sp>
      <p:sp>
        <p:nvSpPr>
          <p:cNvPr id="5" name="object 5"/>
          <p:cNvSpPr/>
          <p:nvPr/>
        </p:nvSpPr>
        <p:spPr>
          <a:xfrm>
            <a:off x="579501" y="3211829"/>
            <a:ext cx="1295400" cy="1295400"/>
          </a:xfrm>
          <a:custGeom>
            <a:avLst/>
            <a:gdLst/>
            <a:ahLst/>
            <a:cxnLst/>
            <a:rect l="l" t="t" r="r" b="b"/>
            <a:pathLst>
              <a:path w="1727200" h="1727200">
                <a:moveTo>
                  <a:pt x="863345" y="0"/>
                </a:moveTo>
                <a:lnTo>
                  <a:pt x="792538" y="2862"/>
                </a:lnTo>
                <a:lnTo>
                  <a:pt x="723307" y="11301"/>
                </a:lnTo>
                <a:lnTo>
                  <a:pt x="655875" y="25094"/>
                </a:lnTo>
                <a:lnTo>
                  <a:pt x="590463" y="44019"/>
                </a:lnTo>
                <a:lnTo>
                  <a:pt x="527294" y="67853"/>
                </a:lnTo>
                <a:lnTo>
                  <a:pt x="466590" y="96375"/>
                </a:lnTo>
                <a:lnTo>
                  <a:pt x="408573" y="129362"/>
                </a:lnTo>
                <a:lnTo>
                  <a:pt x="353466" y="166591"/>
                </a:lnTo>
                <a:lnTo>
                  <a:pt x="301491" y="207841"/>
                </a:lnTo>
                <a:lnTo>
                  <a:pt x="252869" y="252888"/>
                </a:lnTo>
                <a:lnTo>
                  <a:pt x="207824" y="301512"/>
                </a:lnTo>
                <a:lnTo>
                  <a:pt x="166576" y="353488"/>
                </a:lnTo>
                <a:lnTo>
                  <a:pt x="129350" y="408596"/>
                </a:lnTo>
                <a:lnTo>
                  <a:pt x="96365" y="466612"/>
                </a:lnTo>
                <a:lnTo>
                  <a:pt x="67846" y="527315"/>
                </a:lnTo>
                <a:lnTo>
                  <a:pt x="44014" y="590482"/>
                </a:lnTo>
                <a:lnTo>
                  <a:pt x="25091" y="655891"/>
                </a:lnTo>
                <a:lnTo>
                  <a:pt x="11299" y="723320"/>
                </a:lnTo>
                <a:lnTo>
                  <a:pt x="2861" y="792545"/>
                </a:lnTo>
                <a:lnTo>
                  <a:pt x="0" y="863346"/>
                </a:lnTo>
                <a:lnTo>
                  <a:pt x="2861" y="934146"/>
                </a:lnTo>
                <a:lnTo>
                  <a:pt x="11299" y="1003371"/>
                </a:lnTo>
                <a:lnTo>
                  <a:pt x="25091" y="1070800"/>
                </a:lnTo>
                <a:lnTo>
                  <a:pt x="44014" y="1136209"/>
                </a:lnTo>
                <a:lnTo>
                  <a:pt x="67846" y="1199376"/>
                </a:lnTo>
                <a:lnTo>
                  <a:pt x="96365" y="1260079"/>
                </a:lnTo>
                <a:lnTo>
                  <a:pt x="129350" y="1318095"/>
                </a:lnTo>
                <a:lnTo>
                  <a:pt x="166576" y="1373203"/>
                </a:lnTo>
                <a:lnTo>
                  <a:pt x="207824" y="1425179"/>
                </a:lnTo>
                <a:lnTo>
                  <a:pt x="252869" y="1473803"/>
                </a:lnTo>
                <a:lnTo>
                  <a:pt x="301491" y="1518850"/>
                </a:lnTo>
                <a:lnTo>
                  <a:pt x="353466" y="1560100"/>
                </a:lnTo>
                <a:lnTo>
                  <a:pt x="408573" y="1597329"/>
                </a:lnTo>
                <a:lnTo>
                  <a:pt x="466590" y="1630316"/>
                </a:lnTo>
                <a:lnTo>
                  <a:pt x="527294" y="1658838"/>
                </a:lnTo>
                <a:lnTo>
                  <a:pt x="590463" y="1682672"/>
                </a:lnTo>
                <a:lnTo>
                  <a:pt x="655875" y="1701597"/>
                </a:lnTo>
                <a:lnTo>
                  <a:pt x="723307" y="1715390"/>
                </a:lnTo>
                <a:lnTo>
                  <a:pt x="792538" y="1723829"/>
                </a:lnTo>
                <a:lnTo>
                  <a:pt x="863345" y="1726692"/>
                </a:lnTo>
                <a:lnTo>
                  <a:pt x="934146" y="1723829"/>
                </a:lnTo>
                <a:lnTo>
                  <a:pt x="1003371" y="1715390"/>
                </a:lnTo>
                <a:lnTo>
                  <a:pt x="1070800" y="1701597"/>
                </a:lnTo>
                <a:lnTo>
                  <a:pt x="1136209" y="1682672"/>
                </a:lnTo>
                <a:lnTo>
                  <a:pt x="1199376" y="1658838"/>
                </a:lnTo>
                <a:lnTo>
                  <a:pt x="1260079" y="1630316"/>
                </a:lnTo>
                <a:lnTo>
                  <a:pt x="1318095" y="1597329"/>
                </a:lnTo>
                <a:lnTo>
                  <a:pt x="1373203" y="1560100"/>
                </a:lnTo>
                <a:lnTo>
                  <a:pt x="1425179" y="1518850"/>
                </a:lnTo>
                <a:lnTo>
                  <a:pt x="1473803" y="1473803"/>
                </a:lnTo>
                <a:lnTo>
                  <a:pt x="1518850" y="1425179"/>
                </a:lnTo>
                <a:lnTo>
                  <a:pt x="1560100" y="1373203"/>
                </a:lnTo>
                <a:lnTo>
                  <a:pt x="1597329" y="1318095"/>
                </a:lnTo>
                <a:lnTo>
                  <a:pt x="1630316" y="1260079"/>
                </a:lnTo>
                <a:lnTo>
                  <a:pt x="1658838" y="1199376"/>
                </a:lnTo>
                <a:lnTo>
                  <a:pt x="1682672" y="1136209"/>
                </a:lnTo>
                <a:lnTo>
                  <a:pt x="1701597" y="1070800"/>
                </a:lnTo>
                <a:lnTo>
                  <a:pt x="1715390" y="1003371"/>
                </a:lnTo>
                <a:lnTo>
                  <a:pt x="1723829" y="934146"/>
                </a:lnTo>
                <a:lnTo>
                  <a:pt x="1726692" y="863346"/>
                </a:lnTo>
                <a:lnTo>
                  <a:pt x="1723829" y="792545"/>
                </a:lnTo>
                <a:lnTo>
                  <a:pt x="1715390" y="723320"/>
                </a:lnTo>
                <a:lnTo>
                  <a:pt x="1701597" y="655891"/>
                </a:lnTo>
                <a:lnTo>
                  <a:pt x="1682672" y="590482"/>
                </a:lnTo>
                <a:lnTo>
                  <a:pt x="1658838" y="527315"/>
                </a:lnTo>
                <a:lnTo>
                  <a:pt x="1630316" y="466612"/>
                </a:lnTo>
                <a:lnTo>
                  <a:pt x="1597329" y="408596"/>
                </a:lnTo>
                <a:lnTo>
                  <a:pt x="1560100" y="353488"/>
                </a:lnTo>
                <a:lnTo>
                  <a:pt x="1518850" y="301512"/>
                </a:lnTo>
                <a:lnTo>
                  <a:pt x="1473803" y="252888"/>
                </a:lnTo>
                <a:lnTo>
                  <a:pt x="1425179" y="207841"/>
                </a:lnTo>
                <a:lnTo>
                  <a:pt x="1373203" y="166591"/>
                </a:lnTo>
                <a:lnTo>
                  <a:pt x="1318095" y="129362"/>
                </a:lnTo>
                <a:lnTo>
                  <a:pt x="1260079" y="96375"/>
                </a:lnTo>
                <a:lnTo>
                  <a:pt x="1199376" y="67853"/>
                </a:lnTo>
                <a:lnTo>
                  <a:pt x="1136209" y="44019"/>
                </a:lnTo>
                <a:lnTo>
                  <a:pt x="1070800" y="25094"/>
                </a:lnTo>
                <a:lnTo>
                  <a:pt x="1003371" y="11301"/>
                </a:lnTo>
                <a:lnTo>
                  <a:pt x="934146" y="2862"/>
                </a:lnTo>
                <a:lnTo>
                  <a:pt x="863345" y="0"/>
                </a:lnTo>
                <a:close/>
              </a:path>
            </a:pathLst>
          </a:custGeom>
          <a:solidFill>
            <a:srgbClr val="FFFFFF"/>
          </a:solidFill>
        </p:spPr>
        <p:txBody>
          <a:bodyPr wrap="square" lIns="0" tIns="0" rIns="0" bIns="0" rtlCol="0"/>
          <a:lstStyle/>
          <a:p>
            <a:pPr defTabSz="685800">
              <a:defRPr/>
            </a:pPr>
            <a:endParaRPr sz="1350">
              <a:solidFill>
                <a:prstClr val="black"/>
              </a:solidFill>
              <a:latin typeface="Calibri"/>
            </a:endParaRPr>
          </a:p>
        </p:txBody>
      </p:sp>
      <p:sp>
        <p:nvSpPr>
          <p:cNvPr id="6" name="object 6"/>
          <p:cNvSpPr/>
          <p:nvPr/>
        </p:nvSpPr>
        <p:spPr>
          <a:xfrm>
            <a:off x="5116067" y="3212973"/>
            <a:ext cx="1295400" cy="1296353"/>
          </a:xfrm>
          <a:custGeom>
            <a:avLst/>
            <a:gdLst/>
            <a:ahLst/>
            <a:cxnLst/>
            <a:rect l="l" t="t" r="r" b="b"/>
            <a:pathLst>
              <a:path w="1727200" h="1728470">
                <a:moveTo>
                  <a:pt x="863346" y="0"/>
                </a:moveTo>
                <a:lnTo>
                  <a:pt x="792545" y="2864"/>
                </a:lnTo>
                <a:lnTo>
                  <a:pt x="723320" y="11308"/>
                </a:lnTo>
                <a:lnTo>
                  <a:pt x="655891" y="25111"/>
                </a:lnTo>
                <a:lnTo>
                  <a:pt x="590482" y="44049"/>
                </a:lnTo>
                <a:lnTo>
                  <a:pt x="527315" y="67901"/>
                </a:lnTo>
                <a:lnTo>
                  <a:pt x="466612" y="96444"/>
                </a:lnTo>
                <a:lnTo>
                  <a:pt x="408596" y="129455"/>
                </a:lnTo>
                <a:lnTo>
                  <a:pt x="353488" y="166713"/>
                </a:lnTo>
                <a:lnTo>
                  <a:pt x="301512" y="207995"/>
                </a:lnTo>
                <a:lnTo>
                  <a:pt x="252888" y="253079"/>
                </a:lnTo>
                <a:lnTo>
                  <a:pt x="207841" y="301742"/>
                </a:lnTo>
                <a:lnTo>
                  <a:pt x="166591" y="353763"/>
                </a:lnTo>
                <a:lnTo>
                  <a:pt x="129362" y="408918"/>
                </a:lnTo>
                <a:lnTo>
                  <a:pt x="96375" y="466986"/>
                </a:lnTo>
                <a:lnTo>
                  <a:pt x="67853" y="527744"/>
                </a:lnTo>
                <a:lnTo>
                  <a:pt x="44019" y="590970"/>
                </a:lnTo>
                <a:lnTo>
                  <a:pt x="25094" y="656442"/>
                </a:lnTo>
                <a:lnTo>
                  <a:pt x="11301" y="723937"/>
                </a:lnTo>
                <a:lnTo>
                  <a:pt x="2862" y="793233"/>
                </a:lnTo>
                <a:lnTo>
                  <a:pt x="0" y="864108"/>
                </a:lnTo>
                <a:lnTo>
                  <a:pt x="2862" y="934982"/>
                </a:lnTo>
                <a:lnTo>
                  <a:pt x="11301" y="1004278"/>
                </a:lnTo>
                <a:lnTo>
                  <a:pt x="25094" y="1071773"/>
                </a:lnTo>
                <a:lnTo>
                  <a:pt x="44019" y="1137245"/>
                </a:lnTo>
                <a:lnTo>
                  <a:pt x="67853" y="1200471"/>
                </a:lnTo>
                <a:lnTo>
                  <a:pt x="96375" y="1261229"/>
                </a:lnTo>
                <a:lnTo>
                  <a:pt x="129362" y="1319297"/>
                </a:lnTo>
                <a:lnTo>
                  <a:pt x="166591" y="1374452"/>
                </a:lnTo>
                <a:lnTo>
                  <a:pt x="207841" y="1426473"/>
                </a:lnTo>
                <a:lnTo>
                  <a:pt x="252888" y="1475136"/>
                </a:lnTo>
                <a:lnTo>
                  <a:pt x="301512" y="1520220"/>
                </a:lnTo>
                <a:lnTo>
                  <a:pt x="353488" y="1561502"/>
                </a:lnTo>
                <a:lnTo>
                  <a:pt x="408596" y="1598760"/>
                </a:lnTo>
                <a:lnTo>
                  <a:pt x="466612" y="1631771"/>
                </a:lnTo>
                <a:lnTo>
                  <a:pt x="527315" y="1660314"/>
                </a:lnTo>
                <a:lnTo>
                  <a:pt x="590482" y="1684166"/>
                </a:lnTo>
                <a:lnTo>
                  <a:pt x="655891" y="1703104"/>
                </a:lnTo>
                <a:lnTo>
                  <a:pt x="723320" y="1716907"/>
                </a:lnTo>
                <a:lnTo>
                  <a:pt x="792545" y="1725351"/>
                </a:lnTo>
                <a:lnTo>
                  <a:pt x="863346" y="1728216"/>
                </a:lnTo>
                <a:lnTo>
                  <a:pt x="934146" y="1725351"/>
                </a:lnTo>
                <a:lnTo>
                  <a:pt x="1003371" y="1716907"/>
                </a:lnTo>
                <a:lnTo>
                  <a:pt x="1070800" y="1703104"/>
                </a:lnTo>
                <a:lnTo>
                  <a:pt x="1136209" y="1684166"/>
                </a:lnTo>
                <a:lnTo>
                  <a:pt x="1199376" y="1660314"/>
                </a:lnTo>
                <a:lnTo>
                  <a:pt x="1260079" y="1631771"/>
                </a:lnTo>
                <a:lnTo>
                  <a:pt x="1318095" y="1598760"/>
                </a:lnTo>
                <a:lnTo>
                  <a:pt x="1373203" y="1561502"/>
                </a:lnTo>
                <a:lnTo>
                  <a:pt x="1425179" y="1520220"/>
                </a:lnTo>
                <a:lnTo>
                  <a:pt x="1473803" y="1475136"/>
                </a:lnTo>
                <a:lnTo>
                  <a:pt x="1518850" y="1426473"/>
                </a:lnTo>
                <a:lnTo>
                  <a:pt x="1560100" y="1374452"/>
                </a:lnTo>
                <a:lnTo>
                  <a:pt x="1597329" y="1319297"/>
                </a:lnTo>
                <a:lnTo>
                  <a:pt x="1630316" y="1261229"/>
                </a:lnTo>
                <a:lnTo>
                  <a:pt x="1658838" y="1200471"/>
                </a:lnTo>
                <a:lnTo>
                  <a:pt x="1682672" y="1137245"/>
                </a:lnTo>
                <a:lnTo>
                  <a:pt x="1701597" y="1071773"/>
                </a:lnTo>
                <a:lnTo>
                  <a:pt x="1715390" y="1004278"/>
                </a:lnTo>
                <a:lnTo>
                  <a:pt x="1723829" y="934982"/>
                </a:lnTo>
                <a:lnTo>
                  <a:pt x="1726692" y="864108"/>
                </a:lnTo>
                <a:lnTo>
                  <a:pt x="1723829" y="793233"/>
                </a:lnTo>
                <a:lnTo>
                  <a:pt x="1715390" y="723937"/>
                </a:lnTo>
                <a:lnTo>
                  <a:pt x="1701597" y="656442"/>
                </a:lnTo>
                <a:lnTo>
                  <a:pt x="1682672" y="590970"/>
                </a:lnTo>
                <a:lnTo>
                  <a:pt x="1658838" y="527744"/>
                </a:lnTo>
                <a:lnTo>
                  <a:pt x="1630316" y="466986"/>
                </a:lnTo>
                <a:lnTo>
                  <a:pt x="1597329" y="408918"/>
                </a:lnTo>
                <a:lnTo>
                  <a:pt x="1560100" y="353763"/>
                </a:lnTo>
                <a:lnTo>
                  <a:pt x="1518850" y="301742"/>
                </a:lnTo>
                <a:lnTo>
                  <a:pt x="1473803" y="253079"/>
                </a:lnTo>
                <a:lnTo>
                  <a:pt x="1425179" y="207995"/>
                </a:lnTo>
                <a:lnTo>
                  <a:pt x="1373203" y="166713"/>
                </a:lnTo>
                <a:lnTo>
                  <a:pt x="1318095" y="129455"/>
                </a:lnTo>
                <a:lnTo>
                  <a:pt x="1260079" y="96444"/>
                </a:lnTo>
                <a:lnTo>
                  <a:pt x="1199376" y="67901"/>
                </a:lnTo>
                <a:lnTo>
                  <a:pt x="1136209" y="44049"/>
                </a:lnTo>
                <a:lnTo>
                  <a:pt x="1070800" y="25111"/>
                </a:lnTo>
                <a:lnTo>
                  <a:pt x="1003371" y="11308"/>
                </a:lnTo>
                <a:lnTo>
                  <a:pt x="934146" y="2864"/>
                </a:lnTo>
                <a:lnTo>
                  <a:pt x="863346" y="0"/>
                </a:lnTo>
                <a:close/>
              </a:path>
            </a:pathLst>
          </a:custGeom>
          <a:solidFill>
            <a:srgbClr val="FFFFFF"/>
          </a:solidFill>
        </p:spPr>
        <p:txBody>
          <a:bodyPr wrap="square" lIns="0" tIns="0" rIns="0" bIns="0" rtlCol="0"/>
          <a:lstStyle/>
          <a:p>
            <a:pPr defTabSz="685800">
              <a:defRPr/>
            </a:pPr>
            <a:endParaRPr sz="1350">
              <a:solidFill>
                <a:prstClr val="black"/>
              </a:solidFill>
              <a:latin typeface="Calibri"/>
            </a:endParaRPr>
          </a:p>
        </p:txBody>
      </p:sp>
      <p:sp>
        <p:nvSpPr>
          <p:cNvPr id="7" name="object 7"/>
          <p:cNvSpPr/>
          <p:nvPr/>
        </p:nvSpPr>
        <p:spPr>
          <a:xfrm>
            <a:off x="612648" y="4736591"/>
            <a:ext cx="2824639" cy="0"/>
          </a:xfrm>
          <a:custGeom>
            <a:avLst/>
            <a:gdLst/>
            <a:ahLst/>
            <a:cxnLst/>
            <a:rect l="l" t="t" r="r" b="b"/>
            <a:pathLst>
              <a:path w="3766185">
                <a:moveTo>
                  <a:pt x="0" y="0"/>
                </a:moveTo>
                <a:lnTo>
                  <a:pt x="3765804" y="0"/>
                </a:lnTo>
              </a:path>
            </a:pathLst>
          </a:custGeom>
          <a:ln w="57236">
            <a:solidFill>
              <a:srgbClr val="FFFFFF"/>
            </a:solidFill>
          </a:ln>
        </p:spPr>
        <p:txBody>
          <a:bodyPr wrap="square" lIns="0" tIns="0" rIns="0" bIns="0" rtlCol="0"/>
          <a:lstStyle/>
          <a:p>
            <a:pPr defTabSz="685800">
              <a:defRPr/>
            </a:pPr>
            <a:endParaRPr sz="1350">
              <a:solidFill>
                <a:prstClr val="black"/>
              </a:solidFill>
              <a:latin typeface="Calibri"/>
            </a:endParaRPr>
          </a:p>
        </p:txBody>
      </p:sp>
      <p:sp>
        <p:nvSpPr>
          <p:cNvPr id="8" name="object 8"/>
          <p:cNvSpPr/>
          <p:nvPr/>
        </p:nvSpPr>
        <p:spPr>
          <a:xfrm>
            <a:off x="5127499" y="4736591"/>
            <a:ext cx="2823209" cy="0"/>
          </a:xfrm>
          <a:custGeom>
            <a:avLst/>
            <a:gdLst/>
            <a:ahLst/>
            <a:cxnLst/>
            <a:rect l="l" t="t" r="r" b="b"/>
            <a:pathLst>
              <a:path w="3764279">
                <a:moveTo>
                  <a:pt x="0" y="0"/>
                </a:moveTo>
                <a:lnTo>
                  <a:pt x="3764279" y="0"/>
                </a:lnTo>
              </a:path>
            </a:pathLst>
          </a:custGeom>
          <a:ln w="57236">
            <a:solidFill>
              <a:srgbClr val="FFFFFF"/>
            </a:solidFill>
          </a:ln>
        </p:spPr>
        <p:txBody>
          <a:bodyPr wrap="square" lIns="0" tIns="0" rIns="0" bIns="0" rtlCol="0"/>
          <a:lstStyle/>
          <a:p>
            <a:pPr defTabSz="685800">
              <a:defRPr/>
            </a:pPr>
            <a:endParaRPr sz="1350">
              <a:solidFill>
                <a:prstClr val="black"/>
              </a:solidFill>
              <a:latin typeface="Calibri"/>
            </a:endParaRPr>
          </a:p>
        </p:txBody>
      </p:sp>
      <p:sp>
        <p:nvSpPr>
          <p:cNvPr id="9" name="object 9"/>
          <p:cNvSpPr txBox="1"/>
          <p:nvPr/>
        </p:nvSpPr>
        <p:spPr>
          <a:xfrm>
            <a:off x="591692" y="3479009"/>
            <a:ext cx="7796732" cy="1912062"/>
          </a:xfrm>
          <a:prstGeom prst="rect">
            <a:avLst/>
          </a:prstGeom>
        </p:spPr>
        <p:txBody>
          <a:bodyPr vert="horz" wrap="square" lIns="0" tIns="0" rIns="0" bIns="0" rtlCol="0">
            <a:spAutoFit/>
          </a:bodyPr>
          <a:lstStyle/>
          <a:p>
            <a:pPr marL="207169" defTabSz="685800">
              <a:tabLst>
                <a:tab pos="4778693" algn="l"/>
              </a:tabLst>
              <a:defRPr/>
            </a:pPr>
            <a:r>
              <a:rPr lang="ru-RU" sz="8625" b="1" spc="727" dirty="0" smtClean="0">
                <a:solidFill>
                  <a:srgbClr val="13112C"/>
                </a:solidFill>
                <a:latin typeface="Arial"/>
                <a:cs typeface="Arial"/>
              </a:rPr>
              <a:t>5</a:t>
            </a:r>
            <a:r>
              <a:rPr sz="5400" b="1" baseline="60763" dirty="0">
                <a:solidFill>
                  <a:srgbClr val="13112C"/>
                </a:solidFill>
                <a:latin typeface="Arial"/>
                <a:cs typeface="Arial"/>
              </a:rPr>
              <a:t>	</a:t>
            </a:r>
            <a:r>
              <a:rPr lang="ru-RU" sz="5400" b="1" baseline="60763" dirty="0" smtClean="0">
                <a:solidFill>
                  <a:srgbClr val="13112C"/>
                </a:solidFill>
                <a:latin typeface="Arial"/>
                <a:cs typeface="Arial"/>
              </a:rPr>
              <a:t>Конкурс</a:t>
            </a:r>
            <a:r>
              <a:rPr sz="8625" b="1" spc="-1564" dirty="0" smtClean="0">
                <a:solidFill>
                  <a:srgbClr val="13112C"/>
                </a:solidFill>
                <a:latin typeface="Arial"/>
                <a:cs typeface="Arial"/>
              </a:rPr>
              <a:t> </a:t>
            </a:r>
            <a:endParaRPr sz="5400" baseline="61342" dirty="0">
              <a:solidFill>
                <a:prstClr val="black"/>
              </a:solidFill>
              <a:latin typeface="Arial"/>
              <a:cs typeface="Arial"/>
            </a:endParaRPr>
          </a:p>
          <a:p>
            <a:pPr marL="9525" defTabSz="685800">
              <a:spcBef>
                <a:spcPts val="2370"/>
              </a:spcBef>
              <a:tabLst>
                <a:tab pos="4508659" algn="l"/>
              </a:tabLst>
              <a:defRPr/>
            </a:pPr>
            <a:r>
              <a:rPr lang="ru-RU" spc="161" dirty="0">
                <a:solidFill>
                  <a:srgbClr val="13112C"/>
                </a:solidFill>
                <a:latin typeface="Arial"/>
                <a:cs typeface="Arial"/>
              </a:rPr>
              <a:t>открытых занятий</a:t>
            </a:r>
            <a:r>
              <a:rPr dirty="0">
                <a:solidFill>
                  <a:srgbClr val="13112C"/>
                </a:solidFill>
                <a:latin typeface="Arial"/>
                <a:cs typeface="Arial"/>
              </a:rPr>
              <a:t>	</a:t>
            </a:r>
            <a:r>
              <a:rPr lang="ru-RU" dirty="0" smtClean="0">
                <a:solidFill>
                  <a:srgbClr val="13112C"/>
                </a:solidFill>
                <a:latin typeface="Arial"/>
                <a:cs typeface="Arial"/>
              </a:rPr>
              <a:t>онлайн-курсов</a:t>
            </a:r>
            <a:endParaRPr dirty="0">
              <a:solidFill>
                <a:prstClr val="black"/>
              </a:solidFill>
              <a:latin typeface="Arial"/>
              <a:cs typeface="Arial"/>
            </a:endParaRPr>
          </a:p>
        </p:txBody>
      </p:sp>
      <p:sp>
        <p:nvSpPr>
          <p:cNvPr id="10" name="object 10"/>
          <p:cNvSpPr/>
          <p:nvPr/>
        </p:nvSpPr>
        <p:spPr>
          <a:xfrm>
            <a:off x="8792622" y="5624702"/>
            <a:ext cx="121729" cy="160020"/>
          </a:xfrm>
          <a:prstGeom prst="rect">
            <a:avLst/>
          </a:prstGeom>
          <a:blipFill>
            <a:blip r:embed="rId3" cstate="print"/>
            <a:stretch>
              <a:fillRect/>
            </a:stretch>
          </a:blipFill>
        </p:spPr>
        <p:txBody>
          <a:bodyPr wrap="square" lIns="0" tIns="0" rIns="0" bIns="0" rtlCol="0"/>
          <a:lstStyle/>
          <a:p>
            <a:pPr defTabSz="685800">
              <a:defRPr/>
            </a:pPr>
            <a:endParaRPr sz="1350">
              <a:solidFill>
                <a:prstClr val="black"/>
              </a:solidFill>
              <a:latin typeface="Calibri"/>
            </a:endParaRPr>
          </a:p>
        </p:txBody>
      </p:sp>
    </p:spTree>
    <p:extLst>
      <p:ext uri="{BB962C8B-B14F-4D97-AF65-F5344CB8AC3E}">
        <p14:creationId xmlns:p14="http://schemas.microsoft.com/office/powerpoint/2010/main" val="38018931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8" name="Рисунок 37"/>
          <p:cNvPicPr>
            <a:picLocks noChangeAspect="1"/>
          </p:cNvPicPr>
          <p:nvPr/>
        </p:nvPicPr>
        <p:blipFill>
          <a:blip r:embed="rId3"/>
          <a:stretch>
            <a:fillRect/>
          </a:stretch>
        </p:blipFill>
        <p:spPr>
          <a:xfrm>
            <a:off x="6116148" y="4071296"/>
            <a:ext cx="1010500" cy="960203"/>
          </a:xfrm>
          <a:prstGeom prst="rect">
            <a:avLst/>
          </a:prstGeom>
        </p:spPr>
      </p:pic>
      <p:pic>
        <p:nvPicPr>
          <p:cNvPr id="37" name="Рисунок 36"/>
          <p:cNvPicPr>
            <a:picLocks noChangeAspect="1"/>
          </p:cNvPicPr>
          <p:nvPr/>
        </p:nvPicPr>
        <p:blipFill>
          <a:blip r:embed="rId3"/>
          <a:stretch>
            <a:fillRect/>
          </a:stretch>
        </p:blipFill>
        <p:spPr>
          <a:xfrm>
            <a:off x="2720396" y="4087779"/>
            <a:ext cx="1010500" cy="960203"/>
          </a:xfrm>
          <a:prstGeom prst="rect">
            <a:avLst/>
          </a:prstGeom>
        </p:spPr>
      </p:pic>
      <p:pic>
        <p:nvPicPr>
          <p:cNvPr id="36" name="Рисунок 35"/>
          <p:cNvPicPr>
            <a:picLocks noChangeAspect="1"/>
          </p:cNvPicPr>
          <p:nvPr/>
        </p:nvPicPr>
        <p:blipFill>
          <a:blip r:embed="rId3"/>
          <a:stretch>
            <a:fillRect/>
          </a:stretch>
        </p:blipFill>
        <p:spPr>
          <a:xfrm>
            <a:off x="7323879" y="2193082"/>
            <a:ext cx="1010500" cy="960203"/>
          </a:xfrm>
          <a:prstGeom prst="rect">
            <a:avLst/>
          </a:prstGeom>
        </p:spPr>
      </p:pic>
      <p:sp>
        <p:nvSpPr>
          <p:cNvPr id="32" name="Овал 31"/>
          <p:cNvSpPr/>
          <p:nvPr/>
        </p:nvSpPr>
        <p:spPr>
          <a:xfrm>
            <a:off x="4260909" y="2258901"/>
            <a:ext cx="992981" cy="94302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ru-RU" sz="1350">
              <a:solidFill>
                <a:prstClr val="white"/>
              </a:solidFill>
              <a:latin typeface="Calibri"/>
            </a:endParaRPr>
          </a:p>
        </p:txBody>
      </p:sp>
      <p:sp>
        <p:nvSpPr>
          <p:cNvPr id="31" name="Овал 30"/>
          <p:cNvSpPr/>
          <p:nvPr/>
        </p:nvSpPr>
        <p:spPr>
          <a:xfrm>
            <a:off x="1278732" y="2193082"/>
            <a:ext cx="992981" cy="94302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ru-RU" sz="1350">
              <a:solidFill>
                <a:prstClr val="white"/>
              </a:solidFill>
              <a:latin typeface="Calibri"/>
            </a:endParaRPr>
          </a:p>
        </p:txBody>
      </p:sp>
      <p:sp>
        <p:nvSpPr>
          <p:cNvPr id="7" name="object 7"/>
          <p:cNvSpPr/>
          <p:nvPr/>
        </p:nvSpPr>
        <p:spPr>
          <a:xfrm>
            <a:off x="395536" y="260648"/>
            <a:ext cx="7019925" cy="0"/>
          </a:xfrm>
          <a:custGeom>
            <a:avLst/>
            <a:gdLst/>
            <a:ahLst/>
            <a:cxnLst/>
            <a:rect l="l" t="t" r="r" b="b"/>
            <a:pathLst>
              <a:path w="9359900">
                <a:moveTo>
                  <a:pt x="0" y="0"/>
                </a:moveTo>
                <a:lnTo>
                  <a:pt x="9359837" y="0"/>
                </a:lnTo>
              </a:path>
            </a:pathLst>
          </a:custGeom>
          <a:ln w="13704">
            <a:solidFill>
              <a:srgbClr val="FBC823"/>
            </a:solidFill>
          </a:ln>
        </p:spPr>
        <p:txBody>
          <a:bodyPr wrap="square" lIns="0" tIns="0" rIns="0" bIns="0" rtlCol="0"/>
          <a:lstStyle/>
          <a:p>
            <a:pPr defTabSz="685800">
              <a:defRPr/>
            </a:pPr>
            <a:endParaRPr sz="1350">
              <a:solidFill>
                <a:prstClr val="black"/>
              </a:solidFill>
              <a:latin typeface="Calibri"/>
            </a:endParaRPr>
          </a:p>
        </p:txBody>
      </p:sp>
      <p:sp>
        <p:nvSpPr>
          <p:cNvPr id="8" name="object 8"/>
          <p:cNvSpPr/>
          <p:nvPr/>
        </p:nvSpPr>
        <p:spPr>
          <a:xfrm>
            <a:off x="323528" y="980728"/>
            <a:ext cx="9140666" cy="0"/>
          </a:xfrm>
          <a:custGeom>
            <a:avLst/>
            <a:gdLst/>
            <a:ahLst/>
            <a:cxnLst/>
            <a:rect l="l" t="t" r="r" b="b"/>
            <a:pathLst>
              <a:path w="12187555">
                <a:moveTo>
                  <a:pt x="0" y="0"/>
                </a:moveTo>
                <a:lnTo>
                  <a:pt x="12187431" y="0"/>
                </a:lnTo>
              </a:path>
            </a:pathLst>
          </a:custGeom>
          <a:ln w="27408">
            <a:solidFill>
              <a:srgbClr val="FBBF03"/>
            </a:solidFill>
          </a:ln>
        </p:spPr>
        <p:txBody>
          <a:bodyPr wrap="square" lIns="0" tIns="0" rIns="0" bIns="0" rtlCol="0"/>
          <a:lstStyle/>
          <a:p>
            <a:pPr defTabSz="685800">
              <a:defRPr/>
            </a:pPr>
            <a:endParaRPr sz="1350">
              <a:solidFill>
                <a:prstClr val="black"/>
              </a:solidFill>
              <a:latin typeface="Calibri"/>
            </a:endParaRPr>
          </a:p>
        </p:txBody>
      </p:sp>
      <p:sp>
        <p:nvSpPr>
          <p:cNvPr id="12" name="object 12"/>
          <p:cNvSpPr txBox="1"/>
          <p:nvPr/>
        </p:nvSpPr>
        <p:spPr>
          <a:xfrm>
            <a:off x="816861" y="376665"/>
            <a:ext cx="7694606" cy="460254"/>
          </a:xfrm>
          <a:prstGeom prst="rect">
            <a:avLst/>
          </a:prstGeom>
        </p:spPr>
        <p:txBody>
          <a:bodyPr vert="horz" wrap="square" lIns="0" tIns="0" rIns="0" bIns="0" rtlCol="0">
            <a:spAutoFit/>
          </a:bodyPr>
          <a:lstStyle/>
          <a:p>
            <a:pPr marL="9525" defTabSz="685800">
              <a:lnSpc>
                <a:spcPts val="4061"/>
              </a:lnSpc>
              <a:defRPr/>
            </a:pPr>
            <a:r>
              <a:rPr lang="ru-RU" sz="2325" b="1" spc="-116" dirty="0" smtClean="0">
                <a:solidFill>
                  <a:srgbClr val="1F497D">
                    <a:lumMod val="75000"/>
                  </a:srgbClr>
                </a:solidFill>
                <a:latin typeface="Century Gothic" panose="020B0502020202020204" pitchFamily="34" charset="0"/>
                <a:cs typeface="Arial"/>
              </a:rPr>
              <a:t>Совершенствование УММ ОПОП </a:t>
            </a:r>
            <a:r>
              <a:rPr lang="ru-RU" sz="2325" b="1" spc="-116" dirty="0">
                <a:solidFill>
                  <a:srgbClr val="1F497D">
                    <a:lumMod val="75000"/>
                  </a:srgbClr>
                </a:solidFill>
                <a:latin typeface="Century Gothic" panose="020B0502020202020204" pitchFamily="34" charset="0"/>
                <a:cs typeface="Arial"/>
              </a:rPr>
              <a:t>в </a:t>
            </a:r>
            <a:r>
              <a:rPr lang="ru-RU" sz="2325" b="1" spc="-116" dirty="0" smtClean="0">
                <a:solidFill>
                  <a:srgbClr val="1F497D">
                    <a:lumMod val="75000"/>
                  </a:srgbClr>
                </a:solidFill>
                <a:latin typeface="Century Gothic" panose="020B0502020202020204" pitchFamily="34" charset="0"/>
                <a:cs typeface="Arial"/>
              </a:rPr>
              <a:t>2024 </a:t>
            </a:r>
            <a:r>
              <a:rPr lang="ru-RU" sz="2325" b="1" spc="-116" dirty="0">
                <a:solidFill>
                  <a:srgbClr val="1F497D">
                    <a:lumMod val="75000"/>
                  </a:srgbClr>
                </a:solidFill>
                <a:latin typeface="Century Gothic" panose="020B0502020202020204" pitchFamily="34" charset="0"/>
                <a:cs typeface="Arial"/>
              </a:rPr>
              <a:t>г.</a:t>
            </a:r>
            <a:endParaRPr sz="2325" dirty="0">
              <a:solidFill>
                <a:srgbClr val="1F497D">
                  <a:lumMod val="75000"/>
                </a:srgbClr>
              </a:solidFill>
              <a:latin typeface="Century Gothic" panose="020B0502020202020204" pitchFamily="34" charset="0"/>
              <a:cs typeface="Arial"/>
            </a:endParaRPr>
          </a:p>
        </p:txBody>
      </p:sp>
      <p:sp>
        <p:nvSpPr>
          <p:cNvPr id="19" name="object 19"/>
          <p:cNvSpPr txBox="1"/>
          <p:nvPr/>
        </p:nvSpPr>
        <p:spPr>
          <a:xfrm>
            <a:off x="8764466" y="5624356"/>
            <a:ext cx="128588" cy="161583"/>
          </a:xfrm>
          <a:prstGeom prst="rect">
            <a:avLst/>
          </a:prstGeom>
        </p:spPr>
        <p:txBody>
          <a:bodyPr vert="horz" wrap="square" lIns="0" tIns="0" rIns="0" bIns="0" rtlCol="0">
            <a:spAutoFit/>
          </a:bodyPr>
          <a:lstStyle/>
          <a:p>
            <a:pPr marL="9525" defTabSz="685800">
              <a:defRPr/>
            </a:pPr>
            <a:r>
              <a:rPr sz="1050" spc="-98" dirty="0">
                <a:solidFill>
                  <a:srgbClr val="2F2F2F"/>
                </a:solidFill>
                <a:latin typeface="Times New Roman"/>
                <a:cs typeface="Times New Roman"/>
              </a:rPr>
              <a:t>64</a:t>
            </a:r>
            <a:endParaRPr sz="1050">
              <a:solidFill>
                <a:prstClr val="black"/>
              </a:solidFill>
              <a:latin typeface="Times New Roman"/>
              <a:cs typeface="Times New Roman"/>
            </a:endParaRPr>
          </a:p>
        </p:txBody>
      </p:sp>
      <p:sp>
        <p:nvSpPr>
          <p:cNvPr id="20" name="object 15"/>
          <p:cNvSpPr txBox="1"/>
          <p:nvPr/>
        </p:nvSpPr>
        <p:spPr>
          <a:xfrm>
            <a:off x="810183" y="3287698"/>
            <a:ext cx="2415463" cy="282129"/>
          </a:xfrm>
          <a:prstGeom prst="rect">
            <a:avLst/>
          </a:prstGeom>
        </p:spPr>
        <p:txBody>
          <a:bodyPr vert="horz" wrap="square" lIns="0" tIns="0" rIns="0" bIns="0" rtlCol="0">
            <a:spAutoFit/>
          </a:bodyPr>
          <a:lstStyle/>
          <a:p>
            <a:pPr marL="9525" marR="3810" defTabSz="685800">
              <a:lnSpc>
                <a:spcPts val="1133"/>
              </a:lnSpc>
              <a:spcBef>
                <a:spcPts val="739"/>
              </a:spcBef>
            </a:pPr>
            <a:r>
              <a:rPr lang="ru-RU" sz="1500" b="1" spc="19" dirty="0" smtClean="0">
                <a:solidFill>
                  <a:srgbClr val="052573"/>
                </a:solidFill>
                <a:latin typeface="Century Gothic"/>
                <a:cs typeface="Century Gothic"/>
              </a:rPr>
              <a:t>834 </a:t>
            </a:r>
            <a:r>
              <a:rPr lang="ru-RU" sz="1500" b="1" spc="19" dirty="0">
                <a:solidFill>
                  <a:prstClr val="black"/>
                </a:solidFill>
                <a:latin typeface="Century Gothic"/>
                <a:cs typeface="Century Gothic"/>
              </a:rPr>
              <a:t>рабочих программ дисциплин и практик </a:t>
            </a:r>
            <a:endParaRPr lang="ru-RU" sz="1500" dirty="0">
              <a:solidFill>
                <a:prstClr val="black"/>
              </a:solidFill>
              <a:latin typeface="Calibri"/>
              <a:cs typeface="Calibri"/>
            </a:endParaRPr>
          </a:p>
        </p:txBody>
      </p:sp>
      <p:sp>
        <p:nvSpPr>
          <p:cNvPr id="21" name="object 15"/>
          <p:cNvSpPr txBox="1"/>
          <p:nvPr/>
        </p:nvSpPr>
        <p:spPr>
          <a:xfrm>
            <a:off x="3347864" y="3258184"/>
            <a:ext cx="2827647" cy="282129"/>
          </a:xfrm>
          <a:prstGeom prst="rect">
            <a:avLst/>
          </a:prstGeom>
        </p:spPr>
        <p:txBody>
          <a:bodyPr vert="horz" wrap="square" lIns="0" tIns="0" rIns="0" bIns="0" rtlCol="0">
            <a:spAutoFit/>
          </a:bodyPr>
          <a:lstStyle/>
          <a:p>
            <a:pPr marL="9525" marR="3810" defTabSz="685800">
              <a:lnSpc>
                <a:spcPts val="1133"/>
              </a:lnSpc>
              <a:spcBef>
                <a:spcPts val="739"/>
              </a:spcBef>
            </a:pPr>
            <a:r>
              <a:rPr lang="ru-RU" sz="1500" b="1" spc="19" dirty="0" smtClean="0">
                <a:solidFill>
                  <a:srgbClr val="052573"/>
                </a:solidFill>
                <a:latin typeface="Century Gothic"/>
                <a:cs typeface="Century Gothic"/>
              </a:rPr>
              <a:t>826 </a:t>
            </a:r>
            <a:r>
              <a:rPr lang="ru-RU" sz="1500" b="1" spc="19" dirty="0">
                <a:solidFill>
                  <a:prstClr val="black"/>
                </a:solidFill>
                <a:latin typeface="Century Gothic"/>
                <a:cs typeface="Century Gothic"/>
              </a:rPr>
              <a:t>ресурсов цифрового образовательного контента</a:t>
            </a:r>
            <a:endParaRPr lang="ru-RU" sz="1500" dirty="0">
              <a:solidFill>
                <a:prstClr val="black"/>
              </a:solidFill>
              <a:latin typeface="Calibri"/>
              <a:cs typeface="Calibri"/>
            </a:endParaRPr>
          </a:p>
        </p:txBody>
      </p:sp>
      <p:sp>
        <p:nvSpPr>
          <p:cNvPr id="22" name="object 15"/>
          <p:cNvSpPr txBox="1"/>
          <p:nvPr/>
        </p:nvSpPr>
        <p:spPr>
          <a:xfrm>
            <a:off x="6621397" y="3244205"/>
            <a:ext cx="2415463" cy="282129"/>
          </a:xfrm>
          <a:prstGeom prst="rect">
            <a:avLst/>
          </a:prstGeom>
        </p:spPr>
        <p:txBody>
          <a:bodyPr vert="horz" wrap="square" lIns="0" tIns="0" rIns="0" bIns="0" rtlCol="0">
            <a:spAutoFit/>
          </a:bodyPr>
          <a:lstStyle/>
          <a:p>
            <a:pPr marL="9525" marR="3810" defTabSz="685800">
              <a:lnSpc>
                <a:spcPts val="1133"/>
              </a:lnSpc>
              <a:spcBef>
                <a:spcPts val="739"/>
              </a:spcBef>
            </a:pPr>
            <a:r>
              <a:rPr lang="ru-RU" sz="1500" b="1" spc="19" dirty="0" smtClean="0">
                <a:solidFill>
                  <a:srgbClr val="052573"/>
                </a:solidFill>
                <a:latin typeface="Century Gothic"/>
                <a:cs typeface="Century Gothic"/>
              </a:rPr>
              <a:t>5 </a:t>
            </a:r>
            <a:r>
              <a:rPr lang="ru-RU" sz="1500" b="1" spc="19" dirty="0">
                <a:solidFill>
                  <a:prstClr val="black"/>
                </a:solidFill>
                <a:latin typeface="Century Gothic"/>
                <a:cs typeface="Century Gothic"/>
              </a:rPr>
              <a:t>учебно-методических изданий </a:t>
            </a:r>
            <a:endParaRPr lang="ru-RU" sz="1500" dirty="0">
              <a:solidFill>
                <a:prstClr val="black"/>
              </a:solidFill>
              <a:latin typeface="Calibri"/>
              <a:cs typeface="Calibri"/>
            </a:endParaRPr>
          </a:p>
        </p:txBody>
      </p:sp>
      <p:sp>
        <p:nvSpPr>
          <p:cNvPr id="23" name="object 15"/>
          <p:cNvSpPr txBox="1"/>
          <p:nvPr/>
        </p:nvSpPr>
        <p:spPr>
          <a:xfrm>
            <a:off x="1757363" y="5120453"/>
            <a:ext cx="2820352" cy="141064"/>
          </a:xfrm>
          <a:prstGeom prst="rect">
            <a:avLst/>
          </a:prstGeom>
        </p:spPr>
        <p:txBody>
          <a:bodyPr vert="horz" wrap="square" lIns="0" tIns="0" rIns="0" bIns="0" rtlCol="0">
            <a:spAutoFit/>
          </a:bodyPr>
          <a:lstStyle/>
          <a:p>
            <a:pPr marL="9525" marR="3810" defTabSz="685800">
              <a:lnSpc>
                <a:spcPts val="1133"/>
              </a:lnSpc>
              <a:spcBef>
                <a:spcPts val="739"/>
              </a:spcBef>
            </a:pPr>
            <a:r>
              <a:rPr lang="ru-RU" sz="1500" b="1" spc="19" dirty="0" smtClean="0">
                <a:solidFill>
                  <a:srgbClr val="052573"/>
                </a:solidFill>
                <a:latin typeface="Century Gothic"/>
                <a:cs typeface="Century Gothic"/>
              </a:rPr>
              <a:t>36 </a:t>
            </a:r>
            <a:r>
              <a:rPr lang="ru-RU" sz="1500" b="1" spc="19" dirty="0" smtClean="0">
                <a:solidFill>
                  <a:prstClr val="black"/>
                </a:solidFill>
                <a:latin typeface="Century Gothic"/>
                <a:cs typeface="Century Gothic"/>
              </a:rPr>
              <a:t>баз </a:t>
            </a:r>
            <a:r>
              <a:rPr lang="ru-RU" sz="1500" b="1" spc="19" dirty="0">
                <a:solidFill>
                  <a:prstClr val="black"/>
                </a:solidFill>
                <a:latin typeface="Century Gothic"/>
                <a:cs typeface="Century Gothic"/>
              </a:rPr>
              <a:t>тестовых заданий </a:t>
            </a:r>
            <a:endParaRPr lang="ru-RU" sz="1500" dirty="0">
              <a:solidFill>
                <a:prstClr val="black"/>
              </a:solidFill>
              <a:latin typeface="Calibri"/>
              <a:cs typeface="Calibri"/>
            </a:endParaRPr>
          </a:p>
        </p:txBody>
      </p:sp>
      <p:sp>
        <p:nvSpPr>
          <p:cNvPr id="24" name="object 15"/>
          <p:cNvSpPr txBox="1"/>
          <p:nvPr/>
        </p:nvSpPr>
        <p:spPr>
          <a:xfrm>
            <a:off x="5253890" y="5087785"/>
            <a:ext cx="3639164" cy="295787"/>
          </a:xfrm>
          <a:prstGeom prst="rect">
            <a:avLst/>
          </a:prstGeom>
        </p:spPr>
        <p:txBody>
          <a:bodyPr vert="horz" wrap="square" lIns="0" tIns="0" rIns="0" bIns="0" rtlCol="0">
            <a:spAutoFit/>
          </a:bodyPr>
          <a:lstStyle/>
          <a:p>
            <a:pPr marL="9525" marR="3810" defTabSz="685800">
              <a:lnSpc>
                <a:spcPts val="1133"/>
              </a:lnSpc>
              <a:spcBef>
                <a:spcPts val="739"/>
              </a:spcBef>
            </a:pPr>
            <a:r>
              <a:rPr lang="ru-RU" sz="1500" b="1" spc="19" dirty="0" smtClean="0">
                <a:solidFill>
                  <a:srgbClr val="052573"/>
                </a:solidFill>
                <a:latin typeface="Century Gothic"/>
                <a:cs typeface="Century Gothic"/>
              </a:rPr>
              <a:t>18 </a:t>
            </a:r>
            <a:r>
              <a:rPr lang="ru-RU" sz="1500" b="1" spc="19" dirty="0">
                <a:solidFill>
                  <a:prstClr val="black"/>
                </a:solidFill>
                <a:latin typeface="Century Gothic"/>
                <a:cs typeface="Century Gothic"/>
              </a:rPr>
              <a:t>онлайн-курсов в формате </a:t>
            </a:r>
            <a:r>
              <a:rPr lang="ru-RU" sz="1500" b="1" spc="19" dirty="0" smtClean="0">
                <a:solidFill>
                  <a:prstClr val="black"/>
                </a:solidFill>
                <a:latin typeface="Century Gothic"/>
                <a:cs typeface="Century Gothic"/>
              </a:rPr>
              <a:t>МООК, </a:t>
            </a:r>
            <a:r>
              <a:rPr lang="ru-RU" sz="1500" b="1" spc="19" dirty="0" smtClean="0">
                <a:solidFill>
                  <a:schemeClr val="tx2"/>
                </a:solidFill>
                <a:latin typeface="Century Gothic"/>
                <a:cs typeface="Century Gothic"/>
              </a:rPr>
              <a:t>7</a:t>
            </a:r>
            <a:r>
              <a:rPr lang="ru-RU" sz="1500" b="1" spc="19" dirty="0" smtClean="0">
                <a:solidFill>
                  <a:prstClr val="black"/>
                </a:solidFill>
                <a:latin typeface="Century Gothic"/>
                <a:cs typeface="Century Gothic"/>
              </a:rPr>
              <a:t> – на платформе </a:t>
            </a:r>
            <a:r>
              <a:rPr lang="en-US" sz="1500" b="1" spc="19" dirty="0" err="1">
                <a:solidFill>
                  <a:prstClr val="black"/>
                </a:solidFill>
                <a:latin typeface="Century Gothic"/>
                <a:cs typeface="Century Gothic"/>
              </a:rPr>
              <a:t>Stepik</a:t>
            </a:r>
            <a:endParaRPr lang="ru-RU" sz="1500" dirty="0">
              <a:solidFill>
                <a:prstClr val="black"/>
              </a:solidFill>
              <a:latin typeface="Calibri"/>
              <a:cs typeface="Calibri"/>
            </a:endParaRPr>
          </a:p>
        </p:txBody>
      </p:sp>
      <p:pic>
        <p:nvPicPr>
          <p:cNvPr id="26" name="Рисунок 25"/>
          <p:cNvPicPr>
            <a:picLocks noChangeAspect="1"/>
          </p:cNvPicPr>
          <p:nvPr/>
        </p:nvPicPr>
        <p:blipFill>
          <a:blip r:embed="rId4"/>
          <a:stretch>
            <a:fillRect/>
          </a:stretch>
        </p:blipFill>
        <p:spPr>
          <a:xfrm>
            <a:off x="7471735" y="2401496"/>
            <a:ext cx="714788" cy="594220"/>
          </a:xfrm>
          <a:prstGeom prst="rect">
            <a:avLst/>
          </a:prstGeom>
          <a:noFill/>
        </p:spPr>
      </p:pic>
      <p:pic>
        <p:nvPicPr>
          <p:cNvPr id="27" name="Рисунок 26"/>
          <p:cNvPicPr>
            <a:picLocks noChangeAspect="1"/>
          </p:cNvPicPr>
          <p:nvPr/>
        </p:nvPicPr>
        <p:blipFill>
          <a:blip r:embed="rId5"/>
          <a:stretch>
            <a:fillRect/>
          </a:stretch>
        </p:blipFill>
        <p:spPr>
          <a:xfrm>
            <a:off x="6337885" y="4300017"/>
            <a:ext cx="682040" cy="558033"/>
          </a:xfrm>
          <a:prstGeom prst="rect">
            <a:avLst/>
          </a:prstGeom>
          <a:noFill/>
        </p:spPr>
      </p:pic>
      <p:pic>
        <p:nvPicPr>
          <p:cNvPr id="28" name="Рисунок 27"/>
          <p:cNvPicPr>
            <a:picLocks noChangeAspect="1"/>
          </p:cNvPicPr>
          <p:nvPr/>
        </p:nvPicPr>
        <p:blipFill>
          <a:blip r:embed="rId6"/>
          <a:stretch>
            <a:fillRect/>
          </a:stretch>
        </p:blipFill>
        <p:spPr>
          <a:xfrm>
            <a:off x="4400551" y="2348232"/>
            <a:ext cx="746975" cy="661115"/>
          </a:xfrm>
          <a:prstGeom prst="rect">
            <a:avLst/>
          </a:prstGeom>
          <a:noFill/>
        </p:spPr>
      </p:pic>
      <p:pic>
        <p:nvPicPr>
          <p:cNvPr id="29" name="Рисунок 28"/>
          <p:cNvPicPr>
            <a:picLocks noChangeAspect="1"/>
          </p:cNvPicPr>
          <p:nvPr/>
        </p:nvPicPr>
        <p:blipFill>
          <a:blip r:embed="rId7"/>
          <a:stretch>
            <a:fillRect/>
          </a:stretch>
        </p:blipFill>
        <p:spPr>
          <a:xfrm>
            <a:off x="1521619" y="2269168"/>
            <a:ext cx="528700" cy="740179"/>
          </a:xfrm>
          <a:prstGeom prst="rect">
            <a:avLst/>
          </a:prstGeom>
          <a:noFill/>
        </p:spPr>
      </p:pic>
      <p:pic>
        <p:nvPicPr>
          <p:cNvPr id="30" name="Рисунок 29"/>
          <p:cNvPicPr>
            <a:picLocks noChangeAspect="1"/>
          </p:cNvPicPr>
          <p:nvPr/>
        </p:nvPicPr>
        <p:blipFill>
          <a:blip r:embed="rId8"/>
          <a:stretch>
            <a:fillRect/>
          </a:stretch>
        </p:blipFill>
        <p:spPr>
          <a:xfrm>
            <a:off x="2886075" y="4244744"/>
            <a:ext cx="623888" cy="613307"/>
          </a:xfrm>
          <a:prstGeom prst="rect">
            <a:avLst/>
          </a:prstGeom>
          <a:noFill/>
        </p:spPr>
      </p:pic>
    </p:spTree>
    <p:extLst>
      <p:ext uri="{BB962C8B-B14F-4D97-AF65-F5344CB8AC3E}">
        <p14:creationId xmlns:p14="http://schemas.microsoft.com/office/powerpoint/2010/main" val="38762511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2632" y="48072"/>
            <a:ext cx="7920880" cy="1371600"/>
          </a:xfrm>
        </p:spPr>
        <p:txBody>
          <a:bodyPr>
            <a:normAutofit/>
          </a:bodyPr>
          <a:lstStyle/>
          <a:p>
            <a:r>
              <a:rPr lang="ru-RU" b="1" dirty="0">
                <a:solidFill>
                  <a:schemeClr val="accent5">
                    <a:lumMod val="50000"/>
                  </a:schemeClr>
                </a:solidFill>
              </a:rPr>
              <a:t>Успеваемость по итогам прохождения практик</a:t>
            </a:r>
          </a:p>
        </p:txBody>
      </p:sp>
      <p:graphicFrame>
        <p:nvGraphicFramePr>
          <p:cNvPr id="4" name="Таблица 3"/>
          <p:cNvGraphicFramePr>
            <a:graphicFrameLocks noGrp="1"/>
          </p:cNvGraphicFramePr>
          <p:nvPr>
            <p:extLst>
              <p:ext uri="{D42A27DB-BD31-4B8C-83A1-F6EECF244321}">
                <p14:modId xmlns:p14="http://schemas.microsoft.com/office/powerpoint/2010/main" val="1152290998"/>
              </p:ext>
            </p:extLst>
          </p:nvPr>
        </p:nvGraphicFramePr>
        <p:xfrm>
          <a:off x="1002632" y="4276876"/>
          <a:ext cx="7272808" cy="1800200"/>
        </p:xfrm>
        <a:graphic>
          <a:graphicData uri="http://schemas.openxmlformats.org/drawingml/2006/table">
            <a:tbl>
              <a:tblPr firstRow="1" firstCol="1" bandRow="1">
                <a:tableStyleId>{D27102A9-8310-4765-A935-A1911B00CA55}</a:tableStyleId>
              </a:tblPr>
              <a:tblGrid>
                <a:gridCol w="1955328">
                  <a:extLst>
                    <a:ext uri="{9D8B030D-6E8A-4147-A177-3AD203B41FA5}">
                      <a16:colId xmlns:a16="http://schemas.microsoft.com/office/drawing/2014/main" val="3256623334"/>
                    </a:ext>
                  </a:extLst>
                </a:gridCol>
                <a:gridCol w="2420455">
                  <a:extLst>
                    <a:ext uri="{9D8B030D-6E8A-4147-A177-3AD203B41FA5}">
                      <a16:colId xmlns:a16="http://schemas.microsoft.com/office/drawing/2014/main" val="3845930415"/>
                    </a:ext>
                  </a:extLst>
                </a:gridCol>
                <a:gridCol w="2897025">
                  <a:extLst>
                    <a:ext uri="{9D8B030D-6E8A-4147-A177-3AD203B41FA5}">
                      <a16:colId xmlns:a16="http://schemas.microsoft.com/office/drawing/2014/main" val="2294623847"/>
                    </a:ext>
                  </a:extLst>
                </a:gridCol>
              </a:tblGrid>
              <a:tr h="720080">
                <a:tc>
                  <a:txBody>
                    <a:bodyPr/>
                    <a:lstStyle/>
                    <a:p>
                      <a:pPr indent="0" algn="ctr">
                        <a:tabLst>
                          <a:tab pos="180340" algn="l"/>
                          <a:tab pos="540385" algn="l"/>
                        </a:tabLst>
                      </a:pPr>
                      <a:r>
                        <a:rPr lang="ru-RU" sz="1400" spc="-25" dirty="0">
                          <a:effectLst/>
                        </a:rPr>
                        <a:t>Год</a:t>
                      </a:r>
                      <a:endParaRPr lang="ru-RU" sz="12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tabLst>
                          <a:tab pos="180340" algn="l"/>
                          <a:tab pos="540385" algn="l"/>
                        </a:tabLst>
                      </a:pPr>
                      <a:r>
                        <a:rPr lang="ru-RU" sz="1400" spc="-25" dirty="0">
                          <a:effectLst/>
                        </a:rPr>
                        <a:t>Общая успеваемость, %</a:t>
                      </a:r>
                      <a:endParaRPr lang="ru-RU" sz="12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tabLst>
                          <a:tab pos="180340" algn="l"/>
                          <a:tab pos="540385" algn="l"/>
                        </a:tabLst>
                      </a:pPr>
                      <a:r>
                        <a:rPr lang="ru-RU" sz="1400" spc="-25" dirty="0">
                          <a:effectLst/>
                        </a:rPr>
                        <a:t>Качественная успеваемость, %</a:t>
                      </a:r>
                      <a:endParaRPr lang="ru-RU" sz="1200" dirty="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39633539"/>
                  </a:ext>
                </a:extLst>
              </a:tr>
              <a:tr h="360040">
                <a:tc>
                  <a:txBody>
                    <a:bodyPr/>
                    <a:lstStyle/>
                    <a:p>
                      <a:pPr indent="450215" algn="ctr">
                        <a:tabLst>
                          <a:tab pos="180340" algn="l"/>
                          <a:tab pos="540385" algn="l"/>
                        </a:tabLst>
                      </a:pPr>
                      <a:r>
                        <a:rPr lang="ru-RU" sz="1600" spc="-25">
                          <a:effectLst/>
                          <a:latin typeface="Times New Roman" panose="02020603050405020304" pitchFamily="18" charset="0"/>
                          <a:ea typeface="Times New Roman" panose="02020603050405020304" pitchFamily="18" charset="0"/>
                          <a:cs typeface="Times New Roman" panose="02020603050405020304" pitchFamily="18" charset="0"/>
                        </a:rPr>
                        <a:t>2022</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450215" algn="ctr">
                        <a:tabLst>
                          <a:tab pos="180340" algn="l"/>
                          <a:tab pos="540385" algn="l"/>
                        </a:tabLst>
                      </a:pPr>
                      <a:r>
                        <a:rPr lang="ru-RU" sz="1600" spc="-25">
                          <a:effectLst/>
                          <a:latin typeface="Times New Roman" panose="02020603050405020304" pitchFamily="18" charset="0"/>
                          <a:ea typeface="Times New Roman" panose="02020603050405020304" pitchFamily="18" charset="0"/>
                          <a:cs typeface="Times New Roman" panose="02020603050405020304" pitchFamily="18" charset="0"/>
                        </a:rPr>
                        <a:t>79</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450215" algn="ctr">
                        <a:tabLst>
                          <a:tab pos="180340" algn="l"/>
                          <a:tab pos="540385" algn="l"/>
                        </a:tabLst>
                      </a:pPr>
                      <a:r>
                        <a:rPr lang="ru-RU" sz="1600" spc="-25">
                          <a:effectLst/>
                          <a:latin typeface="Times New Roman" panose="02020603050405020304" pitchFamily="18" charset="0"/>
                          <a:ea typeface="Times New Roman" panose="02020603050405020304" pitchFamily="18" charset="0"/>
                          <a:cs typeface="Times New Roman" panose="02020603050405020304" pitchFamily="18" charset="0"/>
                        </a:rPr>
                        <a:t>75</a:t>
                      </a:r>
                      <a:endParaRPr lang="ru-RU" sz="14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09468420"/>
                  </a:ext>
                </a:extLst>
              </a:tr>
              <a:tr h="360040">
                <a:tc>
                  <a:txBody>
                    <a:bodyPr/>
                    <a:lstStyle/>
                    <a:p>
                      <a:pPr indent="450215" algn="ctr">
                        <a:tabLst>
                          <a:tab pos="180340" algn="l"/>
                          <a:tab pos="540385" algn="l"/>
                        </a:tabLst>
                      </a:pPr>
                      <a:r>
                        <a:rPr lang="ru-RU" sz="1600" spc="-25">
                          <a:effectLst/>
                          <a:latin typeface="Times New Roman" panose="02020603050405020304" pitchFamily="18" charset="0"/>
                          <a:ea typeface="Times New Roman" panose="02020603050405020304" pitchFamily="18" charset="0"/>
                          <a:cs typeface="Times New Roman" panose="02020603050405020304" pitchFamily="18" charset="0"/>
                        </a:rPr>
                        <a:t>2023</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450215" algn="ctr">
                        <a:tabLst>
                          <a:tab pos="180340" algn="l"/>
                          <a:tab pos="540385" algn="l"/>
                        </a:tabLst>
                      </a:pPr>
                      <a:r>
                        <a:rPr lang="ru-RU" sz="1600" spc="-25">
                          <a:effectLst/>
                          <a:latin typeface="Times New Roman" panose="02020603050405020304" pitchFamily="18" charset="0"/>
                          <a:ea typeface="Times New Roman" panose="02020603050405020304" pitchFamily="18" charset="0"/>
                          <a:cs typeface="Times New Roman" panose="02020603050405020304" pitchFamily="18" charset="0"/>
                        </a:rPr>
                        <a:t>79</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450215" algn="ctr">
                        <a:tabLst>
                          <a:tab pos="180340" algn="l"/>
                          <a:tab pos="540385" algn="l"/>
                        </a:tabLst>
                      </a:pPr>
                      <a:r>
                        <a:rPr lang="ru-RU" sz="1600" spc="-25">
                          <a:effectLst/>
                          <a:latin typeface="Times New Roman" panose="02020603050405020304" pitchFamily="18" charset="0"/>
                          <a:ea typeface="Times New Roman" panose="02020603050405020304" pitchFamily="18" charset="0"/>
                          <a:cs typeface="Times New Roman" panose="02020603050405020304" pitchFamily="18" charset="0"/>
                        </a:rPr>
                        <a:t>75</a:t>
                      </a:r>
                      <a:endParaRPr lang="ru-RU" sz="14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16113263"/>
                  </a:ext>
                </a:extLst>
              </a:tr>
              <a:tr h="360040">
                <a:tc>
                  <a:txBody>
                    <a:bodyPr/>
                    <a:lstStyle/>
                    <a:p>
                      <a:pPr indent="450215" algn="ctr">
                        <a:tabLst>
                          <a:tab pos="180340" algn="l"/>
                          <a:tab pos="540385" algn="l"/>
                        </a:tabLst>
                      </a:pPr>
                      <a:r>
                        <a:rPr lang="ru-RU" sz="1600" spc="-25">
                          <a:effectLst/>
                          <a:latin typeface="Times New Roman" panose="02020603050405020304" pitchFamily="18" charset="0"/>
                          <a:ea typeface="Times New Roman" panose="02020603050405020304" pitchFamily="18" charset="0"/>
                          <a:cs typeface="Times New Roman" panose="02020603050405020304" pitchFamily="18" charset="0"/>
                        </a:rPr>
                        <a:t>2024</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450215" algn="ctr">
                        <a:tabLst>
                          <a:tab pos="180340" algn="l"/>
                          <a:tab pos="540385" algn="l"/>
                        </a:tabLst>
                      </a:pPr>
                      <a:r>
                        <a:rPr lang="ru-RU" sz="1600" spc="-25" dirty="0">
                          <a:effectLst/>
                          <a:latin typeface="Times New Roman" panose="02020603050405020304" pitchFamily="18" charset="0"/>
                          <a:ea typeface="Times New Roman" panose="02020603050405020304" pitchFamily="18" charset="0"/>
                          <a:cs typeface="Times New Roman" panose="02020603050405020304" pitchFamily="18" charset="0"/>
                        </a:rPr>
                        <a:t>76</a:t>
                      </a:r>
                      <a:endParaRPr lang="ru-RU" sz="14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450215" algn="ctr">
                        <a:tabLst>
                          <a:tab pos="180340" algn="l"/>
                          <a:tab pos="540385" algn="l"/>
                        </a:tabLst>
                      </a:pPr>
                      <a:r>
                        <a:rPr lang="ru-RU" sz="1600" spc="-25" dirty="0">
                          <a:effectLst/>
                          <a:latin typeface="Times New Roman" panose="02020603050405020304" pitchFamily="18" charset="0"/>
                          <a:ea typeface="Times New Roman" panose="02020603050405020304" pitchFamily="18" charset="0"/>
                          <a:cs typeface="Times New Roman" panose="02020603050405020304" pitchFamily="18" charset="0"/>
                        </a:rPr>
                        <a:t>73</a:t>
                      </a:r>
                      <a:endParaRPr lang="ru-RU" sz="1400" dirty="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73739560"/>
                  </a:ext>
                </a:extLst>
              </a:tr>
            </a:tbl>
          </a:graphicData>
        </a:graphic>
      </p:graphicFrame>
      <p:sp>
        <p:nvSpPr>
          <p:cNvPr id="3" name="Прямоугольник 2"/>
          <p:cNvSpPr/>
          <p:nvPr/>
        </p:nvSpPr>
        <p:spPr>
          <a:xfrm>
            <a:off x="667091" y="1196752"/>
            <a:ext cx="8245424" cy="2831544"/>
          </a:xfrm>
          <a:prstGeom prst="rect">
            <a:avLst/>
          </a:prstGeom>
        </p:spPr>
        <p:txBody>
          <a:bodyPr wrap="square">
            <a:spAutoFit/>
          </a:bodyPr>
          <a:lstStyle/>
          <a:p>
            <a:pPr indent="457200" algn="just"/>
            <a:r>
              <a:rPr lang="ru-RU" sz="1600" dirty="0"/>
              <a:t>В 2024 г. Институтом проведена большая работа по заключению и пролонгации долгосрочных договоров о прохождении практики. На данный момент долгосрочными базами практики (свыше 3 лет) является 46 организаций и предприятий.</a:t>
            </a:r>
          </a:p>
          <a:p>
            <a:pPr indent="457200" algn="just"/>
            <a:r>
              <a:rPr lang="ru-RU" sz="1600" dirty="0"/>
              <a:t>Всего за отчётный период в ТИ (ф) СВФУ было проведено 76 практик, из них 15 учебных практик, 61 производственных.</a:t>
            </a:r>
          </a:p>
          <a:p>
            <a:pPr indent="457200" algn="just"/>
            <a:r>
              <a:rPr lang="ru-RU" sz="1600" dirty="0"/>
              <a:t>В 2024 г. на практику было направлено 617 студентов ТИ (ф) СВФУ (без учета прохождения одной группой нескольких видов практик), из них специалистов - 229, бакалавров - 388. </a:t>
            </a:r>
          </a:p>
          <a:p>
            <a:pPr indent="457200" algn="just"/>
            <a:r>
              <a:rPr lang="ru-RU" sz="1600" dirty="0"/>
              <a:t>Результаты прохождения практик в 2024 году по сравнению с предыдущим годом несколько снизились (общая успеваемость на 3%, качественная успеваемость – на 2%), но остались на довольно высоком уровне</a:t>
            </a:r>
            <a:r>
              <a:rPr lang="ru-RU" dirty="0"/>
              <a:t>.</a:t>
            </a:r>
          </a:p>
        </p:txBody>
      </p:sp>
    </p:spTree>
    <p:extLst>
      <p:ext uri="{BB962C8B-B14F-4D97-AF65-F5344CB8AC3E}">
        <p14:creationId xmlns:p14="http://schemas.microsoft.com/office/powerpoint/2010/main" val="35449819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16632"/>
            <a:ext cx="7848872" cy="648072"/>
          </a:xfrm>
        </p:spPr>
        <p:txBody>
          <a:bodyPr>
            <a:normAutofit fontScale="90000"/>
          </a:bodyPr>
          <a:lstStyle/>
          <a:p>
            <a:r>
              <a:rPr lang="ru-RU" sz="2800" b="1" dirty="0">
                <a:solidFill>
                  <a:schemeClr val="accent5">
                    <a:lumMod val="50000"/>
                  </a:schemeClr>
                </a:solidFill>
              </a:rPr>
              <a:t>Количество призеров ТИ (ф) СВФУ в олимпиадах </a:t>
            </a:r>
            <a:r>
              <a:rPr lang="ru-RU" sz="2800" b="1" dirty="0" smtClean="0">
                <a:solidFill>
                  <a:schemeClr val="accent5">
                    <a:lumMod val="50000"/>
                  </a:schemeClr>
                </a:solidFill>
              </a:rPr>
              <a:t>и конкурсах разного </a:t>
            </a:r>
            <a:r>
              <a:rPr lang="ru-RU" sz="2800" b="1" dirty="0">
                <a:solidFill>
                  <a:schemeClr val="accent5">
                    <a:lumMod val="50000"/>
                  </a:schemeClr>
                </a:solidFill>
              </a:rPr>
              <a:t>уровня</a:t>
            </a:r>
          </a:p>
        </p:txBody>
      </p:sp>
      <p:sp>
        <p:nvSpPr>
          <p:cNvPr id="3" name="Прямоугольник 2"/>
          <p:cNvSpPr/>
          <p:nvPr/>
        </p:nvSpPr>
        <p:spPr>
          <a:xfrm>
            <a:off x="359024" y="620688"/>
            <a:ext cx="8677472" cy="6247864"/>
          </a:xfrm>
          <a:prstGeom prst="rect">
            <a:avLst/>
          </a:prstGeom>
        </p:spPr>
        <p:txBody>
          <a:bodyPr wrap="square">
            <a:spAutoFit/>
          </a:bodyPr>
          <a:lstStyle/>
          <a:p>
            <a:pPr indent="450215" algn="just">
              <a:spcAft>
                <a:spcPts val="0"/>
              </a:spcAft>
            </a:pP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2024 г. в Открытых международных студенческих </a:t>
            </a: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Интернет-олимпиадах приняли </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участие 79 студентов, во 2 тур прошли 10 студентов, которые получили сертификаты участия.</a:t>
            </a:r>
          </a:p>
          <a:p>
            <a:pPr indent="450215" algn="just">
              <a:spcAft>
                <a:spcPts val="0"/>
              </a:spcAft>
            </a:pPr>
            <a:r>
              <a:rPr lang="ru-RU" sz="1600" dirty="0">
                <a:latin typeface="Times New Roman" panose="02020603050405020304" pitchFamily="18" charset="0"/>
                <a:ea typeface="Times New Roman" panose="02020603050405020304" pitchFamily="18" charset="0"/>
                <a:cs typeface="Times New Roman" panose="02020603050405020304" pitchFamily="18" charset="0"/>
              </a:rPr>
              <a:t>В ноябре 2024 г. команда </a:t>
            </a: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Б-ПИ-22 «404 </a:t>
            </a:r>
            <a:r>
              <a:rPr lang="ru-RU" sz="1600" dirty="0" err="1" smtClean="0">
                <a:latin typeface="Times New Roman" panose="02020603050405020304" pitchFamily="18" charset="0"/>
                <a:ea typeface="Times New Roman" panose="02020603050405020304" pitchFamily="18" charset="0"/>
                <a:cs typeface="Times New Roman" panose="02020603050405020304" pitchFamily="18" charset="0"/>
              </a:rPr>
              <a:t>Team</a:t>
            </a: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 получила </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«серебро» муниципального этапа Всероссийского конкурса «Моя профессия – ИТ», представив проект по разработке сайта по теме «Цифровая медицина». </a:t>
            </a:r>
          </a:p>
          <a:p>
            <a:pPr indent="450215" algn="just">
              <a:spcAft>
                <a:spcPts val="0"/>
              </a:spcAft>
            </a:pPr>
            <a:r>
              <a:rPr lang="ru-RU" sz="1600" dirty="0">
                <a:latin typeface="Times New Roman" panose="02020603050405020304" pitchFamily="18" charset="0"/>
                <a:ea typeface="Times New Roman" panose="02020603050405020304" pitchFamily="18" charset="0"/>
                <a:cs typeface="Times New Roman" panose="02020603050405020304" pitchFamily="18" charset="0"/>
              </a:rPr>
              <a:t>22 марта 2024 г. </a:t>
            </a: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в региональном этапе </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Международного инженерного чемпионата «CASE-IN» по направлению «Горное </a:t>
            </a: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дело» команда студентов кафедры ГД заняла 1 место (</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диплом 1 степени) и 5 место по Сибири и Дальнему Востоку. </a:t>
            </a:r>
          </a:p>
          <a:p>
            <a:pPr indent="450215" algn="just"/>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Студент </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группы С-ГД-21 Клименко Д.Р. получил диплом победителя (I место</a:t>
            </a: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 по </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результатам участия </a:t>
            </a: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X Всероссийской олимпиаде по истории российского </a:t>
            </a: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предпринимательства. </a:t>
            </a:r>
          </a:p>
          <a:p>
            <a:pPr indent="450215" algn="just"/>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 6 </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студентов кафедры </a:t>
            </a:r>
            <a:r>
              <a:rPr lang="ru-RU" sz="1600" dirty="0" err="1" smtClean="0">
                <a:latin typeface="Times New Roman" panose="02020603050405020304" pitchFamily="18" charset="0"/>
                <a:ea typeface="Times New Roman" panose="02020603050405020304" pitchFamily="18" charset="0"/>
                <a:cs typeface="Times New Roman" panose="02020603050405020304" pitchFamily="18" charset="0"/>
              </a:rPr>
              <a:t>ПиМНО</a:t>
            </a: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 получили </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дипломы I, II, III степени по результатам участия в I Всероссийской студенческой дистанционной олимпиаде «Психология: от теории к практике». </a:t>
            </a:r>
          </a:p>
          <a:p>
            <a:pPr indent="450215" algn="just">
              <a:spcAft>
                <a:spcPts val="0"/>
              </a:spcAft>
            </a:pPr>
            <a:r>
              <a:rPr lang="ru-RU" sz="1600" dirty="0">
                <a:latin typeface="Times New Roman" panose="02020603050405020304" pitchFamily="18" charset="0"/>
                <a:ea typeface="Times New Roman" panose="02020603050405020304" pitchFamily="18" charset="0"/>
                <a:cs typeface="Times New Roman" panose="02020603050405020304" pitchFamily="18" charset="0"/>
              </a:rPr>
              <a:t>В феврале 2024 г. студентка группы Б-ОФ-21 Новгородова Е.А. приняла участие в просветительской акции «</a:t>
            </a:r>
            <a:r>
              <a:rPr lang="ru-RU" sz="1600" dirty="0" err="1">
                <a:latin typeface="Times New Roman" panose="02020603050405020304" pitchFamily="18" charset="0"/>
                <a:ea typeface="Times New Roman" panose="02020603050405020304" pitchFamily="18" charset="0"/>
                <a:cs typeface="Times New Roman" panose="02020603050405020304" pitchFamily="18" charset="0"/>
              </a:rPr>
              <a:t>Сахалыы</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 диктант» и заняла первое место в номинации «Лучший из лучших».</a:t>
            </a:r>
          </a:p>
          <a:p>
            <a:pPr indent="450215" algn="just">
              <a:spcAft>
                <a:spcPts val="0"/>
              </a:spcAft>
            </a:pP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июне-августе 2024 г. 10 студентов-выпускников направлений подготовки 44.03.05 «Педагогическое образование (с двумя профилями подготовки)», 09.03.03 «Прикладная информатика» получили дипломы I, II, III степени в Международном конкурсе выпускных квалификационных работ и  дипломных исследований по инициативе проекта Interclover.ru (г. Нижний Новгород).</a:t>
            </a:r>
          </a:p>
          <a:p>
            <a:pPr indent="450215" algn="just">
              <a:spcAft>
                <a:spcPts val="0"/>
              </a:spcAft>
            </a:pPr>
            <a:r>
              <a:rPr lang="ru-RU" sz="1600" dirty="0" smtClean="0">
                <a:latin typeface="Times New Roman" panose="02020603050405020304" pitchFamily="18" charset="0"/>
                <a:ea typeface="Times New Roman" panose="02020603050405020304" pitchFamily="18" charset="0"/>
                <a:cs typeface="Times New Roman" panose="02020603050405020304" pitchFamily="18" charset="0"/>
              </a:rPr>
              <a:t>В </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2024 г. 2 студента группы Б-ПО-19 Дмитриева К.А. (диплом I степени) и Романова М.Л. (диплом II степени) стали победителями в Международном конкурсе научных, методических, творческих работ «Знание. Инновации. Приоритеты», посвященном Году семьи, Десятилетию науки и технологий (г. Киров).</a:t>
            </a:r>
          </a:p>
        </p:txBody>
      </p:sp>
    </p:spTree>
    <p:extLst>
      <p:ext uri="{BB962C8B-B14F-4D97-AF65-F5344CB8AC3E}">
        <p14:creationId xmlns:p14="http://schemas.microsoft.com/office/powerpoint/2010/main" val="39785889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644406" y="0"/>
            <a:ext cx="4571048" cy="5143881"/>
          </a:xfrm>
          <a:custGeom>
            <a:avLst/>
            <a:gdLst/>
            <a:ahLst/>
            <a:cxnLst/>
            <a:rect l="l" t="t" r="r" b="b"/>
            <a:pathLst>
              <a:path w="6094730" h="4683759">
                <a:moveTo>
                  <a:pt x="0" y="4683252"/>
                </a:moveTo>
                <a:lnTo>
                  <a:pt x="6094476" y="4683252"/>
                </a:lnTo>
                <a:lnTo>
                  <a:pt x="6094476" y="0"/>
                </a:lnTo>
                <a:lnTo>
                  <a:pt x="0" y="0"/>
                </a:lnTo>
                <a:lnTo>
                  <a:pt x="0" y="4683252"/>
                </a:lnTo>
                <a:close/>
              </a:path>
            </a:pathLst>
          </a:custGeom>
          <a:solidFill>
            <a:srgbClr val="FFC000">
              <a:alpha val="70000"/>
            </a:srgbClr>
          </a:solidFill>
        </p:spPr>
        <p:txBody>
          <a:bodyPr wrap="square" lIns="0" tIns="0" rIns="0" bIns="0" rtlCol="0"/>
          <a:lstStyle/>
          <a:p>
            <a:pPr defTabSz="685800">
              <a:defRPr/>
            </a:pPr>
            <a:endParaRPr sz="1350">
              <a:solidFill>
                <a:prstClr val="black"/>
              </a:solidFill>
              <a:latin typeface="Calibri"/>
            </a:endParaRPr>
          </a:p>
        </p:txBody>
      </p:sp>
      <p:sp>
        <p:nvSpPr>
          <p:cNvPr id="4" name="object 4"/>
          <p:cNvSpPr txBox="1"/>
          <p:nvPr/>
        </p:nvSpPr>
        <p:spPr>
          <a:xfrm>
            <a:off x="612648" y="295256"/>
            <a:ext cx="8332623" cy="525785"/>
          </a:xfrm>
          <a:prstGeom prst="rect">
            <a:avLst/>
          </a:prstGeom>
        </p:spPr>
        <p:txBody>
          <a:bodyPr vert="horz" wrap="square" lIns="0" tIns="0" rIns="0" bIns="0" rtlCol="0">
            <a:spAutoFit/>
          </a:bodyPr>
          <a:lstStyle/>
          <a:p>
            <a:pPr defTabSz="685800">
              <a:lnSpc>
                <a:spcPts val="4106"/>
              </a:lnSpc>
              <a:defRPr/>
            </a:pPr>
            <a:r>
              <a:rPr lang="ru-RU" sz="2325" b="1" kern="0" dirty="0" smtClean="0">
                <a:solidFill>
                  <a:schemeClr val="tx2">
                    <a:lumMod val="75000"/>
                  </a:schemeClr>
                </a:solidFill>
                <a:latin typeface="Century Gothic" panose="020B0502020202020204" pitchFamily="34" charset="0"/>
                <a:cs typeface="Arial Narrow"/>
              </a:rPr>
              <a:t>Участие в ФИЭБ - 2024</a:t>
            </a:r>
            <a:endParaRPr sz="2325" b="1" kern="0" dirty="0">
              <a:solidFill>
                <a:schemeClr val="tx2">
                  <a:lumMod val="75000"/>
                </a:schemeClr>
              </a:solidFill>
              <a:latin typeface="Century Gothic" panose="020B0502020202020204" pitchFamily="34" charset="0"/>
              <a:cs typeface="Arial Narrow"/>
            </a:endParaRPr>
          </a:p>
        </p:txBody>
      </p:sp>
      <p:sp>
        <p:nvSpPr>
          <p:cNvPr id="7" name="object 7"/>
          <p:cNvSpPr/>
          <p:nvPr/>
        </p:nvSpPr>
        <p:spPr>
          <a:xfrm>
            <a:off x="612648" y="4736591"/>
            <a:ext cx="2824639" cy="0"/>
          </a:xfrm>
          <a:custGeom>
            <a:avLst/>
            <a:gdLst/>
            <a:ahLst/>
            <a:cxnLst/>
            <a:rect l="l" t="t" r="r" b="b"/>
            <a:pathLst>
              <a:path w="3766185">
                <a:moveTo>
                  <a:pt x="0" y="0"/>
                </a:moveTo>
                <a:lnTo>
                  <a:pt x="3765804" y="0"/>
                </a:lnTo>
              </a:path>
            </a:pathLst>
          </a:custGeom>
          <a:ln w="57236">
            <a:solidFill>
              <a:srgbClr val="FFFFFF"/>
            </a:solidFill>
          </a:ln>
        </p:spPr>
        <p:txBody>
          <a:bodyPr wrap="square" lIns="0" tIns="0" rIns="0" bIns="0" rtlCol="0"/>
          <a:lstStyle/>
          <a:p>
            <a:pPr defTabSz="685800">
              <a:defRPr/>
            </a:pPr>
            <a:endParaRPr sz="1350">
              <a:solidFill>
                <a:prstClr val="black"/>
              </a:solidFill>
              <a:latin typeface="Calibri"/>
            </a:endParaRPr>
          </a:p>
        </p:txBody>
      </p:sp>
      <p:sp>
        <p:nvSpPr>
          <p:cNvPr id="8" name="object 8"/>
          <p:cNvSpPr/>
          <p:nvPr/>
        </p:nvSpPr>
        <p:spPr>
          <a:xfrm>
            <a:off x="614078" y="1124744"/>
            <a:ext cx="2823209" cy="0"/>
          </a:xfrm>
          <a:custGeom>
            <a:avLst/>
            <a:gdLst/>
            <a:ahLst/>
            <a:cxnLst/>
            <a:rect l="l" t="t" r="r" b="b"/>
            <a:pathLst>
              <a:path w="3764279">
                <a:moveTo>
                  <a:pt x="0" y="0"/>
                </a:moveTo>
                <a:lnTo>
                  <a:pt x="3764279" y="0"/>
                </a:lnTo>
              </a:path>
            </a:pathLst>
          </a:custGeom>
          <a:ln w="57236">
            <a:solidFill>
              <a:schemeClr val="tx2"/>
            </a:solidFill>
          </a:ln>
        </p:spPr>
        <p:txBody>
          <a:bodyPr wrap="square" lIns="0" tIns="0" rIns="0" bIns="0" rtlCol="0"/>
          <a:lstStyle/>
          <a:p>
            <a:pPr defTabSz="685800">
              <a:defRPr/>
            </a:pPr>
            <a:endParaRPr sz="1350">
              <a:solidFill>
                <a:prstClr val="black"/>
              </a:solidFill>
              <a:latin typeface="Calibri"/>
            </a:endParaRPr>
          </a:p>
        </p:txBody>
      </p:sp>
      <p:sp>
        <p:nvSpPr>
          <p:cNvPr id="9" name="object 9"/>
          <p:cNvSpPr txBox="1"/>
          <p:nvPr/>
        </p:nvSpPr>
        <p:spPr>
          <a:xfrm>
            <a:off x="599214" y="1436788"/>
            <a:ext cx="7402640" cy="2908489"/>
          </a:xfrm>
          <a:prstGeom prst="rect">
            <a:avLst/>
          </a:prstGeom>
        </p:spPr>
        <p:txBody>
          <a:bodyPr vert="horz" wrap="square" lIns="0" tIns="0" rIns="0" bIns="0" rtlCol="0">
            <a:spAutoFit/>
          </a:bodyPr>
          <a:lstStyle/>
          <a:p>
            <a:pPr marL="9525" algn="just" defTabSz="685800">
              <a:lnSpc>
                <a:spcPct val="150000"/>
              </a:lnSpc>
              <a:tabLst>
                <a:tab pos="4508659" algn="l"/>
              </a:tabLst>
              <a:defRPr/>
            </a:pPr>
            <a:r>
              <a:rPr lang="ru-RU" spc="161" dirty="0">
                <a:latin typeface="Arial"/>
                <a:cs typeface="Arial"/>
              </a:rPr>
              <a:t>По результатам участия в Федеральном интернет экзамене для выпускников бакалавриата по направлению «Прикладная информатика в менеджменте» 18 апреля 2024 г. студент Богданов Р.А. получил серебряный сертификат, студенты Корниенко Д.С. и Юркевич Д.О. - бронзовые сертификаты. Всего в ФИЭБ приняли участие 5 студентов группы. </a:t>
            </a:r>
            <a:r>
              <a:rPr lang="ru-RU" spc="161" dirty="0" smtClean="0">
                <a:latin typeface="Arial"/>
                <a:cs typeface="Arial"/>
              </a:rPr>
              <a:t>	</a:t>
            </a:r>
            <a:endParaRPr lang="ru-RU" spc="161" dirty="0">
              <a:latin typeface="Arial"/>
              <a:cs typeface="Arial"/>
            </a:endParaRPr>
          </a:p>
        </p:txBody>
      </p:sp>
      <p:sp>
        <p:nvSpPr>
          <p:cNvPr id="11" name="Блок-схема: подготовка 10"/>
          <p:cNvSpPr/>
          <p:nvPr/>
        </p:nvSpPr>
        <p:spPr>
          <a:xfrm>
            <a:off x="7164288" y="0"/>
            <a:ext cx="1878806" cy="1535906"/>
          </a:xfrm>
          <a:prstGeom prst="flowChartPreparati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350"/>
          </a:p>
        </p:txBody>
      </p:sp>
      <p:sp>
        <p:nvSpPr>
          <p:cNvPr id="12" name="object 8"/>
          <p:cNvSpPr/>
          <p:nvPr/>
        </p:nvSpPr>
        <p:spPr>
          <a:xfrm>
            <a:off x="57151" y="5501684"/>
            <a:ext cx="9140666" cy="0"/>
          </a:xfrm>
          <a:custGeom>
            <a:avLst/>
            <a:gdLst/>
            <a:ahLst/>
            <a:cxnLst/>
            <a:rect l="l" t="t" r="r" b="b"/>
            <a:pathLst>
              <a:path w="12187555">
                <a:moveTo>
                  <a:pt x="0" y="0"/>
                </a:moveTo>
                <a:lnTo>
                  <a:pt x="12187431" y="0"/>
                </a:lnTo>
              </a:path>
            </a:pathLst>
          </a:custGeom>
          <a:ln w="27408">
            <a:solidFill>
              <a:srgbClr val="FBBF03"/>
            </a:solidFill>
          </a:ln>
        </p:spPr>
        <p:txBody>
          <a:bodyPr wrap="square" lIns="0" tIns="0" rIns="0" bIns="0" rtlCol="0"/>
          <a:lstStyle/>
          <a:p>
            <a:pPr defTabSz="685800">
              <a:defRPr/>
            </a:pPr>
            <a:endParaRPr sz="1350">
              <a:solidFill>
                <a:prstClr val="black"/>
              </a:solidFill>
              <a:latin typeface="Calibri"/>
            </a:endParaRPr>
          </a:p>
        </p:txBody>
      </p:sp>
    </p:spTree>
    <p:extLst>
      <p:ext uri="{BB962C8B-B14F-4D97-AF65-F5344CB8AC3E}">
        <p14:creationId xmlns:p14="http://schemas.microsoft.com/office/powerpoint/2010/main" val="38879571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7504" y="476672"/>
            <a:ext cx="8075240" cy="1371600"/>
          </a:xfrm>
        </p:spPr>
        <p:txBody>
          <a:bodyPr>
            <a:normAutofit fontScale="90000"/>
          </a:bodyPr>
          <a:lstStyle/>
          <a:p>
            <a:r>
              <a:rPr lang="ru-RU" b="1" dirty="0" smtClean="0">
                <a:solidFill>
                  <a:schemeClr val="tx2"/>
                </a:solidFill>
              </a:rPr>
              <a:t>Результаты итоговой аттестации выпускников</a:t>
            </a:r>
            <a:r>
              <a:rPr lang="ru-RU" dirty="0" smtClean="0"/>
              <a:t/>
            </a:r>
            <a:br>
              <a:rPr lang="ru-RU" dirty="0" smtClean="0"/>
            </a:br>
            <a:endParaRPr lang="ru-RU" dirty="0"/>
          </a:p>
        </p:txBody>
      </p:sp>
      <p:sp>
        <p:nvSpPr>
          <p:cNvPr id="5" name="Rectangle 48"/>
          <p:cNvSpPr>
            <a:spLocks noChangeArrowheads="1"/>
          </p:cNvSpPr>
          <p:nvPr/>
        </p:nvSpPr>
        <p:spPr bwMode="auto">
          <a:xfrm>
            <a:off x="1273175" y="31575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1331935652"/>
              </p:ext>
            </p:extLst>
          </p:nvPr>
        </p:nvGraphicFramePr>
        <p:xfrm>
          <a:off x="539552" y="1475321"/>
          <a:ext cx="7992888" cy="2793504"/>
        </p:xfrm>
        <a:graphic>
          <a:graphicData uri="http://schemas.openxmlformats.org/drawingml/2006/table">
            <a:tbl>
              <a:tblPr firstRow="1" firstCol="1" bandRow="1">
                <a:tableStyleId>{17292A2E-F333-43FB-9621-5CBBE7FDCDCB}</a:tableStyleId>
              </a:tblPr>
              <a:tblGrid>
                <a:gridCol w="977470">
                  <a:extLst>
                    <a:ext uri="{9D8B030D-6E8A-4147-A177-3AD203B41FA5}">
                      <a16:colId xmlns:a16="http://schemas.microsoft.com/office/drawing/2014/main" val="3647331540"/>
                    </a:ext>
                  </a:extLst>
                </a:gridCol>
                <a:gridCol w="4149277">
                  <a:extLst>
                    <a:ext uri="{9D8B030D-6E8A-4147-A177-3AD203B41FA5}">
                      <a16:colId xmlns:a16="http://schemas.microsoft.com/office/drawing/2014/main" val="2906225570"/>
                    </a:ext>
                  </a:extLst>
                </a:gridCol>
                <a:gridCol w="977470">
                  <a:extLst>
                    <a:ext uri="{9D8B030D-6E8A-4147-A177-3AD203B41FA5}">
                      <a16:colId xmlns:a16="http://schemas.microsoft.com/office/drawing/2014/main" val="4185784731"/>
                    </a:ext>
                  </a:extLst>
                </a:gridCol>
                <a:gridCol w="977470">
                  <a:extLst>
                    <a:ext uri="{9D8B030D-6E8A-4147-A177-3AD203B41FA5}">
                      <a16:colId xmlns:a16="http://schemas.microsoft.com/office/drawing/2014/main" val="391673082"/>
                    </a:ext>
                  </a:extLst>
                </a:gridCol>
                <a:gridCol w="911201">
                  <a:extLst>
                    <a:ext uri="{9D8B030D-6E8A-4147-A177-3AD203B41FA5}">
                      <a16:colId xmlns:a16="http://schemas.microsoft.com/office/drawing/2014/main" val="3109203297"/>
                    </a:ext>
                  </a:extLst>
                </a:gridCol>
              </a:tblGrid>
              <a:tr h="783544">
                <a:tc rowSpan="2">
                  <a:txBody>
                    <a:bodyPr/>
                    <a:lstStyle/>
                    <a:p>
                      <a:pPr indent="0" algn="ctr"/>
                      <a:r>
                        <a:rPr lang="ru-RU" sz="1400" dirty="0">
                          <a:solidFill>
                            <a:schemeClr val="tx2"/>
                          </a:solidFill>
                          <a:effectLst/>
                        </a:rPr>
                        <a:t>№ п/п</a:t>
                      </a:r>
                      <a:endParaRPr lang="ru-RU" sz="1800" dirty="0">
                        <a:solidFill>
                          <a:schemeClr val="tx2"/>
                        </a:solidFill>
                        <a:effectLst/>
                        <a:latin typeface="Calibri" panose="020F0502020204030204" pitchFamily="34" charset="0"/>
                        <a:cs typeface="Times New Roman" panose="02020603050405020304" pitchFamily="18" charset="0"/>
                      </a:endParaRPr>
                    </a:p>
                  </a:txBody>
                  <a:tcPr marL="68580" marR="68580" marT="0" marB="0" anchor="ctr"/>
                </a:tc>
                <a:tc rowSpan="2">
                  <a:txBody>
                    <a:bodyPr/>
                    <a:lstStyle/>
                    <a:p>
                      <a:pPr indent="0" algn="ctr"/>
                      <a:r>
                        <a:rPr lang="ru-RU" sz="1400" dirty="0">
                          <a:solidFill>
                            <a:schemeClr val="tx2"/>
                          </a:solidFill>
                          <a:effectLst/>
                        </a:rPr>
                        <a:t>Наименование показателя</a:t>
                      </a:r>
                      <a:endParaRPr lang="ru-RU" sz="1800" dirty="0">
                        <a:solidFill>
                          <a:schemeClr val="tx2"/>
                        </a:solidFill>
                        <a:effectLst/>
                        <a:latin typeface="Calibri" panose="020F0502020204030204" pitchFamily="34" charset="0"/>
                        <a:cs typeface="Times New Roman" panose="02020603050405020304" pitchFamily="18" charset="0"/>
                      </a:endParaRPr>
                    </a:p>
                  </a:txBody>
                  <a:tcPr marL="68580" marR="68580" marT="0" marB="0" anchor="ctr"/>
                </a:tc>
                <a:tc gridSpan="3">
                  <a:txBody>
                    <a:bodyPr/>
                    <a:lstStyle/>
                    <a:p>
                      <a:pPr indent="0" algn="ctr"/>
                      <a:r>
                        <a:rPr lang="ru-RU" sz="1400" dirty="0">
                          <a:solidFill>
                            <a:schemeClr val="tx2"/>
                          </a:solidFill>
                          <a:effectLst/>
                        </a:rPr>
                        <a:t>Результаты защиты ВКР по годам, %</a:t>
                      </a:r>
                      <a:endParaRPr lang="ru-RU" sz="1800" dirty="0">
                        <a:solidFill>
                          <a:schemeClr val="tx2"/>
                        </a:solidFill>
                        <a:effectLst/>
                        <a:latin typeface="Calibri" panose="020F0502020204030204" pitchFamily="34" charset="0"/>
                        <a:cs typeface="Times New Roman" panose="02020603050405020304" pitchFamily="18" charset="0"/>
                      </a:endParaRPr>
                    </a:p>
                  </a:txBody>
                  <a:tcPr marL="68580" marR="68580" marT="0" marB="0" anchor="ct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2895968291"/>
                  </a:ext>
                </a:extLst>
              </a:tr>
              <a:tr h="545074">
                <a:tc vMerge="1">
                  <a:txBody>
                    <a:bodyPr/>
                    <a:lstStyle/>
                    <a:p>
                      <a:endParaRPr lang="ru-RU"/>
                    </a:p>
                  </a:txBody>
                  <a:tcPr/>
                </a:tc>
                <a:tc vMerge="1">
                  <a:txBody>
                    <a:bodyPr/>
                    <a:lstStyle/>
                    <a:p>
                      <a:endParaRPr lang="ru-RU"/>
                    </a:p>
                  </a:txBody>
                  <a:tcPr/>
                </a:tc>
                <a:tc>
                  <a:txBody>
                    <a:bodyPr/>
                    <a:lstStyle/>
                    <a:p>
                      <a:pPr indent="0" algn="ctr"/>
                      <a:r>
                        <a:rPr lang="ru-RU" sz="1400" b="1" dirty="0" smtClean="0">
                          <a:solidFill>
                            <a:schemeClr val="tx2"/>
                          </a:solidFill>
                          <a:effectLst/>
                        </a:rPr>
                        <a:t>2022</a:t>
                      </a:r>
                      <a:endParaRPr lang="ru-RU" sz="1800" b="1" dirty="0">
                        <a:solidFill>
                          <a:schemeClr val="tx2"/>
                        </a:solidFill>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400" b="1" dirty="0" smtClean="0">
                          <a:solidFill>
                            <a:schemeClr val="tx2"/>
                          </a:solidFill>
                          <a:effectLst/>
                        </a:rPr>
                        <a:t>2023</a:t>
                      </a:r>
                      <a:endParaRPr lang="ru-RU" sz="1800" b="1" dirty="0">
                        <a:solidFill>
                          <a:schemeClr val="tx2"/>
                        </a:solidFill>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400" b="1" dirty="0" smtClean="0">
                          <a:solidFill>
                            <a:schemeClr val="tx2"/>
                          </a:solidFill>
                          <a:effectLst/>
                        </a:rPr>
                        <a:t>2024</a:t>
                      </a:r>
                      <a:endParaRPr lang="ru-RU" sz="1800" b="1" dirty="0">
                        <a:solidFill>
                          <a:schemeClr val="tx2"/>
                        </a:solidFill>
                        <a:effectLst/>
                        <a:latin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52015131"/>
                  </a:ext>
                </a:extLst>
              </a:tr>
              <a:tr h="732443">
                <a:tc>
                  <a:txBody>
                    <a:bodyPr/>
                    <a:lstStyle/>
                    <a:p>
                      <a:pPr indent="0" algn="ctr"/>
                      <a:r>
                        <a:rPr lang="ru-RU" sz="2000">
                          <a:effectLst/>
                        </a:rPr>
                        <a:t>1.</a:t>
                      </a:r>
                      <a:endParaRPr lang="ru-RU" sz="18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400" dirty="0">
                          <a:effectLst/>
                          <a:latin typeface="Times New Roman" panose="02020603050405020304" pitchFamily="18" charset="0"/>
                          <a:ea typeface="Times New Roman" panose="02020603050405020304" pitchFamily="18" charset="0"/>
                          <a:cs typeface="Times New Roman" panose="02020603050405020304" pitchFamily="18" charset="0"/>
                        </a:rPr>
                        <a:t>Доля студентов, получивших оценки «отлично» и «хорошо»</a:t>
                      </a:r>
                      <a:endParaRPr lang="ru-RU" sz="1200" dirty="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400" dirty="0">
                          <a:effectLst/>
                          <a:latin typeface="Times New Roman" panose="02020603050405020304" pitchFamily="18" charset="0"/>
                          <a:ea typeface="Times New Roman" panose="02020603050405020304" pitchFamily="18" charset="0"/>
                          <a:cs typeface="Times New Roman" panose="02020603050405020304" pitchFamily="18" charset="0"/>
                        </a:rPr>
                        <a:t>96</a:t>
                      </a:r>
                      <a:endParaRPr lang="ru-RU" sz="1200" dirty="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400" dirty="0">
                          <a:effectLst/>
                          <a:latin typeface="Times New Roman" panose="02020603050405020304" pitchFamily="18" charset="0"/>
                          <a:ea typeface="Times New Roman" panose="02020603050405020304" pitchFamily="18" charset="0"/>
                          <a:cs typeface="Times New Roman" panose="02020603050405020304" pitchFamily="18" charset="0"/>
                        </a:rPr>
                        <a:t>86</a:t>
                      </a:r>
                      <a:endParaRPr lang="ru-RU" sz="1200" dirty="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400" dirty="0">
                          <a:effectLst/>
                          <a:latin typeface="Times New Roman" panose="02020603050405020304" pitchFamily="18" charset="0"/>
                          <a:ea typeface="Times New Roman" panose="02020603050405020304" pitchFamily="18" charset="0"/>
                          <a:cs typeface="Times New Roman" panose="02020603050405020304" pitchFamily="18" charset="0"/>
                        </a:rPr>
                        <a:t>96</a:t>
                      </a:r>
                      <a:endParaRPr lang="ru-RU" sz="1200" dirty="0">
                        <a:effectLst/>
                        <a:latin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385926416"/>
                  </a:ext>
                </a:extLst>
              </a:tr>
              <a:tr h="732443">
                <a:tc>
                  <a:txBody>
                    <a:bodyPr/>
                    <a:lstStyle/>
                    <a:p>
                      <a:pPr indent="0" algn="ctr"/>
                      <a:r>
                        <a:rPr lang="ru-RU" sz="2000">
                          <a:effectLst/>
                        </a:rPr>
                        <a:t>2.</a:t>
                      </a:r>
                      <a:endParaRPr lang="ru-RU" sz="18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Доля студентов, получивших «неудовлетворительно»</a:t>
                      </a:r>
                      <a:endParaRPr lang="ru-RU" sz="12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0</a:t>
                      </a:r>
                      <a:endParaRPr lang="ru-RU" sz="12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0</a:t>
                      </a:r>
                      <a:endParaRPr lang="ru-RU" sz="12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400" dirty="0">
                          <a:effectLst/>
                          <a:latin typeface="Times New Roman" panose="02020603050405020304" pitchFamily="18" charset="0"/>
                          <a:ea typeface="Times New Roman" panose="02020603050405020304" pitchFamily="18" charset="0"/>
                          <a:cs typeface="Times New Roman" panose="02020603050405020304" pitchFamily="18" charset="0"/>
                        </a:rPr>
                        <a:t>0</a:t>
                      </a:r>
                      <a:endParaRPr lang="ru-RU" sz="1200" dirty="0">
                        <a:effectLst/>
                        <a:latin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89893483"/>
                  </a:ext>
                </a:extLst>
              </a:tr>
            </a:tbl>
          </a:graphicData>
        </a:graphic>
      </p:graphicFrame>
      <p:sp>
        <p:nvSpPr>
          <p:cNvPr id="4" name="Прямоугольник 3"/>
          <p:cNvSpPr/>
          <p:nvPr/>
        </p:nvSpPr>
        <p:spPr>
          <a:xfrm>
            <a:off x="539552" y="4922912"/>
            <a:ext cx="8136904" cy="646331"/>
          </a:xfrm>
          <a:prstGeom prst="rect">
            <a:avLst/>
          </a:prstGeom>
        </p:spPr>
        <p:txBody>
          <a:bodyPr wrap="square">
            <a:spAutoFit/>
          </a:bodyPr>
          <a:lstStyle/>
          <a:p>
            <a:r>
              <a:rPr lang="ru-RU" dirty="0"/>
              <a:t>Абсолютная успеваемость по итогам защиты выпускных квалификационных работ за 2024 год составила 100%, качественная успеваемость – 96%. </a:t>
            </a:r>
          </a:p>
        </p:txBody>
      </p:sp>
    </p:spTree>
    <p:extLst>
      <p:ext uri="{BB962C8B-B14F-4D97-AF65-F5344CB8AC3E}">
        <p14:creationId xmlns:p14="http://schemas.microsoft.com/office/powerpoint/2010/main" val="32978786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67003" y="140061"/>
            <a:ext cx="5791200" cy="792088"/>
          </a:xfrm>
        </p:spPr>
        <p:txBody>
          <a:bodyPr>
            <a:normAutofit fontScale="90000"/>
          </a:bodyPr>
          <a:lstStyle/>
          <a:p>
            <a:r>
              <a:rPr lang="ru-RU" b="1" dirty="0">
                <a:solidFill>
                  <a:schemeClr val="tx2"/>
                </a:solidFill>
              </a:rPr>
              <a:t>Показатели набора в ТИ (ф) СВФУ </a:t>
            </a:r>
          </a:p>
        </p:txBody>
      </p:sp>
      <p:sp>
        <p:nvSpPr>
          <p:cNvPr id="12" name="Прямоугольник 11"/>
          <p:cNvSpPr/>
          <p:nvPr/>
        </p:nvSpPr>
        <p:spPr>
          <a:xfrm>
            <a:off x="538344" y="826071"/>
            <a:ext cx="8253191" cy="2308324"/>
          </a:xfrm>
          <a:prstGeom prst="rect">
            <a:avLst/>
          </a:prstGeom>
        </p:spPr>
        <p:txBody>
          <a:bodyPr wrap="square">
            <a:spAutoFit/>
          </a:bodyPr>
          <a:lstStyle/>
          <a:p>
            <a:r>
              <a:rPr lang="ru-RU" sz="1200" dirty="0"/>
              <a:t>В 2024 году был осуществлен прием на места, финансируемые из бюджета РФ – 101 по очной форме обучения и 55 – по заочной.</a:t>
            </a:r>
          </a:p>
          <a:p>
            <a:r>
              <a:rPr lang="ru-RU" sz="1200" dirty="0"/>
              <a:t>В 2024 году прием абитуриентов осуществлялся по 8 направлениям подготовки и 1 специальности. </a:t>
            </a:r>
          </a:p>
          <a:p>
            <a:pPr indent="450215" algn="just">
              <a:spcAft>
                <a:spcPts val="0"/>
              </a:spcAft>
            </a:pPr>
            <a:r>
              <a:rPr lang="ru-RU" sz="1200" dirty="0">
                <a:ea typeface="Times New Roman"/>
                <a:cs typeface="Times New Roman"/>
              </a:rPr>
              <a:t>В 2024 году на целевые места был зачислен 1 человек (заочное отделение) на направление подготовки 13.03.02 «Электроэнергетика и электротехника» (заказчик - АО «Дальневосточная генерирующая компания», детализированная квота); по направлению подготовки 08.03.01 «Строительство» (очное отделение) – 1 человек (заказчик - АО «Дальневосточная генерирующая компания», детализированная квота). </a:t>
            </a:r>
            <a:endParaRPr lang="ru-RU" sz="1200" dirty="0" smtClean="0">
              <a:ea typeface="Times New Roman"/>
              <a:cs typeface="Times New Roman"/>
            </a:endParaRPr>
          </a:p>
          <a:p>
            <a:pPr indent="450215" algn="just">
              <a:spcAft>
                <a:spcPts val="0"/>
              </a:spcAft>
            </a:pPr>
            <a:r>
              <a:rPr lang="ru-RU" sz="1200" dirty="0">
                <a:ea typeface="Times New Roman"/>
                <a:cs typeface="Times New Roman"/>
              </a:rPr>
              <a:t>За 2024 год Отборочная комиссия Технического института (ф) СВФУ в г. Нерюнгри выполнила КЦП в полном объеме. Показатели по приему абитуриентов на направления подготовки стабильные. По числу поданных заявлений лидерами являются направление подготовки «Прикладная информатика» и специальность «Горное дело». </a:t>
            </a:r>
          </a:p>
          <a:p>
            <a:pPr indent="450215" algn="just">
              <a:spcAft>
                <a:spcPts val="0"/>
              </a:spcAft>
            </a:pPr>
            <a:r>
              <a:rPr lang="ru-RU" sz="1200" dirty="0">
                <a:ea typeface="Times New Roman"/>
                <a:cs typeface="Times New Roman"/>
              </a:rPr>
              <a:t>В 2024 году лидерами по среднему баллу ЕГЭ стали инженерные направления подготовки, их средний балл превысил 61,9. </a:t>
            </a:r>
          </a:p>
        </p:txBody>
      </p:sp>
      <p:sp>
        <p:nvSpPr>
          <p:cNvPr id="13" name="Прямоугольник 12"/>
          <p:cNvSpPr/>
          <p:nvPr/>
        </p:nvSpPr>
        <p:spPr>
          <a:xfrm>
            <a:off x="899592" y="3072840"/>
            <a:ext cx="7200800" cy="276999"/>
          </a:xfrm>
          <a:prstGeom prst="rect">
            <a:avLst/>
          </a:prstGeom>
        </p:spPr>
        <p:txBody>
          <a:bodyPr wrap="square">
            <a:spAutoFit/>
          </a:bodyPr>
          <a:lstStyle/>
          <a:p>
            <a:pPr indent="450215" algn="ctr">
              <a:spcAft>
                <a:spcPts val="0"/>
              </a:spcAft>
            </a:pPr>
            <a:r>
              <a:rPr lang="ru-RU" sz="1200" b="1" dirty="0">
                <a:latin typeface="Arial Narrow" panose="020B0606020202030204" pitchFamily="34" charset="0"/>
                <a:ea typeface="Times New Roman" panose="02020603050405020304" pitchFamily="18" charset="0"/>
                <a:cs typeface="Times New Roman" panose="02020603050405020304" pitchFamily="18" charset="0"/>
              </a:rPr>
              <a:t>Таблица 1.</a:t>
            </a:r>
            <a:r>
              <a:rPr lang="ru-RU" sz="1200" dirty="0">
                <a:latin typeface="Arial Narrow" panose="020B0606020202030204" pitchFamily="34" charset="0"/>
                <a:ea typeface="Times New Roman" panose="02020603050405020304" pitchFamily="18" charset="0"/>
                <a:cs typeface="Times New Roman" panose="02020603050405020304" pitchFamily="18" charset="0"/>
              </a:rPr>
              <a:t> Показатели набора в ТИ (ф) СВФУ в </a:t>
            </a:r>
            <a:r>
              <a:rPr lang="ru-RU" sz="1200" dirty="0" smtClean="0">
                <a:latin typeface="Arial Narrow" panose="020B0606020202030204" pitchFamily="34" charset="0"/>
                <a:ea typeface="Times New Roman" panose="02020603050405020304" pitchFamily="18" charset="0"/>
                <a:cs typeface="Times New Roman" panose="02020603050405020304" pitchFamily="18" charset="0"/>
              </a:rPr>
              <a:t>2024 </a:t>
            </a:r>
            <a:r>
              <a:rPr lang="ru-RU" sz="1200" dirty="0">
                <a:latin typeface="Arial Narrow" panose="020B0606020202030204" pitchFamily="34" charset="0"/>
                <a:ea typeface="Times New Roman" panose="02020603050405020304" pitchFamily="18" charset="0"/>
                <a:cs typeface="Times New Roman" panose="02020603050405020304" pitchFamily="18" charset="0"/>
              </a:rPr>
              <a:t>году (очное отделение)</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4" name="Прямоугольник 13"/>
          <p:cNvSpPr/>
          <p:nvPr/>
        </p:nvSpPr>
        <p:spPr>
          <a:xfrm>
            <a:off x="662625" y="4271854"/>
            <a:ext cx="7784504" cy="276999"/>
          </a:xfrm>
          <a:prstGeom prst="rect">
            <a:avLst/>
          </a:prstGeom>
        </p:spPr>
        <p:txBody>
          <a:bodyPr wrap="square">
            <a:spAutoFit/>
          </a:bodyPr>
          <a:lstStyle/>
          <a:p>
            <a:pPr indent="450215" algn="ctr">
              <a:spcAft>
                <a:spcPts val="0"/>
              </a:spcAft>
            </a:pPr>
            <a:r>
              <a:rPr lang="ru-RU" sz="1200" b="1" dirty="0">
                <a:latin typeface="Arial Narrow" panose="020B0606020202030204" pitchFamily="34" charset="0"/>
                <a:ea typeface="Times New Roman" panose="02020603050405020304" pitchFamily="18" charset="0"/>
                <a:cs typeface="Times New Roman" panose="02020603050405020304" pitchFamily="18" charset="0"/>
              </a:rPr>
              <a:t>Таблица 2.</a:t>
            </a:r>
            <a:r>
              <a:rPr lang="ru-RU" sz="1200" dirty="0">
                <a:latin typeface="Arial Narrow" panose="020B0606020202030204" pitchFamily="34" charset="0"/>
                <a:ea typeface="Times New Roman" panose="02020603050405020304" pitchFamily="18" charset="0"/>
                <a:cs typeface="Times New Roman" panose="02020603050405020304" pitchFamily="18" charset="0"/>
              </a:rPr>
              <a:t> Показатели набора в ТИ (ф) СВФУ в </a:t>
            </a:r>
            <a:r>
              <a:rPr lang="ru-RU" sz="1200" dirty="0" smtClean="0">
                <a:latin typeface="Arial Narrow" panose="020B0606020202030204" pitchFamily="34" charset="0"/>
                <a:ea typeface="Times New Roman" panose="02020603050405020304" pitchFamily="18" charset="0"/>
                <a:cs typeface="Times New Roman" panose="02020603050405020304" pitchFamily="18" charset="0"/>
              </a:rPr>
              <a:t>2024 </a:t>
            </a:r>
            <a:r>
              <a:rPr lang="ru-RU" sz="1200" dirty="0">
                <a:latin typeface="Arial Narrow" panose="020B0606020202030204" pitchFamily="34" charset="0"/>
                <a:ea typeface="Times New Roman" panose="02020603050405020304" pitchFamily="18" charset="0"/>
                <a:cs typeface="Times New Roman" panose="02020603050405020304" pitchFamily="18" charset="0"/>
              </a:rPr>
              <a:t>году (заочное отделение)</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5" name="Прямоугольник 14"/>
          <p:cNvSpPr/>
          <p:nvPr/>
        </p:nvSpPr>
        <p:spPr>
          <a:xfrm>
            <a:off x="941439" y="5479473"/>
            <a:ext cx="7056784" cy="276999"/>
          </a:xfrm>
          <a:prstGeom prst="rect">
            <a:avLst/>
          </a:prstGeom>
        </p:spPr>
        <p:txBody>
          <a:bodyPr wrap="square">
            <a:spAutoFit/>
          </a:bodyPr>
          <a:lstStyle/>
          <a:p>
            <a:pPr indent="450215" algn="ctr">
              <a:spcAft>
                <a:spcPts val="0"/>
              </a:spcAft>
            </a:pPr>
            <a:r>
              <a:rPr lang="ru-RU" sz="1200" b="1" dirty="0">
                <a:latin typeface="Arial Narrow" panose="020B0606020202030204" pitchFamily="34" charset="0"/>
                <a:ea typeface="Times New Roman" panose="02020603050405020304" pitchFamily="18" charset="0"/>
                <a:cs typeface="Times New Roman" panose="02020603050405020304" pitchFamily="18" charset="0"/>
              </a:rPr>
              <a:t>Таблица 3.</a:t>
            </a:r>
            <a:r>
              <a:rPr lang="ru-RU" sz="1200" dirty="0">
                <a:latin typeface="Arial Narrow" panose="020B0606020202030204" pitchFamily="34" charset="0"/>
                <a:ea typeface="Times New Roman" panose="02020603050405020304" pitchFamily="18" charset="0"/>
                <a:cs typeface="Times New Roman" panose="02020603050405020304" pitchFamily="18" charset="0"/>
              </a:rPr>
              <a:t> Показатели набора в ТИ (ф) СВФУ в </a:t>
            </a:r>
            <a:r>
              <a:rPr lang="ru-RU" sz="1200" dirty="0" smtClean="0">
                <a:latin typeface="Arial Narrow" panose="020B0606020202030204" pitchFamily="34" charset="0"/>
                <a:ea typeface="Times New Roman" panose="02020603050405020304" pitchFamily="18" charset="0"/>
                <a:cs typeface="Times New Roman" panose="02020603050405020304" pitchFamily="18" charset="0"/>
              </a:rPr>
              <a:t>2024 </a:t>
            </a:r>
            <a:r>
              <a:rPr lang="ru-RU" sz="1200" dirty="0">
                <a:latin typeface="Arial Narrow" panose="020B0606020202030204" pitchFamily="34" charset="0"/>
                <a:ea typeface="Times New Roman" panose="02020603050405020304" pitchFamily="18" charset="0"/>
                <a:cs typeface="Times New Roman" panose="02020603050405020304" pitchFamily="18" charset="0"/>
              </a:rPr>
              <a:t>году (очно-заочное отделение)</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2885915658"/>
              </p:ext>
            </p:extLst>
          </p:nvPr>
        </p:nvGraphicFramePr>
        <p:xfrm>
          <a:off x="522429" y="3527006"/>
          <a:ext cx="8226034" cy="640080"/>
        </p:xfrm>
        <a:graphic>
          <a:graphicData uri="http://schemas.openxmlformats.org/drawingml/2006/table">
            <a:tbl>
              <a:tblPr firstRow="1" firstCol="1" bandRow="1">
                <a:tableStyleId>{ED083AE6-46FA-4A59-8FB0-9F97EB10719F}</a:tableStyleId>
              </a:tblPr>
              <a:tblGrid>
                <a:gridCol w="1139027">
                  <a:extLst>
                    <a:ext uri="{9D8B030D-6E8A-4147-A177-3AD203B41FA5}">
                      <a16:colId xmlns:a16="http://schemas.microsoft.com/office/drawing/2014/main" val="4074438796"/>
                    </a:ext>
                  </a:extLst>
                </a:gridCol>
                <a:gridCol w="1045744">
                  <a:extLst>
                    <a:ext uri="{9D8B030D-6E8A-4147-A177-3AD203B41FA5}">
                      <a16:colId xmlns:a16="http://schemas.microsoft.com/office/drawing/2014/main" val="2393579635"/>
                    </a:ext>
                  </a:extLst>
                </a:gridCol>
                <a:gridCol w="1108751">
                  <a:extLst>
                    <a:ext uri="{9D8B030D-6E8A-4147-A177-3AD203B41FA5}">
                      <a16:colId xmlns:a16="http://schemas.microsoft.com/office/drawing/2014/main" val="3503052349"/>
                    </a:ext>
                  </a:extLst>
                </a:gridCol>
                <a:gridCol w="1423784">
                  <a:extLst>
                    <a:ext uri="{9D8B030D-6E8A-4147-A177-3AD203B41FA5}">
                      <a16:colId xmlns:a16="http://schemas.microsoft.com/office/drawing/2014/main" val="1652101109"/>
                    </a:ext>
                  </a:extLst>
                </a:gridCol>
                <a:gridCol w="1423784">
                  <a:extLst>
                    <a:ext uri="{9D8B030D-6E8A-4147-A177-3AD203B41FA5}">
                      <a16:colId xmlns:a16="http://schemas.microsoft.com/office/drawing/2014/main" val="1514031083"/>
                    </a:ext>
                  </a:extLst>
                </a:gridCol>
                <a:gridCol w="1089113">
                  <a:extLst>
                    <a:ext uri="{9D8B030D-6E8A-4147-A177-3AD203B41FA5}">
                      <a16:colId xmlns:a16="http://schemas.microsoft.com/office/drawing/2014/main" val="1621280480"/>
                    </a:ext>
                  </a:extLst>
                </a:gridCol>
                <a:gridCol w="995831">
                  <a:extLst>
                    <a:ext uri="{9D8B030D-6E8A-4147-A177-3AD203B41FA5}">
                      <a16:colId xmlns:a16="http://schemas.microsoft.com/office/drawing/2014/main" val="2191997889"/>
                    </a:ext>
                  </a:extLst>
                </a:gridCol>
              </a:tblGrid>
              <a:tr h="0">
                <a:tc rowSpan="2">
                  <a:txBody>
                    <a:bodyPr/>
                    <a:lstStyle/>
                    <a:p>
                      <a:pPr indent="0" algn="ctr"/>
                      <a:r>
                        <a:rPr lang="ru-RU" sz="1000" dirty="0">
                          <a:effectLst/>
                        </a:rPr>
                        <a:t>Год </a:t>
                      </a:r>
                      <a:endParaRPr lang="ru-RU" sz="1100" dirty="0">
                        <a:effectLst/>
                        <a:latin typeface="Calibri" panose="020F0502020204030204" pitchFamily="34" charset="0"/>
                        <a:cs typeface="Times New Roman" panose="02020603050405020304" pitchFamily="18" charset="0"/>
                      </a:endParaRPr>
                    </a:p>
                  </a:txBody>
                  <a:tcPr marL="68580" marR="68580" marT="0" marB="0"/>
                </a:tc>
                <a:tc rowSpan="2">
                  <a:txBody>
                    <a:bodyPr/>
                    <a:lstStyle/>
                    <a:p>
                      <a:pPr indent="0" algn="ctr"/>
                      <a:r>
                        <a:rPr lang="ru-RU" sz="1000" dirty="0">
                          <a:effectLst/>
                        </a:rPr>
                        <a:t>КЦП</a:t>
                      </a:r>
                      <a:endParaRPr lang="ru-RU" sz="1100" dirty="0">
                        <a:effectLst/>
                      </a:endParaRPr>
                    </a:p>
                    <a:p>
                      <a:pPr indent="0" algn="ctr"/>
                      <a:r>
                        <a:rPr lang="ru-RU" sz="1000" dirty="0">
                          <a:effectLst/>
                        </a:rPr>
                        <a:t>(бюджет)</a:t>
                      </a:r>
                      <a:endParaRPr lang="ru-RU" sz="1100" dirty="0">
                        <a:effectLst/>
                        <a:latin typeface="Calibri" panose="020F0502020204030204" pitchFamily="34" charset="0"/>
                        <a:cs typeface="Times New Roman" panose="02020603050405020304" pitchFamily="18" charset="0"/>
                      </a:endParaRPr>
                    </a:p>
                  </a:txBody>
                  <a:tcPr marL="68580" marR="68580" marT="0" marB="0"/>
                </a:tc>
                <a:tc rowSpan="2">
                  <a:txBody>
                    <a:bodyPr/>
                    <a:lstStyle/>
                    <a:p>
                      <a:pPr indent="0" algn="ctr"/>
                      <a:r>
                        <a:rPr lang="ru-RU" sz="1000" dirty="0">
                          <a:effectLst/>
                        </a:rPr>
                        <a:t>Зачислено (всего)</a:t>
                      </a:r>
                      <a:endParaRPr lang="ru-RU" sz="1100" dirty="0">
                        <a:effectLst/>
                        <a:latin typeface="Calibri" panose="020F0502020204030204" pitchFamily="34" charset="0"/>
                        <a:cs typeface="Times New Roman" panose="02020603050405020304" pitchFamily="18" charset="0"/>
                      </a:endParaRPr>
                    </a:p>
                  </a:txBody>
                  <a:tcPr marL="68580" marR="68580" marT="0" marB="0"/>
                </a:tc>
                <a:tc gridSpan="3">
                  <a:txBody>
                    <a:bodyPr/>
                    <a:lstStyle/>
                    <a:p>
                      <a:pPr indent="0" algn="ctr"/>
                      <a:r>
                        <a:rPr lang="ru-RU" sz="1000" dirty="0">
                          <a:effectLst/>
                        </a:rPr>
                        <a:t>Из них</a:t>
                      </a:r>
                      <a:endParaRPr lang="ru-RU" sz="1100" dirty="0">
                        <a:effectLst/>
                        <a:latin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tc rowSpan="2">
                  <a:txBody>
                    <a:bodyPr/>
                    <a:lstStyle/>
                    <a:p>
                      <a:pPr indent="0" algn="ctr"/>
                      <a:r>
                        <a:rPr lang="ru-RU" sz="1000" dirty="0">
                          <a:effectLst/>
                        </a:rPr>
                        <a:t>Зачислено на целевые места</a:t>
                      </a:r>
                      <a:endParaRPr lang="ru-RU" sz="1100" dirty="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82670288"/>
                  </a:ext>
                </a:extLst>
              </a:tr>
              <a:tr h="0">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indent="0" algn="ctr"/>
                      <a:r>
                        <a:rPr lang="ru-RU" sz="1000" dirty="0">
                          <a:effectLst/>
                        </a:rPr>
                        <a:t>На бюджетной основе</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000" dirty="0">
                          <a:effectLst/>
                        </a:rPr>
                        <a:t>На внебюджетной основе</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000" dirty="0">
                          <a:effectLst/>
                        </a:rPr>
                        <a:t>Госзаказ РС (Я)</a:t>
                      </a:r>
                      <a:endParaRPr lang="ru-RU" sz="1100" dirty="0">
                        <a:effectLst/>
                        <a:latin typeface="Calibri" panose="020F0502020204030204" pitchFamily="34" charset="0"/>
                        <a:cs typeface="Times New Roman" panose="02020603050405020304" pitchFamily="18" charset="0"/>
                      </a:endParaRPr>
                    </a:p>
                  </a:txBody>
                  <a:tcPr marL="68580" marR="68580" marT="0" marB="0"/>
                </a:tc>
                <a:tc vMerge="1">
                  <a:txBody>
                    <a:bodyPr/>
                    <a:lstStyle/>
                    <a:p>
                      <a:endParaRPr lang="ru-RU"/>
                    </a:p>
                  </a:txBody>
                  <a:tcPr/>
                </a:tc>
                <a:extLst>
                  <a:ext uri="{0D108BD9-81ED-4DB2-BD59-A6C34878D82A}">
                    <a16:rowId xmlns:a16="http://schemas.microsoft.com/office/drawing/2014/main" val="1644914097"/>
                  </a:ext>
                </a:extLst>
              </a:tr>
              <a:tr h="0">
                <a:tc>
                  <a:txBody>
                    <a:bodyPr/>
                    <a:lstStyle/>
                    <a:p>
                      <a:pPr indent="0" algn="ctr"/>
                      <a:r>
                        <a:rPr lang="ru-RU" sz="1200" dirty="0" smtClean="0">
                          <a:effectLst/>
                        </a:rPr>
                        <a:t>2024</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a:effectLst/>
                          <a:latin typeface="Calibri" panose="020F0502020204030204" pitchFamily="34" charset="0"/>
                          <a:ea typeface="Times New Roman" panose="02020603050405020304" pitchFamily="18" charset="0"/>
                          <a:cs typeface="Times New Roman" panose="02020603050405020304" pitchFamily="18" charset="0"/>
                        </a:rPr>
                        <a:t>101</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a:effectLst/>
                          <a:latin typeface="Calibri" panose="020F0502020204030204" pitchFamily="34" charset="0"/>
                          <a:ea typeface="Times New Roman" panose="02020603050405020304" pitchFamily="18" charset="0"/>
                          <a:cs typeface="Times New Roman" panose="02020603050405020304" pitchFamily="18" charset="0"/>
                        </a:rPr>
                        <a:t>101</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a:effectLst/>
                          <a:latin typeface="Calibri" panose="020F0502020204030204" pitchFamily="34" charset="0"/>
                          <a:ea typeface="Times New Roman" panose="02020603050405020304" pitchFamily="18" charset="0"/>
                          <a:cs typeface="Times New Roman" panose="02020603050405020304" pitchFamily="18" charset="0"/>
                        </a:rPr>
                        <a:t>101</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a:effectLst/>
                          <a:latin typeface="Calibri" panose="020F0502020204030204" pitchFamily="34" charset="0"/>
                          <a:ea typeface="Times New Roman" panose="02020603050405020304" pitchFamily="18" charset="0"/>
                          <a:cs typeface="Times New Roman" panose="02020603050405020304" pitchFamily="18" charset="0"/>
                        </a:rPr>
                        <a:t>-</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a:effectLst/>
                          <a:latin typeface="Calibri" panose="020F0502020204030204" pitchFamily="34" charset="0"/>
                          <a:ea typeface="Times New Roman" panose="02020603050405020304" pitchFamily="18" charset="0"/>
                          <a:cs typeface="Times New Roman" panose="02020603050405020304" pitchFamily="18" charset="0"/>
                        </a:rPr>
                        <a:t>-</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a:effectLst/>
                          <a:latin typeface="Calibri" panose="020F0502020204030204" pitchFamily="34" charset="0"/>
                          <a:ea typeface="Times New Roman" panose="02020603050405020304" pitchFamily="18" charset="0"/>
                          <a:cs typeface="Times New Roman" panose="02020603050405020304" pitchFamily="18" charset="0"/>
                        </a:rPr>
                        <a:t>1</a:t>
                      </a:r>
                      <a:endParaRPr lang="ru-RU" sz="1100" dirty="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85937506"/>
                  </a:ext>
                </a:extLst>
              </a:tr>
            </a:tbl>
          </a:graphicData>
        </a:graphic>
      </p:graphicFrame>
      <p:graphicFrame>
        <p:nvGraphicFramePr>
          <p:cNvPr id="16" name="Таблица 15"/>
          <p:cNvGraphicFramePr>
            <a:graphicFrameLocks noGrp="1"/>
          </p:cNvGraphicFramePr>
          <p:nvPr>
            <p:extLst>
              <p:ext uri="{D42A27DB-BD31-4B8C-83A1-F6EECF244321}">
                <p14:modId xmlns:p14="http://schemas.microsoft.com/office/powerpoint/2010/main" val="3024671979"/>
              </p:ext>
            </p:extLst>
          </p:nvPr>
        </p:nvGraphicFramePr>
        <p:xfrm>
          <a:off x="522429" y="4694123"/>
          <a:ext cx="8226034" cy="640080"/>
        </p:xfrm>
        <a:graphic>
          <a:graphicData uri="http://schemas.openxmlformats.org/drawingml/2006/table">
            <a:tbl>
              <a:tblPr firstRow="1" firstCol="1" bandRow="1">
                <a:tableStyleId>{ED083AE6-46FA-4A59-8FB0-9F97EB10719F}</a:tableStyleId>
              </a:tblPr>
              <a:tblGrid>
                <a:gridCol w="1139027">
                  <a:extLst>
                    <a:ext uri="{9D8B030D-6E8A-4147-A177-3AD203B41FA5}">
                      <a16:colId xmlns:a16="http://schemas.microsoft.com/office/drawing/2014/main" val="4074438796"/>
                    </a:ext>
                  </a:extLst>
                </a:gridCol>
                <a:gridCol w="1045744">
                  <a:extLst>
                    <a:ext uri="{9D8B030D-6E8A-4147-A177-3AD203B41FA5}">
                      <a16:colId xmlns:a16="http://schemas.microsoft.com/office/drawing/2014/main" val="2393579635"/>
                    </a:ext>
                  </a:extLst>
                </a:gridCol>
                <a:gridCol w="1108751">
                  <a:extLst>
                    <a:ext uri="{9D8B030D-6E8A-4147-A177-3AD203B41FA5}">
                      <a16:colId xmlns:a16="http://schemas.microsoft.com/office/drawing/2014/main" val="3503052349"/>
                    </a:ext>
                  </a:extLst>
                </a:gridCol>
                <a:gridCol w="1423784">
                  <a:extLst>
                    <a:ext uri="{9D8B030D-6E8A-4147-A177-3AD203B41FA5}">
                      <a16:colId xmlns:a16="http://schemas.microsoft.com/office/drawing/2014/main" val="1652101109"/>
                    </a:ext>
                  </a:extLst>
                </a:gridCol>
                <a:gridCol w="1423784">
                  <a:extLst>
                    <a:ext uri="{9D8B030D-6E8A-4147-A177-3AD203B41FA5}">
                      <a16:colId xmlns:a16="http://schemas.microsoft.com/office/drawing/2014/main" val="1514031083"/>
                    </a:ext>
                  </a:extLst>
                </a:gridCol>
                <a:gridCol w="1089113">
                  <a:extLst>
                    <a:ext uri="{9D8B030D-6E8A-4147-A177-3AD203B41FA5}">
                      <a16:colId xmlns:a16="http://schemas.microsoft.com/office/drawing/2014/main" val="1621280480"/>
                    </a:ext>
                  </a:extLst>
                </a:gridCol>
                <a:gridCol w="995831">
                  <a:extLst>
                    <a:ext uri="{9D8B030D-6E8A-4147-A177-3AD203B41FA5}">
                      <a16:colId xmlns:a16="http://schemas.microsoft.com/office/drawing/2014/main" val="2191997889"/>
                    </a:ext>
                  </a:extLst>
                </a:gridCol>
              </a:tblGrid>
              <a:tr h="0">
                <a:tc rowSpan="2">
                  <a:txBody>
                    <a:bodyPr/>
                    <a:lstStyle/>
                    <a:p>
                      <a:pPr indent="0" algn="ctr"/>
                      <a:r>
                        <a:rPr lang="ru-RU" sz="1000" dirty="0">
                          <a:effectLst/>
                        </a:rPr>
                        <a:t>Год </a:t>
                      </a:r>
                      <a:endParaRPr lang="ru-RU" sz="1100" dirty="0">
                        <a:effectLst/>
                        <a:latin typeface="Calibri" panose="020F0502020204030204" pitchFamily="34" charset="0"/>
                        <a:cs typeface="Times New Roman" panose="02020603050405020304" pitchFamily="18" charset="0"/>
                      </a:endParaRPr>
                    </a:p>
                  </a:txBody>
                  <a:tcPr marL="68580" marR="68580" marT="0" marB="0"/>
                </a:tc>
                <a:tc rowSpan="2">
                  <a:txBody>
                    <a:bodyPr/>
                    <a:lstStyle/>
                    <a:p>
                      <a:pPr indent="0" algn="ctr"/>
                      <a:r>
                        <a:rPr lang="ru-RU" sz="1000" dirty="0">
                          <a:effectLst/>
                        </a:rPr>
                        <a:t>КЦП</a:t>
                      </a:r>
                      <a:endParaRPr lang="ru-RU" sz="1100" dirty="0">
                        <a:effectLst/>
                      </a:endParaRPr>
                    </a:p>
                    <a:p>
                      <a:pPr indent="0" algn="ctr"/>
                      <a:r>
                        <a:rPr lang="ru-RU" sz="1000" dirty="0">
                          <a:effectLst/>
                        </a:rPr>
                        <a:t>(бюджет)</a:t>
                      </a:r>
                      <a:endParaRPr lang="ru-RU" sz="1100" dirty="0">
                        <a:effectLst/>
                        <a:latin typeface="Calibri" panose="020F0502020204030204" pitchFamily="34" charset="0"/>
                        <a:cs typeface="Times New Roman" panose="02020603050405020304" pitchFamily="18" charset="0"/>
                      </a:endParaRPr>
                    </a:p>
                  </a:txBody>
                  <a:tcPr marL="68580" marR="68580" marT="0" marB="0"/>
                </a:tc>
                <a:tc rowSpan="2">
                  <a:txBody>
                    <a:bodyPr/>
                    <a:lstStyle/>
                    <a:p>
                      <a:pPr indent="0" algn="ctr"/>
                      <a:r>
                        <a:rPr lang="ru-RU" sz="1000" dirty="0">
                          <a:effectLst/>
                        </a:rPr>
                        <a:t>Зачислено (всего)</a:t>
                      </a:r>
                      <a:endParaRPr lang="ru-RU" sz="1100" dirty="0">
                        <a:effectLst/>
                        <a:latin typeface="Calibri" panose="020F0502020204030204" pitchFamily="34" charset="0"/>
                        <a:cs typeface="Times New Roman" panose="02020603050405020304" pitchFamily="18" charset="0"/>
                      </a:endParaRPr>
                    </a:p>
                  </a:txBody>
                  <a:tcPr marL="68580" marR="68580" marT="0" marB="0"/>
                </a:tc>
                <a:tc gridSpan="3">
                  <a:txBody>
                    <a:bodyPr/>
                    <a:lstStyle/>
                    <a:p>
                      <a:pPr indent="0" algn="ctr"/>
                      <a:r>
                        <a:rPr lang="ru-RU" sz="1000" dirty="0">
                          <a:effectLst/>
                        </a:rPr>
                        <a:t>Из них</a:t>
                      </a:r>
                      <a:endParaRPr lang="ru-RU" sz="1100" dirty="0">
                        <a:effectLst/>
                        <a:latin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tc rowSpan="2">
                  <a:txBody>
                    <a:bodyPr/>
                    <a:lstStyle/>
                    <a:p>
                      <a:pPr indent="0" algn="ctr"/>
                      <a:r>
                        <a:rPr lang="ru-RU" sz="1000">
                          <a:effectLst/>
                        </a:rPr>
                        <a:t>Зачислено на целевые места</a:t>
                      </a:r>
                      <a:endParaRPr lang="ru-RU" sz="11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82670288"/>
                  </a:ext>
                </a:extLst>
              </a:tr>
              <a:tr h="0">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indent="0" algn="ctr"/>
                      <a:r>
                        <a:rPr lang="ru-RU" sz="1000" dirty="0">
                          <a:effectLst/>
                        </a:rPr>
                        <a:t>На бюджетной основе</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000" dirty="0">
                          <a:effectLst/>
                        </a:rPr>
                        <a:t>На внебюджетной основе</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000" dirty="0">
                          <a:effectLst/>
                        </a:rPr>
                        <a:t>Госзаказ РС (Я)</a:t>
                      </a:r>
                      <a:endParaRPr lang="ru-RU" sz="1100" dirty="0">
                        <a:effectLst/>
                        <a:latin typeface="Calibri" panose="020F0502020204030204" pitchFamily="34" charset="0"/>
                        <a:cs typeface="Times New Roman" panose="02020603050405020304" pitchFamily="18" charset="0"/>
                      </a:endParaRPr>
                    </a:p>
                  </a:txBody>
                  <a:tcPr marL="68580" marR="68580" marT="0" marB="0"/>
                </a:tc>
                <a:tc vMerge="1">
                  <a:txBody>
                    <a:bodyPr/>
                    <a:lstStyle/>
                    <a:p>
                      <a:endParaRPr lang="ru-RU"/>
                    </a:p>
                  </a:txBody>
                  <a:tcPr/>
                </a:tc>
                <a:extLst>
                  <a:ext uri="{0D108BD9-81ED-4DB2-BD59-A6C34878D82A}">
                    <a16:rowId xmlns:a16="http://schemas.microsoft.com/office/drawing/2014/main" val="1644914097"/>
                  </a:ext>
                </a:extLst>
              </a:tr>
              <a:tr h="0">
                <a:tc>
                  <a:txBody>
                    <a:bodyPr/>
                    <a:lstStyle/>
                    <a:p>
                      <a:pPr indent="0" algn="ctr"/>
                      <a:r>
                        <a:rPr lang="ru-RU" sz="1200" dirty="0" smtClean="0">
                          <a:effectLst/>
                        </a:rPr>
                        <a:t>2024</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a:effectLst/>
                          <a:latin typeface="Calibri" panose="020F0502020204030204" pitchFamily="34" charset="0"/>
                          <a:ea typeface="Times New Roman" panose="02020603050405020304" pitchFamily="18" charset="0"/>
                          <a:cs typeface="Times New Roman" panose="02020603050405020304" pitchFamily="18" charset="0"/>
                        </a:rPr>
                        <a:t>55</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a:effectLst/>
                          <a:latin typeface="Calibri" panose="020F0502020204030204" pitchFamily="34" charset="0"/>
                          <a:ea typeface="Times New Roman" panose="02020603050405020304" pitchFamily="18" charset="0"/>
                          <a:cs typeface="Times New Roman" panose="02020603050405020304" pitchFamily="18" charset="0"/>
                        </a:rPr>
                        <a:t>163</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a:effectLst/>
                          <a:latin typeface="Calibri" panose="020F0502020204030204" pitchFamily="34" charset="0"/>
                          <a:ea typeface="Times New Roman" panose="02020603050405020304" pitchFamily="18" charset="0"/>
                          <a:cs typeface="Times New Roman" panose="02020603050405020304" pitchFamily="18" charset="0"/>
                        </a:rPr>
                        <a:t>55</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a:effectLst/>
                          <a:latin typeface="Calibri" panose="020F0502020204030204" pitchFamily="34" charset="0"/>
                          <a:ea typeface="Times New Roman" panose="02020603050405020304" pitchFamily="18" charset="0"/>
                          <a:cs typeface="Times New Roman" panose="02020603050405020304" pitchFamily="18" charset="0"/>
                        </a:rPr>
                        <a:t>108</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a:effectLst/>
                          <a:latin typeface="Calibri" panose="020F0502020204030204" pitchFamily="34" charset="0"/>
                          <a:ea typeface="Times New Roman" panose="02020603050405020304" pitchFamily="18" charset="0"/>
                          <a:cs typeface="Times New Roman" panose="02020603050405020304" pitchFamily="18" charset="0"/>
                        </a:rPr>
                        <a:t>-</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a:effectLst/>
                          <a:latin typeface="Calibri" panose="020F0502020204030204" pitchFamily="34" charset="0"/>
                          <a:ea typeface="Times New Roman" panose="02020603050405020304" pitchFamily="18" charset="0"/>
                          <a:cs typeface="Times New Roman" panose="02020603050405020304" pitchFamily="18" charset="0"/>
                        </a:rPr>
                        <a:t>1</a:t>
                      </a:r>
                      <a:endParaRPr lang="ru-RU" sz="1100" dirty="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85937506"/>
                  </a:ext>
                </a:extLst>
              </a:tr>
            </a:tbl>
          </a:graphicData>
        </a:graphic>
      </p:graphicFrame>
      <p:graphicFrame>
        <p:nvGraphicFramePr>
          <p:cNvPr id="17" name="Таблица 16"/>
          <p:cNvGraphicFramePr>
            <a:graphicFrameLocks noGrp="1"/>
          </p:cNvGraphicFramePr>
          <p:nvPr>
            <p:extLst>
              <p:ext uri="{D42A27DB-BD31-4B8C-83A1-F6EECF244321}">
                <p14:modId xmlns:p14="http://schemas.microsoft.com/office/powerpoint/2010/main" val="2649624757"/>
              </p:ext>
            </p:extLst>
          </p:nvPr>
        </p:nvGraphicFramePr>
        <p:xfrm>
          <a:off x="549586" y="5882741"/>
          <a:ext cx="8226034" cy="640080"/>
        </p:xfrm>
        <a:graphic>
          <a:graphicData uri="http://schemas.openxmlformats.org/drawingml/2006/table">
            <a:tbl>
              <a:tblPr firstRow="1" firstCol="1" bandRow="1">
                <a:tableStyleId>{ED083AE6-46FA-4A59-8FB0-9F97EB10719F}</a:tableStyleId>
              </a:tblPr>
              <a:tblGrid>
                <a:gridCol w="1139027">
                  <a:extLst>
                    <a:ext uri="{9D8B030D-6E8A-4147-A177-3AD203B41FA5}">
                      <a16:colId xmlns:a16="http://schemas.microsoft.com/office/drawing/2014/main" val="4074438796"/>
                    </a:ext>
                  </a:extLst>
                </a:gridCol>
                <a:gridCol w="1045744">
                  <a:extLst>
                    <a:ext uri="{9D8B030D-6E8A-4147-A177-3AD203B41FA5}">
                      <a16:colId xmlns:a16="http://schemas.microsoft.com/office/drawing/2014/main" val="2393579635"/>
                    </a:ext>
                  </a:extLst>
                </a:gridCol>
                <a:gridCol w="1108751">
                  <a:extLst>
                    <a:ext uri="{9D8B030D-6E8A-4147-A177-3AD203B41FA5}">
                      <a16:colId xmlns:a16="http://schemas.microsoft.com/office/drawing/2014/main" val="3503052349"/>
                    </a:ext>
                  </a:extLst>
                </a:gridCol>
                <a:gridCol w="1423784">
                  <a:extLst>
                    <a:ext uri="{9D8B030D-6E8A-4147-A177-3AD203B41FA5}">
                      <a16:colId xmlns:a16="http://schemas.microsoft.com/office/drawing/2014/main" val="1652101109"/>
                    </a:ext>
                  </a:extLst>
                </a:gridCol>
                <a:gridCol w="1423784">
                  <a:extLst>
                    <a:ext uri="{9D8B030D-6E8A-4147-A177-3AD203B41FA5}">
                      <a16:colId xmlns:a16="http://schemas.microsoft.com/office/drawing/2014/main" val="1514031083"/>
                    </a:ext>
                  </a:extLst>
                </a:gridCol>
                <a:gridCol w="1089113">
                  <a:extLst>
                    <a:ext uri="{9D8B030D-6E8A-4147-A177-3AD203B41FA5}">
                      <a16:colId xmlns:a16="http://schemas.microsoft.com/office/drawing/2014/main" val="1621280480"/>
                    </a:ext>
                  </a:extLst>
                </a:gridCol>
                <a:gridCol w="995831">
                  <a:extLst>
                    <a:ext uri="{9D8B030D-6E8A-4147-A177-3AD203B41FA5}">
                      <a16:colId xmlns:a16="http://schemas.microsoft.com/office/drawing/2014/main" val="2191997889"/>
                    </a:ext>
                  </a:extLst>
                </a:gridCol>
              </a:tblGrid>
              <a:tr h="0">
                <a:tc rowSpan="2">
                  <a:txBody>
                    <a:bodyPr/>
                    <a:lstStyle/>
                    <a:p>
                      <a:pPr indent="0" algn="ctr"/>
                      <a:r>
                        <a:rPr lang="ru-RU" sz="1000" dirty="0">
                          <a:effectLst/>
                        </a:rPr>
                        <a:t>Год </a:t>
                      </a:r>
                      <a:endParaRPr lang="ru-RU" sz="1100" dirty="0">
                        <a:effectLst/>
                        <a:latin typeface="Calibri" panose="020F0502020204030204" pitchFamily="34" charset="0"/>
                        <a:cs typeface="Times New Roman" panose="02020603050405020304" pitchFamily="18" charset="0"/>
                      </a:endParaRPr>
                    </a:p>
                  </a:txBody>
                  <a:tcPr marL="68580" marR="68580" marT="0" marB="0"/>
                </a:tc>
                <a:tc rowSpan="2">
                  <a:txBody>
                    <a:bodyPr/>
                    <a:lstStyle/>
                    <a:p>
                      <a:pPr indent="0" algn="ctr"/>
                      <a:r>
                        <a:rPr lang="ru-RU" sz="1000" dirty="0">
                          <a:effectLst/>
                        </a:rPr>
                        <a:t>КЦП</a:t>
                      </a:r>
                      <a:endParaRPr lang="ru-RU" sz="1100" dirty="0">
                        <a:effectLst/>
                      </a:endParaRPr>
                    </a:p>
                    <a:p>
                      <a:pPr indent="0" algn="ctr"/>
                      <a:r>
                        <a:rPr lang="ru-RU" sz="1000" dirty="0">
                          <a:effectLst/>
                        </a:rPr>
                        <a:t>(бюджет)</a:t>
                      </a:r>
                      <a:endParaRPr lang="ru-RU" sz="1100" dirty="0">
                        <a:effectLst/>
                        <a:latin typeface="Calibri" panose="020F0502020204030204" pitchFamily="34" charset="0"/>
                        <a:cs typeface="Times New Roman" panose="02020603050405020304" pitchFamily="18" charset="0"/>
                      </a:endParaRPr>
                    </a:p>
                  </a:txBody>
                  <a:tcPr marL="68580" marR="68580" marT="0" marB="0"/>
                </a:tc>
                <a:tc rowSpan="2">
                  <a:txBody>
                    <a:bodyPr/>
                    <a:lstStyle/>
                    <a:p>
                      <a:pPr indent="0" algn="ctr"/>
                      <a:r>
                        <a:rPr lang="ru-RU" sz="1000" dirty="0">
                          <a:effectLst/>
                        </a:rPr>
                        <a:t>Зачислено (всего)</a:t>
                      </a:r>
                      <a:endParaRPr lang="ru-RU" sz="1100" dirty="0">
                        <a:effectLst/>
                        <a:latin typeface="Calibri" panose="020F0502020204030204" pitchFamily="34" charset="0"/>
                        <a:cs typeface="Times New Roman" panose="02020603050405020304" pitchFamily="18" charset="0"/>
                      </a:endParaRPr>
                    </a:p>
                  </a:txBody>
                  <a:tcPr marL="68580" marR="68580" marT="0" marB="0"/>
                </a:tc>
                <a:tc gridSpan="3">
                  <a:txBody>
                    <a:bodyPr/>
                    <a:lstStyle/>
                    <a:p>
                      <a:pPr indent="0" algn="ctr"/>
                      <a:r>
                        <a:rPr lang="ru-RU" sz="1000" dirty="0">
                          <a:effectLst/>
                        </a:rPr>
                        <a:t>Из них</a:t>
                      </a:r>
                      <a:endParaRPr lang="ru-RU" sz="1100" dirty="0">
                        <a:effectLst/>
                        <a:latin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tc rowSpan="2">
                  <a:txBody>
                    <a:bodyPr/>
                    <a:lstStyle/>
                    <a:p>
                      <a:pPr indent="0" algn="ctr"/>
                      <a:r>
                        <a:rPr lang="ru-RU" sz="1000">
                          <a:effectLst/>
                        </a:rPr>
                        <a:t>Зачислено на целевые места</a:t>
                      </a:r>
                      <a:endParaRPr lang="ru-RU" sz="11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82670288"/>
                  </a:ext>
                </a:extLst>
              </a:tr>
              <a:tr h="0">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indent="0" algn="ctr"/>
                      <a:r>
                        <a:rPr lang="ru-RU" sz="1000" dirty="0">
                          <a:effectLst/>
                        </a:rPr>
                        <a:t>На бюджетной основе</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000" dirty="0">
                          <a:effectLst/>
                        </a:rPr>
                        <a:t>На внебюджетной основе</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000" dirty="0">
                          <a:effectLst/>
                        </a:rPr>
                        <a:t>Госзаказ РС (Я)</a:t>
                      </a:r>
                      <a:endParaRPr lang="ru-RU" sz="1100" dirty="0">
                        <a:effectLst/>
                        <a:latin typeface="Calibri" panose="020F0502020204030204" pitchFamily="34" charset="0"/>
                        <a:cs typeface="Times New Roman" panose="02020603050405020304" pitchFamily="18" charset="0"/>
                      </a:endParaRPr>
                    </a:p>
                  </a:txBody>
                  <a:tcPr marL="68580" marR="68580" marT="0" marB="0"/>
                </a:tc>
                <a:tc vMerge="1">
                  <a:txBody>
                    <a:bodyPr/>
                    <a:lstStyle/>
                    <a:p>
                      <a:endParaRPr lang="ru-RU"/>
                    </a:p>
                  </a:txBody>
                  <a:tcPr/>
                </a:tc>
                <a:extLst>
                  <a:ext uri="{0D108BD9-81ED-4DB2-BD59-A6C34878D82A}">
                    <a16:rowId xmlns:a16="http://schemas.microsoft.com/office/drawing/2014/main" val="1644914097"/>
                  </a:ext>
                </a:extLst>
              </a:tr>
              <a:tr h="0">
                <a:tc>
                  <a:txBody>
                    <a:bodyPr/>
                    <a:lstStyle/>
                    <a:p>
                      <a:pPr indent="0" algn="ctr"/>
                      <a:r>
                        <a:rPr lang="ru-RU" sz="1200" dirty="0" smtClean="0">
                          <a:effectLst/>
                        </a:rPr>
                        <a:t>2024</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smtClean="0">
                          <a:effectLst/>
                        </a:rPr>
                        <a:t>-</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smtClean="0">
                          <a:effectLst/>
                        </a:rPr>
                        <a:t>-</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smtClean="0">
                          <a:effectLst/>
                        </a:rPr>
                        <a:t>-</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smtClean="0">
                          <a:effectLst/>
                        </a:rPr>
                        <a:t>-</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smtClean="0">
                          <a:effectLst/>
                        </a:rPr>
                        <a:t>-</a:t>
                      </a:r>
                      <a:endParaRPr lang="ru-RU" sz="11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100" dirty="0" smtClean="0">
                          <a:effectLst/>
                        </a:rPr>
                        <a:t>-</a:t>
                      </a:r>
                      <a:endParaRPr lang="ru-RU" sz="1100" dirty="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85937506"/>
                  </a:ext>
                </a:extLst>
              </a:tr>
            </a:tbl>
          </a:graphicData>
        </a:graphic>
      </p:graphicFrame>
    </p:spTree>
    <p:extLst>
      <p:ext uri="{BB962C8B-B14F-4D97-AF65-F5344CB8AC3E}">
        <p14:creationId xmlns:p14="http://schemas.microsoft.com/office/powerpoint/2010/main" val="21179830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7283152" cy="1371600"/>
          </a:xfrm>
        </p:spPr>
        <p:txBody>
          <a:bodyPr>
            <a:normAutofit/>
          </a:bodyPr>
          <a:lstStyle/>
          <a:p>
            <a:r>
              <a:rPr lang="ru-RU" b="1" dirty="0">
                <a:solidFill>
                  <a:schemeClr val="tx2"/>
                </a:solidFill>
              </a:rPr>
              <a:t>Данные о выпускниках, получивших дипломы с отличием</a:t>
            </a:r>
          </a:p>
        </p:txBody>
      </p:sp>
      <p:graphicFrame>
        <p:nvGraphicFramePr>
          <p:cNvPr id="4" name="Таблица 3"/>
          <p:cNvGraphicFramePr>
            <a:graphicFrameLocks noGrp="1"/>
          </p:cNvGraphicFramePr>
          <p:nvPr>
            <p:extLst>
              <p:ext uri="{D42A27DB-BD31-4B8C-83A1-F6EECF244321}">
                <p14:modId xmlns:p14="http://schemas.microsoft.com/office/powerpoint/2010/main" val="1540019200"/>
              </p:ext>
            </p:extLst>
          </p:nvPr>
        </p:nvGraphicFramePr>
        <p:xfrm>
          <a:off x="899592" y="1916831"/>
          <a:ext cx="7416825" cy="2587383"/>
        </p:xfrm>
        <a:graphic>
          <a:graphicData uri="http://schemas.openxmlformats.org/drawingml/2006/table">
            <a:tbl>
              <a:tblPr>
                <a:tableStyleId>{D27102A9-8310-4765-A935-A1911B00CA55}</a:tableStyleId>
              </a:tblPr>
              <a:tblGrid>
                <a:gridCol w="2381939">
                  <a:extLst>
                    <a:ext uri="{9D8B030D-6E8A-4147-A177-3AD203B41FA5}">
                      <a16:colId xmlns:a16="http://schemas.microsoft.com/office/drawing/2014/main" val="2114543793"/>
                    </a:ext>
                  </a:extLst>
                </a:gridCol>
                <a:gridCol w="2188913">
                  <a:extLst>
                    <a:ext uri="{9D8B030D-6E8A-4147-A177-3AD203B41FA5}">
                      <a16:colId xmlns:a16="http://schemas.microsoft.com/office/drawing/2014/main" val="1464695544"/>
                    </a:ext>
                  </a:extLst>
                </a:gridCol>
                <a:gridCol w="2845973">
                  <a:extLst>
                    <a:ext uri="{9D8B030D-6E8A-4147-A177-3AD203B41FA5}">
                      <a16:colId xmlns:a16="http://schemas.microsoft.com/office/drawing/2014/main" val="1504397228"/>
                    </a:ext>
                  </a:extLst>
                </a:gridCol>
              </a:tblGrid>
              <a:tr h="940866">
                <a:tc>
                  <a:txBody>
                    <a:bodyPr/>
                    <a:lstStyle/>
                    <a:p>
                      <a:pPr indent="0" algn="ctr" fontAlgn="ctr"/>
                      <a:r>
                        <a:rPr lang="ru-RU" sz="1600" dirty="0">
                          <a:effectLst/>
                        </a:rPr>
                        <a:t>год</a:t>
                      </a:r>
                      <a:endParaRPr lang="ru-RU"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0" algn="ctr" fontAlgn="ctr"/>
                      <a:r>
                        <a:rPr lang="ru-RU" sz="1600" dirty="0">
                          <a:effectLst/>
                        </a:rPr>
                        <a:t>Всего выпускников</a:t>
                      </a:r>
                      <a:endParaRPr lang="ru-RU"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0" algn="ctr" fontAlgn="ctr"/>
                      <a:r>
                        <a:rPr lang="ru-RU" sz="1600">
                          <a:effectLst/>
                        </a:rPr>
                        <a:t>Кол-во выпускников, получивших дипломы с отличием</a:t>
                      </a:r>
                      <a:endParaRPr lang="ru-RU"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25048177"/>
                  </a:ext>
                </a:extLst>
              </a:tr>
              <a:tr h="548839">
                <a:tc>
                  <a:txBody>
                    <a:bodyPr/>
                    <a:lstStyle/>
                    <a:p>
                      <a:pPr indent="0" algn="ctr" fontAlgn="ctr"/>
                      <a:r>
                        <a:rPr lang="ru-RU" sz="1800" kern="1200" dirty="0">
                          <a:effectLst/>
                        </a:rPr>
                        <a:t>2022</a:t>
                      </a:r>
                      <a:endParaRPr lang="ru-RU"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0" algn="ctr" fontAlgn="ctr"/>
                      <a:r>
                        <a:rPr lang="ru-RU" sz="1800" kern="1200" dirty="0">
                          <a:effectLst/>
                        </a:rPr>
                        <a:t>93</a:t>
                      </a:r>
                      <a:endParaRPr lang="ru-RU"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0" algn="ctr" fontAlgn="ctr"/>
                      <a:r>
                        <a:rPr lang="ru-RU" sz="1800" kern="1200" dirty="0">
                          <a:effectLst/>
                        </a:rPr>
                        <a:t>8 (8,6%)</a:t>
                      </a:r>
                      <a:endParaRPr lang="ru-RU"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59602279"/>
                  </a:ext>
                </a:extLst>
              </a:tr>
              <a:tr h="548839">
                <a:tc>
                  <a:txBody>
                    <a:bodyPr/>
                    <a:lstStyle/>
                    <a:p>
                      <a:pPr indent="0" algn="ctr" fontAlgn="ctr"/>
                      <a:r>
                        <a:rPr lang="ru-RU" sz="1800" kern="1200">
                          <a:effectLst/>
                        </a:rPr>
                        <a:t>2023</a:t>
                      </a:r>
                      <a:endParaRPr lang="ru-RU"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0" algn="ctr" fontAlgn="ctr"/>
                      <a:r>
                        <a:rPr lang="ru-RU" sz="1800" kern="1200" dirty="0">
                          <a:effectLst/>
                        </a:rPr>
                        <a:t>90</a:t>
                      </a:r>
                      <a:endParaRPr lang="ru-RU"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indent="0" algn="ctr" fontAlgn="ctr"/>
                      <a:r>
                        <a:rPr lang="ru-RU" sz="1800" kern="1200" dirty="0">
                          <a:effectLst/>
                        </a:rPr>
                        <a:t>6 (6,7%)</a:t>
                      </a:r>
                      <a:endParaRPr lang="ru-RU"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645849744"/>
                  </a:ext>
                </a:extLst>
              </a:tr>
              <a:tr h="548839">
                <a:tc>
                  <a:txBody>
                    <a:bodyPr/>
                    <a:lstStyle/>
                    <a:p>
                      <a:pPr algn="ctr"/>
                      <a:r>
                        <a:rPr lang="ru-RU" sz="1800" dirty="0" smtClean="0"/>
                        <a:t>2024</a:t>
                      </a:r>
                      <a:endParaRPr lang="ru-RU" sz="1800" dirty="0"/>
                    </a:p>
                  </a:txBody>
                  <a:tcPr marL="68580" marR="68580" marT="0" marB="0"/>
                </a:tc>
                <a:tc>
                  <a:txBody>
                    <a:bodyPr/>
                    <a:lstStyle/>
                    <a:p>
                      <a:pPr algn="ctr"/>
                      <a:r>
                        <a:rPr lang="ru-RU" sz="1800" dirty="0" smtClean="0"/>
                        <a:t>93</a:t>
                      </a:r>
                      <a:endParaRPr lang="ru-RU" sz="1800" dirty="0"/>
                    </a:p>
                  </a:txBody>
                  <a:tcPr marL="68580" marR="68580" marT="0" marB="0"/>
                </a:tc>
                <a:tc>
                  <a:txBody>
                    <a:bodyPr/>
                    <a:lstStyle/>
                    <a:p>
                      <a:pPr algn="ctr"/>
                      <a:r>
                        <a:rPr lang="ru-RU" sz="1800" dirty="0" smtClean="0"/>
                        <a:t>8 (9%)</a:t>
                      </a:r>
                      <a:endParaRPr lang="ru-RU" sz="1800" dirty="0"/>
                    </a:p>
                  </a:txBody>
                  <a:tcPr marL="68580" marR="68580" marT="0" marB="0"/>
                </a:tc>
                <a:extLst>
                  <a:ext uri="{0D108BD9-81ED-4DB2-BD59-A6C34878D82A}">
                    <a16:rowId xmlns:a16="http://schemas.microsoft.com/office/drawing/2014/main" val="3031516842"/>
                  </a:ext>
                </a:extLst>
              </a:tr>
            </a:tbl>
          </a:graphicData>
        </a:graphic>
      </p:graphicFrame>
    </p:spTree>
    <p:extLst>
      <p:ext uri="{BB962C8B-B14F-4D97-AF65-F5344CB8AC3E}">
        <p14:creationId xmlns:p14="http://schemas.microsoft.com/office/powerpoint/2010/main" val="23773355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2656"/>
            <a:ext cx="8064896" cy="1371600"/>
          </a:xfrm>
        </p:spPr>
        <p:txBody>
          <a:bodyPr>
            <a:normAutofit/>
          </a:bodyPr>
          <a:lstStyle/>
          <a:p>
            <a:r>
              <a:rPr lang="ru-RU" b="1" dirty="0">
                <a:solidFill>
                  <a:schemeClr val="accent5">
                    <a:lumMod val="50000"/>
                  </a:schemeClr>
                </a:solidFill>
              </a:rPr>
              <a:t>Востребованность выпускников очной формы обучения</a:t>
            </a:r>
          </a:p>
        </p:txBody>
      </p:sp>
      <p:graphicFrame>
        <p:nvGraphicFramePr>
          <p:cNvPr id="5" name="Таблица 4"/>
          <p:cNvGraphicFramePr>
            <a:graphicFrameLocks noGrp="1"/>
          </p:cNvGraphicFramePr>
          <p:nvPr>
            <p:extLst>
              <p:ext uri="{D42A27DB-BD31-4B8C-83A1-F6EECF244321}">
                <p14:modId xmlns:p14="http://schemas.microsoft.com/office/powerpoint/2010/main" val="3310141075"/>
              </p:ext>
            </p:extLst>
          </p:nvPr>
        </p:nvGraphicFramePr>
        <p:xfrm>
          <a:off x="827584" y="2204864"/>
          <a:ext cx="7704855" cy="1656185"/>
        </p:xfrm>
        <a:graphic>
          <a:graphicData uri="http://schemas.openxmlformats.org/drawingml/2006/table">
            <a:tbl>
              <a:tblPr firstRow="1" firstCol="1" bandRow="1">
                <a:tableStyleId>{ED083AE6-46FA-4A59-8FB0-9F97EB10719F}</a:tableStyleId>
              </a:tblPr>
              <a:tblGrid>
                <a:gridCol w="1703958">
                  <a:extLst>
                    <a:ext uri="{9D8B030D-6E8A-4147-A177-3AD203B41FA5}">
                      <a16:colId xmlns:a16="http://schemas.microsoft.com/office/drawing/2014/main" val="2929230466"/>
                    </a:ext>
                  </a:extLst>
                </a:gridCol>
                <a:gridCol w="2538434">
                  <a:extLst>
                    <a:ext uri="{9D8B030D-6E8A-4147-A177-3AD203B41FA5}">
                      <a16:colId xmlns:a16="http://schemas.microsoft.com/office/drawing/2014/main" val="3772918414"/>
                    </a:ext>
                  </a:extLst>
                </a:gridCol>
                <a:gridCol w="3462463">
                  <a:extLst>
                    <a:ext uri="{9D8B030D-6E8A-4147-A177-3AD203B41FA5}">
                      <a16:colId xmlns:a16="http://schemas.microsoft.com/office/drawing/2014/main" val="3010750878"/>
                    </a:ext>
                  </a:extLst>
                </a:gridCol>
              </a:tblGrid>
              <a:tr h="662474">
                <a:tc>
                  <a:txBody>
                    <a:bodyPr/>
                    <a:lstStyle/>
                    <a:p>
                      <a:pPr indent="0" algn="ctr"/>
                      <a:r>
                        <a:rPr lang="ru-RU" sz="1600" dirty="0">
                          <a:effectLst/>
                        </a:rPr>
                        <a:t>Год</a:t>
                      </a:r>
                      <a:endParaRPr lang="ru-RU" sz="1400" dirty="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dirty="0">
                          <a:effectLst/>
                        </a:rPr>
                        <a:t>Общее количество выпускников</a:t>
                      </a:r>
                      <a:endParaRPr lang="ru-RU" sz="1400" dirty="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dirty="0">
                          <a:effectLst/>
                        </a:rPr>
                        <a:t>Процент выпускников, направленных на работу </a:t>
                      </a:r>
                      <a:endParaRPr lang="ru-RU" sz="1400" dirty="0">
                        <a:effectLst/>
                        <a:latin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574531575"/>
                  </a:ext>
                </a:extLst>
              </a:tr>
              <a:tr h="331237">
                <a:tc>
                  <a:txBody>
                    <a:bodyPr/>
                    <a:lstStyle/>
                    <a:p>
                      <a:pPr indent="0" algn="ctr"/>
                      <a:r>
                        <a:rPr lang="ru-RU" sz="1600" dirty="0">
                          <a:effectLst/>
                        </a:rPr>
                        <a:t>2022</a:t>
                      </a:r>
                      <a:endParaRPr lang="ru-RU" sz="14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600" dirty="0">
                          <a:effectLst/>
                        </a:rPr>
                        <a:t>57</a:t>
                      </a:r>
                      <a:endParaRPr lang="ru-RU" sz="14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600" dirty="0">
                          <a:effectLst/>
                        </a:rPr>
                        <a:t>78,6</a:t>
                      </a:r>
                      <a:endParaRPr lang="ru-RU" sz="1400" dirty="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63254765"/>
                  </a:ext>
                </a:extLst>
              </a:tr>
              <a:tr h="331237">
                <a:tc>
                  <a:txBody>
                    <a:bodyPr/>
                    <a:lstStyle/>
                    <a:p>
                      <a:pPr indent="0" algn="ctr"/>
                      <a:r>
                        <a:rPr lang="ru-RU" sz="1600" dirty="0">
                          <a:effectLst/>
                        </a:rPr>
                        <a:t>2023</a:t>
                      </a:r>
                      <a:endParaRPr lang="ru-RU" sz="14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600" dirty="0">
                          <a:effectLst/>
                        </a:rPr>
                        <a:t>42</a:t>
                      </a:r>
                      <a:endParaRPr lang="ru-RU" sz="14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600" dirty="0">
                          <a:effectLst/>
                        </a:rPr>
                        <a:t>67,5</a:t>
                      </a:r>
                      <a:endParaRPr lang="ru-RU" sz="1400" dirty="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0272618"/>
                  </a:ext>
                </a:extLst>
              </a:tr>
              <a:tr h="331237">
                <a:tc>
                  <a:txBody>
                    <a:bodyPr/>
                    <a:lstStyle/>
                    <a:p>
                      <a:pPr indent="0" algn="ctr"/>
                      <a:r>
                        <a:rPr lang="ru-RU" sz="1600" dirty="0" smtClean="0">
                          <a:latin typeface="+mn-lt"/>
                        </a:rPr>
                        <a:t>2024</a:t>
                      </a:r>
                      <a:endParaRPr lang="ru-RU" sz="1600" dirty="0">
                        <a:latin typeface="+mn-lt"/>
                      </a:endParaRPr>
                    </a:p>
                  </a:txBody>
                  <a:tcPr marL="68580" marR="68580" marT="0" marB="0"/>
                </a:tc>
                <a:tc>
                  <a:txBody>
                    <a:bodyPr/>
                    <a:lstStyle/>
                    <a:p>
                      <a:pPr indent="0" algn="ctr">
                        <a:spcAft>
                          <a:spcPts val="0"/>
                        </a:spcAft>
                      </a:pPr>
                      <a:r>
                        <a:rPr lang="ru-RU" sz="1600" dirty="0">
                          <a:effectLst/>
                          <a:latin typeface="+mn-lt"/>
                          <a:ea typeface="Times New Roman" panose="02020603050405020304" pitchFamily="18" charset="0"/>
                          <a:cs typeface="Times New Roman" panose="02020603050405020304" pitchFamily="18" charset="0"/>
                        </a:rPr>
                        <a:t>50</a:t>
                      </a:r>
                    </a:p>
                  </a:txBody>
                  <a:tcPr marL="68580" marR="68580" marT="0" marB="0"/>
                </a:tc>
                <a:tc>
                  <a:txBody>
                    <a:bodyPr/>
                    <a:lstStyle/>
                    <a:p>
                      <a:pPr indent="0" algn="ctr">
                        <a:spcAft>
                          <a:spcPts val="0"/>
                        </a:spcAft>
                      </a:pPr>
                      <a:r>
                        <a:rPr lang="ru-RU" sz="1600" dirty="0">
                          <a:effectLst/>
                          <a:latin typeface="+mn-lt"/>
                          <a:ea typeface="Times New Roman" panose="02020603050405020304" pitchFamily="18" charset="0"/>
                          <a:cs typeface="Times New Roman" panose="02020603050405020304" pitchFamily="18" charset="0"/>
                        </a:rPr>
                        <a:t>69,0</a:t>
                      </a:r>
                    </a:p>
                  </a:txBody>
                  <a:tcPr marL="68580" marR="68580" marT="0" marB="0"/>
                </a:tc>
                <a:extLst>
                  <a:ext uri="{0D108BD9-81ED-4DB2-BD59-A6C34878D82A}">
                    <a16:rowId xmlns:a16="http://schemas.microsoft.com/office/drawing/2014/main" val="2220447528"/>
                  </a:ext>
                </a:extLst>
              </a:tr>
            </a:tbl>
          </a:graphicData>
        </a:graphic>
      </p:graphicFrame>
    </p:spTree>
    <p:extLst>
      <p:ext uri="{BB962C8B-B14F-4D97-AF65-F5344CB8AC3E}">
        <p14:creationId xmlns:p14="http://schemas.microsoft.com/office/powerpoint/2010/main" val="21708571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14469"/>
            <a:ext cx="5791200" cy="1371600"/>
          </a:xfrm>
        </p:spPr>
        <p:txBody>
          <a:bodyPr/>
          <a:lstStyle/>
          <a:p>
            <a:r>
              <a:rPr lang="ru-RU" b="1" dirty="0" smtClean="0">
                <a:solidFill>
                  <a:schemeClr val="accent5">
                    <a:lumMod val="50000"/>
                  </a:schemeClr>
                </a:solidFill>
              </a:rPr>
              <a:t>Кадровый состав</a:t>
            </a:r>
            <a:endParaRPr lang="ru-RU" b="1" dirty="0">
              <a:solidFill>
                <a:schemeClr val="accent5">
                  <a:lumMod val="50000"/>
                </a:schemeClr>
              </a:solidFill>
            </a:endParaRPr>
          </a:p>
        </p:txBody>
      </p:sp>
      <p:sp>
        <p:nvSpPr>
          <p:cNvPr id="3" name="Прямоугольник 2"/>
          <p:cNvSpPr/>
          <p:nvPr/>
        </p:nvSpPr>
        <p:spPr>
          <a:xfrm>
            <a:off x="4427984" y="5661248"/>
            <a:ext cx="4572000" cy="646331"/>
          </a:xfrm>
          <a:prstGeom prst="rect">
            <a:avLst/>
          </a:prstGeom>
        </p:spPr>
        <p:txBody>
          <a:bodyPr>
            <a:spAutoFit/>
          </a:bodyPr>
          <a:lstStyle/>
          <a:p>
            <a:r>
              <a:rPr lang="ru-RU" dirty="0"/>
              <a:t>Средний возраст преподавателей в </a:t>
            </a:r>
            <a:r>
              <a:rPr lang="ru-RU" dirty="0" smtClean="0"/>
              <a:t>2024 </a:t>
            </a:r>
            <a:r>
              <a:rPr lang="ru-RU" dirty="0"/>
              <a:t>году составил </a:t>
            </a:r>
            <a:r>
              <a:rPr lang="ru-RU" dirty="0" smtClean="0"/>
              <a:t>49 </a:t>
            </a:r>
            <a:r>
              <a:rPr lang="ru-RU" dirty="0"/>
              <a:t>лет </a:t>
            </a:r>
          </a:p>
        </p:txBody>
      </p:sp>
      <p:graphicFrame>
        <p:nvGraphicFramePr>
          <p:cNvPr id="7" name="Диаграмма 6"/>
          <p:cNvGraphicFramePr/>
          <p:nvPr>
            <p:extLst>
              <p:ext uri="{D42A27DB-BD31-4B8C-83A1-F6EECF244321}">
                <p14:modId xmlns:p14="http://schemas.microsoft.com/office/powerpoint/2010/main" val="2818627725"/>
              </p:ext>
            </p:extLst>
          </p:nvPr>
        </p:nvGraphicFramePr>
        <p:xfrm>
          <a:off x="216024" y="3429000"/>
          <a:ext cx="5292080" cy="303123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Диаграмма 7"/>
          <p:cNvGraphicFramePr/>
          <p:nvPr>
            <p:extLst>
              <p:ext uri="{D42A27DB-BD31-4B8C-83A1-F6EECF244321}">
                <p14:modId xmlns:p14="http://schemas.microsoft.com/office/powerpoint/2010/main" val="331192927"/>
              </p:ext>
            </p:extLst>
          </p:nvPr>
        </p:nvGraphicFramePr>
        <p:xfrm>
          <a:off x="3779912" y="620688"/>
          <a:ext cx="5004048" cy="310202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913192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49" y="33718"/>
            <a:ext cx="7886700" cy="1325563"/>
          </a:xfrm>
        </p:spPr>
        <p:txBody>
          <a:bodyPr/>
          <a:lstStyle/>
          <a:p>
            <a:r>
              <a:rPr lang="ru-RU" b="1" dirty="0" smtClean="0">
                <a:solidFill>
                  <a:schemeClr val="accent5">
                    <a:lumMod val="50000"/>
                  </a:schemeClr>
                </a:solidFill>
              </a:rPr>
              <a:t>Повышение квалификации</a:t>
            </a:r>
            <a:endParaRPr lang="ru-RU" b="1" dirty="0">
              <a:solidFill>
                <a:schemeClr val="accent5">
                  <a:lumMod val="50000"/>
                </a:schemeClr>
              </a:solidFill>
            </a:endParaRPr>
          </a:p>
        </p:txBody>
      </p:sp>
      <p:graphicFrame>
        <p:nvGraphicFramePr>
          <p:cNvPr id="3" name="Таблица 2"/>
          <p:cNvGraphicFramePr>
            <a:graphicFrameLocks noGrp="1"/>
          </p:cNvGraphicFramePr>
          <p:nvPr>
            <p:extLst>
              <p:ext uri="{D42A27DB-BD31-4B8C-83A1-F6EECF244321}">
                <p14:modId xmlns:p14="http://schemas.microsoft.com/office/powerpoint/2010/main" val="1309608081"/>
              </p:ext>
            </p:extLst>
          </p:nvPr>
        </p:nvGraphicFramePr>
        <p:xfrm>
          <a:off x="628649" y="1196752"/>
          <a:ext cx="8119815" cy="4104455"/>
        </p:xfrm>
        <a:graphic>
          <a:graphicData uri="http://schemas.openxmlformats.org/drawingml/2006/table">
            <a:tbl>
              <a:tblPr firstRow="1" firstCol="1" bandRow="1">
                <a:tableStyleId>{ED083AE6-46FA-4A59-8FB0-9F97EB10719F}</a:tableStyleId>
              </a:tblPr>
              <a:tblGrid>
                <a:gridCol w="3769822">
                  <a:extLst>
                    <a:ext uri="{9D8B030D-6E8A-4147-A177-3AD203B41FA5}">
                      <a16:colId xmlns:a16="http://schemas.microsoft.com/office/drawing/2014/main" val="2732234082"/>
                    </a:ext>
                  </a:extLst>
                </a:gridCol>
                <a:gridCol w="968364">
                  <a:extLst>
                    <a:ext uri="{9D8B030D-6E8A-4147-A177-3AD203B41FA5}">
                      <a16:colId xmlns:a16="http://schemas.microsoft.com/office/drawing/2014/main" val="2669736751"/>
                    </a:ext>
                  </a:extLst>
                </a:gridCol>
                <a:gridCol w="968364">
                  <a:extLst>
                    <a:ext uri="{9D8B030D-6E8A-4147-A177-3AD203B41FA5}">
                      <a16:colId xmlns:a16="http://schemas.microsoft.com/office/drawing/2014/main" val="1060048389"/>
                    </a:ext>
                  </a:extLst>
                </a:gridCol>
                <a:gridCol w="968364">
                  <a:extLst>
                    <a:ext uri="{9D8B030D-6E8A-4147-A177-3AD203B41FA5}">
                      <a16:colId xmlns:a16="http://schemas.microsoft.com/office/drawing/2014/main" val="1173886678"/>
                    </a:ext>
                  </a:extLst>
                </a:gridCol>
                <a:gridCol w="637081">
                  <a:extLst>
                    <a:ext uri="{9D8B030D-6E8A-4147-A177-3AD203B41FA5}">
                      <a16:colId xmlns:a16="http://schemas.microsoft.com/office/drawing/2014/main" val="619544771"/>
                    </a:ext>
                  </a:extLst>
                </a:gridCol>
                <a:gridCol w="807820">
                  <a:extLst>
                    <a:ext uri="{9D8B030D-6E8A-4147-A177-3AD203B41FA5}">
                      <a16:colId xmlns:a16="http://schemas.microsoft.com/office/drawing/2014/main" val="3460092843"/>
                    </a:ext>
                  </a:extLst>
                </a:gridCol>
              </a:tblGrid>
              <a:tr h="489420">
                <a:tc>
                  <a:txBody>
                    <a:bodyPr/>
                    <a:lstStyle/>
                    <a:p>
                      <a:pPr indent="0" algn="ctr"/>
                      <a:r>
                        <a:rPr lang="ru-RU" sz="1600" b="1">
                          <a:effectLst/>
                          <a:latin typeface="Times New Roman" panose="02020603050405020304" pitchFamily="18" charset="0"/>
                          <a:ea typeface="Times New Roman" panose="02020603050405020304" pitchFamily="18" charset="0"/>
                          <a:cs typeface="Times New Roman" panose="02020603050405020304" pitchFamily="18" charset="0"/>
                        </a:rPr>
                        <a:t>Год</a:t>
                      </a:r>
                      <a:endParaRPr lang="ru-RU" sz="16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b="1">
                          <a:effectLst/>
                          <a:latin typeface="Times New Roman" panose="02020603050405020304" pitchFamily="18" charset="0"/>
                          <a:ea typeface="Times New Roman" panose="02020603050405020304" pitchFamily="18" charset="0"/>
                          <a:cs typeface="Times New Roman" panose="02020603050405020304" pitchFamily="18" charset="0"/>
                        </a:rPr>
                        <a:t>2020</a:t>
                      </a:r>
                      <a:endParaRPr lang="ru-RU" sz="160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1600" b="1">
                          <a:effectLst/>
                          <a:latin typeface="Times New Roman" panose="02020603050405020304" pitchFamily="18" charset="0"/>
                          <a:ea typeface="Times New Roman" panose="02020603050405020304" pitchFamily="18" charset="0"/>
                          <a:cs typeface="Times New Roman" panose="02020603050405020304" pitchFamily="18" charset="0"/>
                        </a:rPr>
                        <a:t>2021</a:t>
                      </a:r>
                      <a:endParaRPr lang="ru-RU" sz="160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1600" b="1">
                          <a:effectLst/>
                          <a:latin typeface="Times New Roman" panose="02020603050405020304" pitchFamily="18" charset="0"/>
                          <a:ea typeface="Times New Roman" panose="02020603050405020304" pitchFamily="18" charset="0"/>
                          <a:cs typeface="Times New Roman" panose="02020603050405020304" pitchFamily="18" charset="0"/>
                        </a:rPr>
                        <a:t>2022</a:t>
                      </a:r>
                      <a:endParaRPr lang="ru-RU" sz="160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1600" b="1">
                          <a:effectLst/>
                          <a:latin typeface="Times New Roman" panose="02020603050405020304" pitchFamily="18" charset="0"/>
                          <a:ea typeface="Times New Roman" panose="02020603050405020304" pitchFamily="18" charset="0"/>
                          <a:cs typeface="Times New Roman" panose="02020603050405020304" pitchFamily="18" charset="0"/>
                        </a:rPr>
                        <a:t>2023</a:t>
                      </a:r>
                      <a:endParaRPr lang="ru-RU" sz="160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1600" b="1">
                          <a:effectLst/>
                          <a:latin typeface="Times New Roman" panose="02020603050405020304" pitchFamily="18" charset="0"/>
                          <a:ea typeface="Times New Roman" panose="02020603050405020304" pitchFamily="18" charset="0"/>
                          <a:cs typeface="Times New Roman" panose="02020603050405020304" pitchFamily="18" charset="0"/>
                        </a:rPr>
                        <a:t>2024</a:t>
                      </a:r>
                      <a:endParaRPr lang="ru-RU" sz="1600">
                        <a:effectLst/>
                        <a:latin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515738333"/>
                  </a:ext>
                </a:extLst>
              </a:tr>
              <a:tr h="556159">
                <a:tc>
                  <a:txBody>
                    <a:bodyPr/>
                    <a:lstStyle/>
                    <a:p>
                      <a:pPr indent="0" algn="ctr"/>
                      <a:r>
                        <a:rPr lang="ru-RU" sz="1600" b="0" dirty="0">
                          <a:effectLst/>
                          <a:latin typeface="Times New Roman" panose="02020603050405020304" pitchFamily="18" charset="0"/>
                          <a:ea typeface="Times New Roman" panose="02020603050405020304" pitchFamily="18" charset="0"/>
                          <a:cs typeface="Times New Roman" panose="02020603050405020304" pitchFamily="18" charset="0"/>
                        </a:rPr>
                        <a:t>Численность основных преподавателей, человек</a:t>
                      </a:r>
                      <a:endParaRPr lang="ru-RU" sz="1600" b="0" dirty="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33</a:t>
                      </a:r>
                      <a:endParaRPr lang="ru-RU" sz="16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34</a:t>
                      </a:r>
                      <a:endParaRPr lang="ru-RU" sz="16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31</a:t>
                      </a:r>
                      <a:endParaRPr lang="ru-RU" sz="16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30</a:t>
                      </a:r>
                      <a:endParaRPr lang="ru-RU" sz="16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27</a:t>
                      </a:r>
                      <a:endParaRPr lang="ru-RU" sz="1600">
                        <a:effectLst/>
                        <a:latin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76162185"/>
                  </a:ext>
                </a:extLst>
              </a:tr>
              <a:tr h="1390398">
                <a:tc>
                  <a:txBody>
                    <a:bodyPr/>
                    <a:lstStyle/>
                    <a:p>
                      <a:pPr indent="0" algn="ctr"/>
                      <a:r>
                        <a:rPr lang="ru-RU" sz="1600" b="0">
                          <a:effectLst/>
                          <a:latin typeface="Times New Roman" panose="02020603050405020304" pitchFamily="18" charset="0"/>
                          <a:ea typeface="Times New Roman" panose="02020603050405020304" pitchFamily="18" charset="0"/>
                          <a:cs typeface="Times New Roman" panose="02020603050405020304" pitchFamily="18" charset="0"/>
                        </a:rPr>
                        <a:t>Число преподавателей, прошедших обучение по программам дополнительного профессионального образования, человек</a:t>
                      </a:r>
                      <a:endParaRPr lang="ru-RU" sz="1600" b="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33</a:t>
                      </a:r>
                      <a:endParaRPr lang="ru-RU" sz="16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27</a:t>
                      </a:r>
                      <a:endParaRPr lang="ru-RU" sz="16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28</a:t>
                      </a:r>
                      <a:endParaRPr lang="ru-RU" sz="16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29</a:t>
                      </a:r>
                      <a:endParaRPr lang="ru-RU" sz="16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27</a:t>
                      </a:r>
                      <a:endParaRPr lang="ru-RU" sz="1600">
                        <a:effectLst/>
                        <a:latin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8768362"/>
                  </a:ext>
                </a:extLst>
              </a:tr>
              <a:tr h="1668478">
                <a:tc>
                  <a:txBody>
                    <a:bodyPr/>
                    <a:lstStyle/>
                    <a:p>
                      <a:pPr indent="0" algn="ctr"/>
                      <a:r>
                        <a:rPr lang="ru-RU" sz="1600" b="0" dirty="0">
                          <a:effectLst/>
                          <a:latin typeface="Times New Roman" panose="02020603050405020304" pitchFamily="18" charset="0"/>
                          <a:ea typeface="Times New Roman" panose="02020603050405020304" pitchFamily="18" charset="0"/>
                          <a:cs typeface="Times New Roman" panose="02020603050405020304" pitchFamily="18" charset="0"/>
                        </a:rPr>
                        <a:t>Доля преподавателей, прошедших обучение по программам дополнительного профессионального образования, в общей численности основных преподавателей, %</a:t>
                      </a:r>
                      <a:endParaRPr lang="ru-RU" sz="1600" b="0" dirty="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ru-RU" sz="16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80%</a:t>
                      </a:r>
                      <a:endParaRPr lang="ru-RU" sz="16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90%</a:t>
                      </a:r>
                      <a:endParaRPr lang="ru-RU" sz="16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97%</a:t>
                      </a:r>
                      <a:endParaRPr lang="ru-RU" sz="1600">
                        <a:effectLst/>
                        <a:latin typeface="Calibri" panose="020F0502020204030204" pitchFamily="34" charset="0"/>
                        <a:cs typeface="Times New Roman" panose="02020603050405020304" pitchFamily="18" charset="0"/>
                      </a:endParaRPr>
                    </a:p>
                  </a:txBody>
                  <a:tcPr marL="68580" marR="68580" marT="0" marB="0" anchor="ctr"/>
                </a:tc>
                <a:tc>
                  <a:txBody>
                    <a:bodyPr/>
                    <a:lstStyle/>
                    <a:p>
                      <a:pPr indent="0" algn="ctr"/>
                      <a:r>
                        <a:rPr lang="ru-RU" sz="1600" dirty="0">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ru-RU" sz="1600" dirty="0">
                        <a:effectLst/>
                        <a:latin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94904227"/>
                  </a:ext>
                </a:extLst>
              </a:tr>
            </a:tbl>
          </a:graphicData>
        </a:graphic>
      </p:graphicFrame>
    </p:spTree>
    <p:extLst>
      <p:ext uri="{BB962C8B-B14F-4D97-AF65-F5344CB8AC3E}">
        <p14:creationId xmlns:p14="http://schemas.microsoft.com/office/powerpoint/2010/main" val="693112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66873" y="171972"/>
            <a:ext cx="7571184" cy="683994"/>
          </a:xfrm>
        </p:spPr>
        <p:txBody>
          <a:bodyPr>
            <a:normAutofit/>
          </a:bodyPr>
          <a:lstStyle/>
          <a:p>
            <a:r>
              <a:rPr lang="ru-RU" b="1" dirty="0" smtClean="0">
                <a:solidFill>
                  <a:schemeClr val="accent5">
                    <a:lumMod val="50000"/>
                  </a:schemeClr>
                </a:solidFill>
              </a:rPr>
              <a:t>Материально-техническое оснащение</a:t>
            </a:r>
            <a:endParaRPr lang="ru-RU" b="1" dirty="0">
              <a:solidFill>
                <a:schemeClr val="accent5">
                  <a:lumMod val="50000"/>
                </a:schemeClr>
              </a:solidFill>
            </a:endParaRPr>
          </a:p>
        </p:txBody>
      </p:sp>
      <p:sp>
        <p:nvSpPr>
          <p:cNvPr id="3" name="Объект 2"/>
          <p:cNvSpPr>
            <a:spLocks noGrp="1"/>
          </p:cNvSpPr>
          <p:nvPr>
            <p:ph idx="1"/>
          </p:nvPr>
        </p:nvSpPr>
        <p:spPr>
          <a:xfrm>
            <a:off x="134217" y="908720"/>
            <a:ext cx="8830271" cy="6048672"/>
          </a:xfrm>
        </p:spPr>
        <p:txBody>
          <a:bodyPr>
            <a:normAutofit/>
          </a:bodyPr>
          <a:lstStyle/>
          <a:p>
            <a:pPr marL="0" indent="450000" algn="just">
              <a:buNone/>
            </a:pPr>
            <a:r>
              <a:rPr lang="ru-RU" sz="1800" dirty="0" smtClean="0"/>
              <a:t>В течение 2024 года на приобретение основных средств затрачено  5 911 109,00 рублей, на приобретение материалов – 2 269 289,31 рублей.</a:t>
            </a:r>
          </a:p>
          <a:p>
            <a:pPr marL="0" indent="450000" algn="just">
              <a:buNone/>
            </a:pPr>
            <a:r>
              <a:rPr lang="ru-RU" sz="1800" dirty="0" smtClean="0"/>
              <a:t>С целью организации учебного процесса приобретена компьютерная техника и программное обеспечение.</a:t>
            </a:r>
          </a:p>
          <a:p>
            <a:pPr marL="0" indent="450000" algn="just">
              <a:buNone/>
            </a:pPr>
            <a:r>
              <a:rPr lang="ru-RU" sz="1800" dirty="0" smtClean="0"/>
              <a:t>В 2024 году произведен косметический ремонт 4 учебных аудиторий кафедры «Горное дело» на сумму 7 323 691,80 рублей и закуплена мебель на сумму 1 475 000,00 рублей.</a:t>
            </a:r>
          </a:p>
          <a:p>
            <a:pPr marL="0" indent="450000" algn="just">
              <a:buNone/>
            </a:pPr>
            <a:r>
              <a:rPr lang="ru-RU" sz="1800" dirty="0" smtClean="0"/>
              <a:t>Для реализации модернизации антитеррористической защищенности объектов института выполнены следующие работ:</a:t>
            </a:r>
          </a:p>
          <a:p>
            <a:pPr marL="0" indent="450000" algn="just">
              <a:buNone/>
            </a:pPr>
            <a:r>
              <a:rPr lang="ru-RU" sz="1800" dirty="0" smtClean="0"/>
              <a:t>- приобретены элементы системы оповещения (настенная акустическая система – 22 шт., кабель КПС – 1000 м., прибор управления оповещением Рокот-5) для оснащения учебно-лабораторного корпуса;</a:t>
            </a:r>
          </a:p>
          <a:p>
            <a:pPr marL="0" indent="450000" algn="just">
              <a:buNone/>
            </a:pPr>
            <a:r>
              <a:rPr lang="ru-RU" sz="1800" dirty="0" smtClean="0"/>
              <a:t>Ведется работа по подготовке строительства студенческого общежития. </a:t>
            </a:r>
          </a:p>
          <a:p>
            <a:pPr marL="0" indent="450000" algn="just">
              <a:buNone/>
            </a:pPr>
            <a:r>
              <a:rPr lang="ru-RU" sz="1800" dirty="0" smtClean="0"/>
              <a:t>В настоящее время задание на проектирование объекта согласовано с Минстроем РФ и направлено в ноябре 2024 г. в Минобрнауки РФ. Предварительная стоимость проектных работ с гос. экспертизой составит 43 млн. рублей, стоимость строительства 2,532 млрд. руб.</a:t>
            </a:r>
          </a:p>
          <a:p>
            <a:pPr marL="0" indent="450000" algn="just">
              <a:buNone/>
            </a:pPr>
            <a:r>
              <a:rPr lang="ru-RU" sz="1800" dirty="0" smtClean="0"/>
              <a:t>Сроки реализации объекта согласно Распоряжению Правительства РФ № 4073-р от 29.12.23 г. - 2025-2027 гг.</a:t>
            </a:r>
          </a:p>
          <a:p>
            <a:pPr marL="0" indent="0">
              <a:buNone/>
            </a:pPr>
            <a:endParaRPr lang="ru-RU" sz="2200" dirty="0" smtClean="0"/>
          </a:p>
          <a:p>
            <a:pPr marL="0" indent="0">
              <a:buNone/>
            </a:pPr>
            <a:endParaRPr lang="ru-RU" sz="6400" dirty="0"/>
          </a:p>
          <a:p>
            <a:pPr marL="0" indent="0">
              <a:buNone/>
            </a:pPr>
            <a:endParaRPr lang="ru-RU" dirty="0"/>
          </a:p>
        </p:txBody>
      </p:sp>
    </p:spTree>
    <p:extLst>
      <p:ext uri="{BB962C8B-B14F-4D97-AF65-F5344CB8AC3E}">
        <p14:creationId xmlns:p14="http://schemas.microsoft.com/office/powerpoint/2010/main" val="10513197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19256" cy="1191662"/>
          </a:xfrm>
        </p:spPr>
        <p:txBody>
          <a:bodyPr>
            <a:normAutofit/>
          </a:bodyPr>
          <a:lstStyle/>
          <a:p>
            <a:r>
              <a:rPr lang="ru-RU" b="1" dirty="0" smtClean="0">
                <a:solidFill>
                  <a:schemeClr val="accent5">
                    <a:lumMod val="50000"/>
                  </a:schemeClr>
                </a:solidFill>
              </a:rPr>
              <a:t>Финансово-экономическая деятельность</a:t>
            </a:r>
            <a:endParaRPr lang="ru-RU" b="1" dirty="0">
              <a:solidFill>
                <a:schemeClr val="accent5">
                  <a:lumMod val="50000"/>
                </a:schemeClr>
              </a:solidFill>
            </a:endParaRPr>
          </a:p>
        </p:txBody>
      </p:sp>
      <p:sp>
        <p:nvSpPr>
          <p:cNvPr id="3" name="Объект 2"/>
          <p:cNvSpPr>
            <a:spLocks noGrp="1"/>
          </p:cNvSpPr>
          <p:nvPr>
            <p:ph idx="1"/>
          </p:nvPr>
        </p:nvSpPr>
        <p:spPr>
          <a:xfrm>
            <a:off x="447074" y="1524319"/>
            <a:ext cx="8219256" cy="536530"/>
          </a:xfrm>
        </p:spPr>
        <p:txBody>
          <a:bodyPr>
            <a:noAutofit/>
          </a:bodyPr>
          <a:lstStyle/>
          <a:p>
            <a:pPr algn="just">
              <a:spcAft>
                <a:spcPts val="0"/>
              </a:spcAft>
            </a:pPr>
            <a:r>
              <a:rPr lang="ru-RU" sz="1600" b="0" dirty="0" smtClean="0"/>
              <a:t>В 2024 году общий объем финансового обеспечения ТИ (ф) СВФУ по всем видам деятельности в сравнении с 2023 годом повысился на 0,14 %.</a:t>
            </a:r>
          </a:p>
          <a:p>
            <a:pPr algn="just">
              <a:spcAft>
                <a:spcPts val="0"/>
              </a:spcAft>
            </a:pPr>
            <a:r>
              <a:rPr lang="ru-RU" sz="1600" b="0" dirty="0" smtClean="0"/>
              <a:t>План поступлений по всем источникам финансового обеспечения на 2024 год составил 219 796,4 тыс. руб., объем фактических поступлений составил 218 308,7 тыс. руб., исполнение в отчетном году 96,1%. </a:t>
            </a:r>
            <a:endParaRPr lang="ru-RU" sz="1600" b="0" dirty="0"/>
          </a:p>
        </p:txBody>
      </p:sp>
      <p:graphicFrame>
        <p:nvGraphicFramePr>
          <p:cNvPr id="4" name="Таблица 3"/>
          <p:cNvGraphicFramePr>
            <a:graphicFrameLocks noGrp="1"/>
          </p:cNvGraphicFramePr>
          <p:nvPr>
            <p:extLst>
              <p:ext uri="{D42A27DB-BD31-4B8C-83A1-F6EECF244321}">
                <p14:modId xmlns:p14="http://schemas.microsoft.com/office/powerpoint/2010/main" val="3717845643"/>
              </p:ext>
            </p:extLst>
          </p:nvPr>
        </p:nvGraphicFramePr>
        <p:xfrm>
          <a:off x="496795" y="3356992"/>
          <a:ext cx="8119814" cy="2111375"/>
        </p:xfrm>
        <a:graphic>
          <a:graphicData uri="http://schemas.openxmlformats.org/drawingml/2006/table">
            <a:tbl>
              <a:tblPr firstRow="1" firstCol="1" bandRow="1"/>
              <a:tblGrid>
                <a:gridCol w="414958">
                  <a:extLst>
                    <a:ext uri="{9D8B030D-6E8A-4147-A177-3AD203B41FA5}">
                      <a16:colId xmlns:a16="http://schemas.microsoft.com/office/drawing/2014/main" val="437723468"/>
                    </a:ext>
                  </a:extLst>
                </a:gridCol>
                <a:gridCol w="3168352">
                  <a:extLst>
                    <a:ext uri="{9D8B030D-6E8A-4147-A177-3AD203B41FA5}">
                      <a16:colId xmlns:a16="http://schemas.microsoft.com/office/drawing/2014/main" val="2638074903"/>
                    </a:ext>
                  </a:extLst>
                </a:gridCol>
                <a:gridCol w="1008112">
                  <a:extLst>
                    <a:ext uri="{9D8B030D-6E8A-4147-A177-3AD203B41FA5}">
                      <a16:colId xmlns:a16="http://schemas.microsoft.com/office/drawing/2014/main" val="4133084801"/>
                    </a:ext>
                  </a:extLst>
                </a:gridCol>
                <a:gridCol w="936104">
                  <a:extLst>
                    <a:ext uri="{9D8B030D-6E8A-4147-A177-3AD203B41FA5}">
                      <a16:colId xmlns:a16="http://schemas.microsoft.com/office/drawing/2014/main" val="1190644299"/>
                    </a:ext>
                  </a:extLst>
                </a:gridCol>
                <a:gridCol w="1368152">
                  <a:extLst>
                    <a:ext uri="{9D8B030D-6E8A-4147-A177-3AD203B41FA5}">
                      <a16:colId xmlns:a16="http://schemas.microsoft.com/office/drawing/2014/main" val="1766233143"/>
                    </a:ext>
                  </a:extLst>
                </a:gridCol>
                <a:gridCol w="1224136">
                  <a:extLst>
                    <a:ext uri="{9D8B030D-6E8A-4147-A177-3AD203B41FA5}">
                      <a16:colId xmlns:a16="http://schemas.microsoft.com/office/drawing/2014/main" val="2268227584"/>
                    </a:ext>
                  </a:extLst>
                </a:gridCol>
              </a:tblGrid>
              <a:tr h="190500">
                <a:tc rowSpan="2">
                  <a:txBody>
                    <a:bodyPr/>
                    <a:lstStyle/>
                    <a:p>
                      <a:pPr indent="0" algn="ctr"/>
                      <a:r>
                        <a:rPr lang="ru-RU" sz="1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100" dirty="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gn="ctr"/>
                      <a:r>
                        <a:rPr lang="ru-RU" sz="1400" dirty="0">
                          <a:effectLst/>
                          <a:latin typeface="Times New Roman" panose="02020603050405020304" pitchFamily="18" charset="0"/>
                          <a:ea typeface="Times New Roman" panose="02020603050405020304" pitchFamily="18" charset="0"/>
                          <a:cs typeface="Times New Roman" panose="02020603050405020304" pitchFamily="18" charset="0"/>
                        </a:rPr>
                        <a:t>Наименование источника поступления</a:t>
                      </a:r>
                      <a:endParaRPr lang="ru-RU" sz="1100" dirty="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gn="ctr"/>
                      <a:r>
                        <a:rPr lang="ru-RU" sz="1400" dirty="0">
                          <a:effectLst/>
                          <a:latin typeface="Times New Roman" panose="02020603050405020304" pitchFamily="18" charset="0"/>
                          <a:ea typeface="Times New Roman" panose="02020603050405020304" pitchFamily="18" charset="0"/>
                          <a:cs typeface="Times New Roman" panose="02020603050405020304" pitchFamily="18" charset="0"/>
                        </a:rPr>
                        <a:t>Доходы за 2024 г., тыс. руб.</a:t>
                      </a:r>
                      <a:endParaRPr lang="ru-RU" sz="1100" dirty="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gn="ctr"/>
                      <a:r>
                        <a:rPr lang="ru-RU" sz="1400" dirty="0">
                          <a:effectLst/>
                          <a:latin typeface="Times New Roman" panose="02020603050405020304" pitchFamily="18" charset="0"/>
                          <a:ea typeface="Times New Roman" panose="02020603050405020304" pitchFamily="18" charset="0"/>
                          <a:cs typeface="Times New Roman" panose="02020603050405020304" pitchFamily="18" charset="0"/>
                        </a:rPr>
                        <a:t>Доходы за 2023 г., тыс. руб.</a:t>
                      </a:r>
                      <a:endParaRPr lang="ru-RU" sz="1100" dirty="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Отклонение</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Отклонение</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3055448"/>
                  </a:ext>
                </a:extLst>
              </a:tr>
              <a:tr h="190500">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indent="0" algn="ctr"/>
                      <a:r>
                        <a:rPr lang="ru-RU" sz="1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100" dirty="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0" algn="ct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2336798"/>
                  </a:ext>
                </a:extLst>
              </a:tr>
              <a:tr h="323850">
                <a:tc>
                  <a:txBody>
                    <a:bodyPr/>
                    <a:lstStyle/>
                    <a:p>
                      <a:pPr indent="0" algn="ctr"/>
                      <a:r>
                        <a:rPr lang="ru-RU" sz="14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just"/>
                      <a:r>
                        <a:rPr lang="ru-RU" sz="1400" dirty="0">
                          <a:effectLst/>
                          <a:latin typeface="Times New Roman" panose="02020603050405020304" pitchFamily="18" charset="0"/>
                          <a:ea typeface="Calibri" panose="020F0502020204030204" pitchFamily="34" charset="0"/>
                          <a:cs typeface="Times New Roman" panose="02020603050405020304" pitchFamily="18" charset="0"/>
                        </a:rPr>
                        <a:t>Субсидия на финансовое обеспечение выполнения государственного задания </a:t>
                      </a:r>
                      <a:endParaRPr lang="ru-RU" sz="1100" dirty="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149 751,2</a:t>
                      </a:r>
                      <a:endParaRPr lang="ru-RU" sz="1100" dirty="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r"/>
                      <a:r>
                        <a:rPr lang="ru-RU" sz="1400">
                          <a:effectLst/>
                          <a:latin typeface="Times New Roman" panose="02020603050405020304" pitchFamily="18" charset="0"/>
                          <a:ea typeface="Calibri" panose="020F0502020204030204" pitchFamily="34" charset="0"/>
                          <a:cs typeface="Times New Roman" panose="02020603050405020304" pitchFamily="18" charset="0"/>
                        </a:rPr>
                        <a:t>143 455,1</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r>
                        <a:rPr lang="ru-RU" sz="1400" dirty="0">
                          <a:effectLst/>
                          <a:latin typeface="Times New Roman" panose="02020603050405020304" pitchFamily="18" charset="0"/>
                          <a:ea typeface="Times New Roman" panose="02020603050405020304" pitchFamily="18" charset="0"/>
                          <a:cs typeface="Times New Roman" panose="02020603050405020304" pitchFamily="18" charset="0"/>
                        </a:rPr>
                        <a:t>6 296,1</a:t>
                      </a:r>
                      <a:endParaRPr lang="ru-RU" sz="1100" dirty="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r>
                        <a:rPr lang="ru-RU" sz="1400">
                          <a:effectLst/>
                          <a:latin typeface="Times New Roman" panose="02020603050405020304" pitchFamily="18" charset="0"/>
                          <a:ea typeface="Calibri" panose="020F0502020204030204" pitchFamily="34" charset="0"/>
                          <a:cs typeface="Times New Roman" panose="02020603050405020304" pitchFamily="18" charset="0"/>
                        </a:rPr>
                        <a:t>4,39%</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006333924"/>
                  </a:ext>
                </a:extLst>
              </a:tr>
              <a:tr h="323850">
                <a:tc>
                  <a:txBody>
                    <a:bodyPr/>
                    <a:lstStyle/>
                    <a:p>
                      <a:pPr indent="0" algn="ctr"/>
                      <a:r>
                        <a:rPr lang="ru-RU" sz="14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just"/>
                      <a:r>
                        <a:rPr lang="ru-RU" sz="1400" dirty="0">
                          <a:effectLst/>
                          <a:latin typeface="Times New Roman" panose="02020603050405020304" pitchFamily="18" charset="0"/>
                          <a:ea typeface="Calibri" panose="020F0502020204030204" pitchFamily="34" charset="0"/>
                          <a:cs typeface="Times New Roman" panose="02020603050405020304" pitchFamily="18" charset="0"/>
                        </a:rPr>
                        <a:t>Субсидия на иные цели</a:t>
                      </a:r>
                      <a:endParaRPr lang="ru-RU" sz="1100" dirty="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r"/>
                      <a:r>
                        <a:rPr lang="ru-RU" sz="1400">
                          <a:effectLst/>
                          <a:latin typeface="Times New Roman" panose="02020603050405020304" pitchFamily="18" charset="0"/>
                          <a:ea typeface="Calibri" panose="020F0502020204030204" pitchFamily="34" charset="0"/>
                          <a:cs typeface="Times New Roman" panose="02020603050405020304" pitchFamily="18" charset="0"/>
                        </a:rPr>
                        <a:t>31 870,9</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r"/>
                      <a:r>
                        <a:rPr lang="ru-RU" sz="1400">
                          <a:effectLst/>
                          <a:latin typeface="Times New Roman" panose="02020603050405020304" pitchFamily="18" charset="0"/>
                          <a:ea typeface="Calibri" panose="020F0502020204030204" pitchFamily="34" charset="0"/>
                          <a:cs typeface="Times New Roman" panose="02020603050405020304" pitchFamily="18" charset="0"/>
                        </a:rPr>
                        <a:t>31 551,0</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r>
                        <a:rPr lang="ru-RU" sz="1400" dirty="0">
                          <a:effectLst/>
                          <a:latin typeface="Times New Roman" panose="02020603050405020304" pitchFamily="18" charset="0"/>
                          <a:ea typeface="Times New Roman" panose="02020603050405020304" pitchFamily="18" charset="0"/>
                          <a:cs typeface="Times New Roman" panose="02020603050405020304" pitchFamily="18" charset="0"/>
                        </a:rPr>
                        <a:t>319,9</a:t>
                      </a:r>
                      <a:endParaRPr lang="ru-RU" sz="1100" dirty="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r>
                        <a:rPr lang="ru-RU" sz="1400">
                          <a:effectLst/>
                          <a:latin typeface="Times New Roman" panose="02020603050405020304" pitchFamily="18" charset="0"/>
                          <a:ea typeface="Calibri" panose="020F0502020204030204" pitchFamily="34" charset="0"/>
                          <a:cs typeface="Times New Roman" panose="02020603050405020304" pitchFamily="18" charset="0"/>
                        </a:rPr>
                        <a:t>1,01%</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366549011"/>
                  </a:ext>
                </a:extLst>
              </a:tr>
              <a:tr h="323850">
                <a:tc>
                  <a:txBody>
                    <a:bodyPr/>
                    <a:lstStyle/>
                    <a:p>
                      <a:pPr indent="0" algn="ctr"/>
                      <a:r>
                        <a:rPr lang="ru-RU" sz="140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just"/>
                      <a:r>
                        <a:rPr lang="ru-RU" sz="1400">
                          <a:effectLst/>
                          <a:latin typeface="Times New Roman" panose="02020603050405020304" pitchFamily="18" charset="0"/>
                          <a:ea typeface="Calibri" panose="020F0502020204030204" pitchFamily="34" charset="0"/>
                          <a:cs typeface="Times New Roman" panose="02020603050405020304" pitchFamily="18" charset="0"/>
                        </a:rPr>
                        <a:t>Средства от предпринимательской и иной приносящей доход деятельности</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r"/>
                      <a:r>
                        <a:rPr lang="ru-RU" sz="1400">
                          <a:effectLst/>
                          <a:latin typeface="Times New Roman" panose="02020603050405020304" pitchFamily="18" charset="0"/>
                          <a:ea typeface="Calibri" panose="020F0502020204030204" pitchFamily="34" charset="0"/>
                          <a:cs typeface="Times New Roman" panose="02020603050405020304" pitchFamily="18" charset="0"/>
                        </a:rPr>
                        <a:t>36 686,6</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r"/>
                      <a:r>
                        <a:rPr lang="ru-RU" sz="1400">
                          <a:effectLst/>
                          <a:latin typeface="Times New Roman" panose="02020603050405020304" pitchFamily="18" charset="0"/>
                          <a:ea typeface="Calibri" panose="020F0502020204030204" pitchFamily="34" charset="0"/>
                          <a:cs typeface="Times New Roman" panose="02020603050405020304" pitchFamily="18" charset="0"/>
                        </a:rPr>
                        <a:t>42 994,1</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-6 307,5</a:t>
                      </a:r>
                      <a:endParaRPr lang="ru-RU" sz="1100" dirty="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-17,19%</a:t>
                      </a:r>
                      <a:endParaRPr lang="ru-RU" sz="1100" dirty="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744965875"/>
                  </a:ext>
                </a:extLst>
              </a:tr>
              <a:tr h="294005">
                <a:tc>
                  <a:txBody>
                    <a:bodyPr/>
                    <a:lstStyle/>
                    <a:p>
                      <a:pPr indent="0" algn="ctr"/>
                      <a:r>
                        <a:rPr lang="ru-RU" sz="140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just"/>
                      <a:r>
                        <a:rPr lang="ru-RU" sz="1400">
                          <a:effectLst/>
                          <a:latin typeface="Times New Roman" panose="02020603050405020304" pitchFamily="18" charset="0"/>
                          <a:ea typeface="Calibri" panose="020F0502020204030204" pitchFamily="34" charset="0"/>
                          <a:cs typeface="Times New Roman" panose="02020603050405020304" pitchFamily="18" charset="0"/>
                        </a:rPr>
                        <a:t>ВСЕГО поступления </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r"/>
                      <a:r>
                        <a:rPr lang="ru-RU" sz="1400">
                          <a:effectLst/>
                          <a:latin typeface="Times New Roman" panose="02020603050405020304" pitchFamily="18" charset="0"/>
                          <a:ea typeface="Calibri" panose="020F0502020204030204" pitchFamily="34" charset="0"/>
                          <a:cs typeface="Times New Roman" panose="02020603050405020304" pitchFamily="18" charset="0"/>
                        </a:rPr>
                        <a:t>218 308,7</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r"/>
                      <a:r>
                        <a:rPr lang="ru-RU" sz="1400">
                          <a:effectLst/>
                          <a:latin typeface="Times New Roman" panose="02020603050405020304" pitchFamily="18" charset="0"/>
                          <a:ea typeface="Calibri" panose="020F0502020204030204" pitchFamily="34" charset="0"/>
                          <a:cs typeface="Times New Roman" panose="02020603050405020304" pitchFamily="18" charset="0"/>
                        </a:rPr>
                        <a:t>218 000,2</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r>
                        <a:rPr lang="ru-RU" sz="1400">
                          <a:effectLst/>
                          <a:latin typeface="Times New Roman" panose="02020603050405020304" pitchFamily="18" charset="0"/>
                          <a:ea typeface="Calibri" panose="020F0502020204030204" pitchFamily="34" charset="0"/>
                          <a:cs typeface="Times New Roman" panose="02020603050405020304" pitchFamily="18" charset="0"/>
                        </a:rPr>
                        <a:t>308,5</a:t>
                      </a:r>
                      <a:endParaRPr lang="ru-RU" sz="110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indent="0" algn="ct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100" dirty="0">
                        <a:effectLst/>
                        <a:latin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979010704"/>
                  </a:ext>
                </a:extLst>
              </a:tr>
            </a:tbl>
          </a:graphicData>
        </a:graphic>
      </p:graphicFrame>
    </p:spTree>
    <p:extLst>
      <p:ext uri="{BB962C8B-B14F-4D97-AF65-F5344CB8AC3E}">
        <p14:creationId xmlns:p14="http://schemas.microsoft.com/office/powerpoint/2010/main" val="5596133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19256" cy="1191662"/>
          </a:xfrm>
        </p:spPr>
        <p:txBody>
          <a:bodyPr>
            <a:normAutofit fontScale="90000"/>
          </a:bodyPr>
          <a:lstStyle/>
          <a:p>
            <a:r>
              <a:rPr lang="ru-RU" b="1" dirty="0" smtClean="0">
                <a:solidFill>
                  <a:schemeClr val="accent5">
                    <a:lumMod val="50000"/>
                  </a:schemeClr>
                </a:solidFill>
              </a:rPr>
              <a:t>Отношение средней заработной платы НПР в университете к среднемесячной заработной плате в Республике Саха (Якутия)</a:t>
            </a:r>
            <a:endParaRPr lang="ru-RU" b="1" dirty="0">
              <a:solidFill>
                <a:schemeClr val="accent5">
                  <a:lumMod val="50000"/>
                </a:schemeClr>
              </a:solidFill>
            </a:endParaRPr>
          </a:p>
        </p:txBody>
      </p:sp>
      <p:sp>
        <p:nvSpPr>
          <p:cNvPr id="3" name="Объект 2"/>
          <p:cNvSpPr>
            <a:spLocks noGrp="1"/>
          </p:cNvSpPr>
          <p:nvPr>
            <p:ph idx="1"/>
          </p:nvPr>
        </p:nvSpPr>
        <p:spPr>
          <a:xfrm>
            <a:off x="395536" y="1988840"/>
            <a:ext cx="8219256" cy="536530"/>
          </a:xfrm>
        </p:spPr>
        <p:txBody>
          <a:bodyPr>
            <a:noAutofit/>
          </a:bodyPr>
          <a:lstStyle/>
          <a:p>
            <a:pPr algn="just">
              <a:spcAft>
                <a:spcPts val="0"/>
              </a:spcAft>
            </a:pPr>
            <a:r>
              <a:rPr lang="ru-RU" sz="1800" b="0" dirty="0" smtClean="0"/>
              <a:t>По итогам 2024 года средняя заработная плата профессорско-преподавательского состава с учетом внешних совместителей составила 164,02 тыс. руб. месяц.</a:t>
            </a:r>
          </a:p>
          <a:p>
            <a:pPr algn="just">
              <a:spcAft>
                <a:spcPts val="0"/>
              </a:spcAft>
            </a:pPr>
            <a:r>
              <a:rPr lang="ru-RU" sz="1800" b="0" dirty="0" smtClean="0"/>
              <a:t>По сравнению с предыдущим годом, в 2024 году средняя заработная плата сотрудников учреждения (с учетом внешних совместителей) увеличилась на 12,16% и составила 114,67 тыс. руб., профессорско-преподавательского состава увеличилась на 4,85% и составила 164,02 тыс. руб.</a:t>
            </a:r>
          </a:p>
          <a:p>
            <a:pPr algn="just">
              <a:spcAft>
                <a:spcPts val="0"/>
              </a:spcAft>
            </a:pPr>
            <a:r>
              <a:rPr lang="ru-RU" sz="1800" b="0" dirty="0" smtClean="0"/>
              <a:t>По итогам 2024 года отношение среднемесячной заработной платы профессорско-преподавательского состава, без учета внешних совместителей, к среднемесячной заработной плате по РС (Я) составило 212,03% (ФОТ ППС 53 163,8 тыс. руб. /</a:t>
            </a:r>
            <a:r>
              <a:rPr lang="ru-RU" sz="1800" b="0" dirty="0" err="1" smtClean="0"/>
              <a:t>среднеспис</a:t>
            </a:r>
            <a:r>
              <a:rPr lang="ru-RU" sz="1800" b="0" dirty="0" smtClean="0"/>
              <a:t>. численность ППС 24,1/12 мес./СЗП по региону 86,7 тыс. руб.*100), среднемесячная заработная плата ППС составила 183,83 тыс. руб.</a:t>
            </a:r>
          </a:p>
        </p:txBody>
      </p:sp>
    </p:spTree>
    <p:extLst>
      <p:ext uri="{BB962C8B-B14F-4D97-AF65-F5344CB8AC3E}">
        <p14:creationId xmlns:p14="http://schemas.microsoft.com/office/powerpoint/2010/main" val="17346246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60648"/>
            <a:ext cx="7643192" cy="683994"/>
          </a:xfrm>
        </p:spPr>
        <p:txBody>
          <a:bodyPr>
            <a:normAutofit/>
          </a:bodyPr>
          <a:lstStyle/>
          <a:p>
            <a:pPr algn="ctr"/>
            <a:r>
              <a:rPr lang="ru-RU" b="1" dirty="0" smtClean="0">
                <a:solidFill>
                  <a:schemeClr val="accent5">
                    <a:lumMod val="50000"/>
                  </a:schemeClr>
                </a:solidFill>
              </a:rPr>
              <a:t>Международная деятельность</a:t>
            </a:r>
            <a:endParaRPr lang="ru-RU" b="1" dirty="0">
              <a:solidFill>
                <a:schemeClr val="accent5">
                  <a:lumMod val="50000"/>
                </a:schemeClr>
              </a:solidFill>
            </a:endParaRPr>
          </a:p>
        </p:txBody>
      </p:sp>
      <p:sp>
        <p:nvSpPr>
          <p:cNvPr id="3" name="Объект 2"/>
          <p:cNvSpPr>
            <a:spLocks noGrp="1"/>
          </p:cNvSpPr>
          <p:nvPr>
            <p:ph idx="1"/>
          </p:nvPr>
        </p:nvSpPr>
        <p:spPr>
          <a:xfrm>
            <a:off x="323528" y="1124744"/>
            <a:ext cx="8219256" cy="5145435"/>
          </a:xfrm>
        </p:spPr>
        <p:txBody>
          <a:bodyPr>
            <a:normAutofit fontScale="77500" lnSpcReduction="20000"/>
          </a:bodyPr>
          <a:lstStyle/>
          <a:p>
            <a:pPr algn="just"/>
            <a:r>
              <a:rPr lang="ru-RU" dirty="0" smtClean="0"/>
              <a:t>В сентябре 2024 г. студент группы Б-ОФ-23 Марков А.Е. был командирован в г. Благовещенск и г. Хэйхэ (Китай) для участия в «XI Международной олимпиаде по языкам и культурам эвенков, эвенов России и орочонов Китая ТУРЭН-2024». </a:t>
            </a:r>
          </a:p>
          <a:p>
            <a:pPr algn="just"/>
            <a:r>
              <a:rPr lang="ru-RU" dirty="0" smtClean="0"/>
              <a:t>С 28.05.2024 г. по 02.06.2024 г. команда ТИ (ф) СВФУ (группы Б-ЗФ-22 </a:t>
            </a:r>
            <a:r>
              <a:rPr lang="ru-RU" dirty="0" err="1" smtClean="0"/>
              <a:t>Винокурова</a:t>
            </a:r>
            <a:r>
              <a:rPr lang="ru-RU" dirty="0" smtClean="0"/>
              <a:t> И.Е. и </a:t>
            </a:r>
            <a:r>
              <a:rPr lang="ru-RU" dirty="0" err="1" smtClean="0"/>
              <a:t>Щиголев</a:t>
            </a:r>
            <a:r>
              <a:rPr lang="ru-RU" dirty="0" smtClean="0"/>
              <a:t> В.В., </a:t>
            </a:r>
            <a:r>
              <a:rPr lang="ru-RU" dirty="0" err="1" smtClean="0"/>
              <a:t>ИФКиС</a:t>
            </a:r>
            <a:r>
              <a:rPr lang="ru-RU" dirty="0" smtClean="0"/>
              <a:t> СВФУ Павлова Д.Д. и Софронов Г.Н., тренер института Алексеев В.Г.) приняла участие в XVI Международной спартакиаде </a:t>
            </a:r>
            <a:r>
              <a:rPr lang="ru-RU" dirty="0" err="1" smtClean="0"/>
              <a:t>Хэйхэского</a:t>
            </a:r>
            <a:r>
              <a:rPr lang="ru-RU" dirty="0" smtClean="0"/>
              <a:t> университета КНР и вузов Дальнего Востока РФ в г. Хэйхэ (Китай) по легкой атлетике. В программу соревнований входили: бег на разные дистанции, метание ядра, прыжки и эстафеты. Нашей команде (Софронов Г.Н.) удалось взять  2  третьих места в беге на 3 км и тройном прыжке. Д.Д. Павлова заняла  4-5 место в беге на 1500 и 3000 м.</a:t>
            </a:r>
          </a:p>
          <a:p>
            <a:pPr algn="just"/>
            <a:r>
              <a:rPr lang="ru-RU" dirty="0" smtClean="0"/>
              <a:t>В сентябре 2024 главный научный сотрудник, д.т.н., профессор кафедры горного дела Гриб Н.Н. и к.г.-м.н., зав. лабораторией НИЛ «Мониторинг и прогноза сейсмических событий» Гриб Г.В. приняли очное участие в VIII Международной сейсмологической школе «Современные методы обработки и интерпретации сейсмологических данных», прошедшей в г. Витебске, Республика Беларусь.  </a:t>
            </a:r>
          </a:p>
          <a:p>
            <a:pPr algn="just"/>
            <a:r>
              <a:rPr lang="ru-RU" dirty="0" smtClean="0"/>
              <a:t>30.10.2024 г. – 01.11.2024 г. на базе Технического института прошла ХХIV Международная научно-практическая конференция молодых учёных, аспирантов и студентов в г. Нерюнгри. Всего в конференции приняло участие 14 представителей зарубежья. </a:t>
            </a:r>
          </a:p>
          <a:p>
            <a:pPr algn="just"/>
            <a:r>
              <a:rPr lang="ru-RU" dirty="0" smtClean="0"/>
              <a:t>на 01 января 2025 года по специальностям и направлениям подготовки Института обучается 7 иностранных студентов из стран ближнего зарубежья, в том числе студентов, обучающихся по заочной форме - 5 человек (1 из Украины, 2 – из Кыргызстана, 1 - из Казахстана, 1 - из Азербайджана), по очной форме - 2 человека (2 - из Казахстана).</a:t>
            </a:r>
            <a:endParaRPr lang="ru-RU" dirty="0"/>
          </a:p>
        </p:txBody>
      </p:sp>
    </p:spTree>
    <p:extLst>
      <p:ext uri="{BB962C8B-B14F-4D97-AF65-F5344CB8AC3E}">
        <p14:creationId xmlns:p14="http://schemas.microsoft.com/office/powerpoint/2010/main" val="4936054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60648"/>
            <a:ext cx="7643192" cy="683994"/>
          </a:xfrm>
        </p:spPr>
        <p:txBody>
          <a:bodyPr>
            <a:normAutofit/>
          </a:bodyPr>
          <a:lstStyle/>
          <a:p>
            <a:r>
              <a:rPr lang="ru-RU" b="1" dirty="0" smtClean="0">
                <a:solidFill>
                  <a:schemeClr val="accent5">
                    <a:lumMod val="50000"/>
                  </a:schemeClr>
                </a:solidFill>
              </a:rPr>
              <a:t>Результаты мониторингов 2024 г.</a:t>
            </a:r>
            <a:endParaRPr lang="ru-RU" b="1" dirty="0">
              <a:solidFill>
                <a:schemeClr val="accent5">
                  <a:lumMod val="50000"/>
                </a:schemeClr>
              </a:solidFill>
            </a:endParaRPr>
          </a:p>
        </p:txBody>
      </p:sp>
      <p:sp>
        <p:nvSpPr>
          <p:cNvPr id="3" name="Объект 2"/>
          <p:cNvSpPr>
            <a:spLocks noGrp="1"/>
          </p:cNvSpPr>
          <p:nvPr>
            <p:ph idx="1"/>
          </p:nvPr>
        </p:nvSpPr>
        <p:spPr>
          <a:xfrm>
            <a:off x="395536" y="1268760"/>
            <a:ext cx="8219256" cy="5145435"/>
          </a:xfrm>
        </p:spPr>
        <p:txBody>
          <a:bodyPr>
            <a:normAutofit/>
          </a:bodyPr>
          <a:lstStyle/>
          <a:p>
            <a:pPr algn="just"/>
            <a:r>
              <a:rPr lang="ru-RU" dirty="0"/>
              <a:t>В </a:t>
            </a:r>
            <a:r>
              <a:rPr lang="ru-RU" dirty="0" smtClean="0"/>
              <a:t>2024 </a:t>
            </a:r>
            <a:r>
              <a:rPr lang="ru-RU" dirty="0"/>
              <a:t>году по итогам экспертного мониторинга </a:t>
            </a:r>
            <a:r>
              <a:rPr lang="ru-RU" dirty="0" err="1"/>
              <a:t>Рособрнадзором</a:t>
            </a:r>
            <a:r>
              <a:rPr lang="ru-RU" dirty="0"/>
              <a:t> сайта ТИ (ф) СВФУ на предмет представления информации об образовательной организации высшего образования в открытых источниках с учетом соблюдения требования законодательства в сфере образования, Технический институт показал хорошие результаты: количество выполненных показателей – </a:t>
            </a:r>
            <a:r>
              <a:rPr lang="ru-RU" dirty="0" smtClean="0"/>
              <a:t>155, </a:t>
            </a:r>
            <a:r>
              <a:rPr lang="ru-RU" dirty="0"/>
              <a:t>количество невыполненных показателей </a:t>
            </a:r>
            <a:r>
              <a:rPr lang="ru-RU" dirty="0" smtClean="0"/>
              <a:t>–7, </a:t>
            </a:r>
            <a:r>
              <a:rPr lang="ru-RU" dirty="0"/>
              <a:t>рейтинг – </a:t>
            </a:r>
            <a:r>
              <a:rPr lang="ru-RU" dirty="0" smtClean="0"/>
              <a:t>95,68 </a:t>
            </a:r>
            <a:r>
              <a:rPr lang="ru-RU" dirty="0"/>
              <a:t>по результатам проведения мониторинга.</a:t>
            </a:r>
          </a:p>
          <a:p>
            <a:pPr algn="just"/>
            <a:r>
              <a:rPr lang="ru-RU" dirty="0"/>
              <a:t>По результатам мониторинга эффективности деятельности образовательных организаций высшего образования </a:t>
            </a:r>
            <a:r>
              <a:rPr lang="ru-RU" dirty="0" smtClean="0"/>
              <a:t>2024 </a:t>
            </a:r>
            <a:r>
              <a:rPr lang="ru-RU" dirty="0"/>
              <a:t>г. Технический институт (филиал) СВФУ выполнил </a:t>
            </a:r>
            <a:r>
              <a:rPr lang="ru-RU" dirty="0" smtClean="0"/>
              <a:t>3 показателя, </a:t>
            </a:r>
            <a:r>
              <a:rPr lang="ru-RU" dirty="0"/>
              <a:t>набрав J </a:t>
            </a:r>
            <a:r>
              <a:rPr lang="ru-RU" dirty="0" smtClean="0"/>
              <a:t>17 </a:t>
            </a:r>
            <a:r>
              <a:rPr lang="ru-RU" dirty="0"/>
              <a:t>и войдя в </a:t>
            </a:r>
            <a:r>
              <a:rPr lang="ru-RU" dirty="0" smtClean="0"/>
              <a:t>2 </a:t>
            </a:r>
            <a:r>
              <a:rPr lang="ru-RU" dirty="0"/>
              <a:t>лигу. </a:t>
            </a:r>
          </a:p>
          <a:p>
            <a:pPr algn="just"/>
            <a:endParaRPr lang="ru-RU" b="0" dirty="0" smtClean="0"/>
          </a:p>
          <a:p>
            <a:endParaRPr lang="ru-RU" dirty="0"/>
          </a:p>
        </p:txBody>
      </p:sp>
    </p:spTree>
    <p:extLst>
      <p:ext uri="{BB962C8B-B14F-4D97-AF65-F5344CB8AC3E}">
        <p14:creationId xmlns:p14="http://schemas.microsoft.com/office/powerpoint/2010/main" val="23198999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l="11413" r="11413" b="9911"/>
          <a:stretch/>
        </p:blipFill>
        <p:spPr>
          <a:xfrm>
            <a:off x="107504" y="188640"/>
            <a:ext cx="8882442" cy="6330298"/>
          </a:xfrm>
          <a:prstGeom prst="rect">
            <a:avLst/>
          </a:prstGeom>
        </p:spPr>
      </p:pic>
    </p:spTree>
    <p:extLst>
      <p:ext uri="{BB962C8B-B14F-4D97-AF65-F5344CB8AC3E}">
        <p14:creationId xmlns:p14="http://schemas.microsoft.com/office/powerpoint/2010/main" val="38680494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7063" y="1124744"/>
            <a:ext cx="8291264" cy="1048762"/>
          </a:xfrm>
        </p:spPr>
        <p:txBody>
          <a:bodyPr>
            <a:normAutofit fontScale="90000"/>
          </a:bodyPr>
          <a:lstStyle/>
          <a:p>
            <a:pPr lvl="0" indent="450215" algn="ctr" defTabSz="914400">
              <a:lnSpc>
                <a:spcPct val="100000"/>
              </a:lnSpc>
              <a:spcBef>
                <a:spcPts val="0"/>
              </a:spcBef>
            </a:pPr>
            <a:r>
              <a:rPr lang="ru-RU" b="1" dirty="0">
                <a:solidFill>
                  <a:schemeClr val="tx2"/>
                </a:solidFill>
              </a:rPr>
              <a:t>Показатель среднего балла </a:t>
            </a:r>
            <a:r>
              <a:rPr lang="ru-RU" b="1" dirty="0" smtClean="0">
                <a:solidFill>
                  <a:schemeClr val="tx2"/>
                </a:solidFill>
              </a:rPr>
              <a:t>ЕГЭ</a:t>
            </a:r>
            <a:br>
              <a:rPr lang="ru-RU" b="1" dirty="0" smtClean="0">
                <a:solidFill>
                  <a:schemeClr val="tx2"/>
                </a:solidFill>
              </a:rPr>
            </a:br>
            <a:r>
              <a:rPr lang="ru-RU" b="1" dirty="0" smtClean="0">
                <a:solidFill>
                  <a:schemeClr val="tx2"/>
                </a:solidFill>
              </a:rPr>
              <a:t/>
            </a:r>
            <a:br>
              <a:rPr lang="ru-RU" b="1" dirty="0" smtClean="0">
                <a:solidFill>
                  <a:schemeClr val="tx2"/>
                </a:solidFill>
              </a:rPr>
            </a:br>
            <a:r>
              <a:rPr lang="ru-RU" sz="2000" dirty="0" smtClean="0">
                <a:solidFill>
                  <a:prstClr val="black"/>
                </a:solidFill>
                <a:latin typeface="Calibri" panose="020F0502020204030204"/>
                <a:ea typeface="Times New Roman"/>
                <a:cs typeface="Times New Roman"/>
              </a:rPr>
              <a:t>Средний </a:t>
            </a:r>
            <a:r>
              <a:rPr lang="ru-RU" sz="2000" dirty="0">
                <a:solidFill>
                  <a:prstClr val="black"/>
                </a:solidFill>
                <a:latin typeface="Calibri" panose="020F0502020204030204"/>
                <a:ea typeface="Times New Roman"/>
                <a:cs typeface="Times New Roman"/>
              </a:rPr>
              <a:t>балл ЕГЭ зачисленных абитуриентов в 2024 году </a:t>
            </a:r>
            <a:r>
              <a:rPr lang="ru-RU" sz="2000" dirty="0" smtClean="0">
                <a:solidFill>
                  <a:prstClr val="black"/>
                </a:solidFill>
                <a:latin typeface="Calibri" panose="020F0502020204030204"/>
                <a:ea typeface="Times New Roman"/>
                <a:cs typeface="Times New Roman"/>
              </a:rPr>
              <a:t/>
            </a:r>
            <a:br>
              <a:rPr lang="ru-RU" sz="2000" dirty="0" smtClean="0">
                <a:solidFill>
                  <a:prstClr val="black"/>
                </a:solidFill>
                <a:latin typeface="Calibri" panose="020F0502020204030204"/>
                <a:ea typeface="Times New Roman"/>
                <a:cs typeface="Times New Roman"/>
              </a:rPr>
            </a:br>
            <a:r>
              <a:rPr lang="ru-RU" sz="2000" dirty="0" smtClean="0">
                <a:solidFill>
                  <a:prstClr val="black"/>
                </a:solidFill>
                <a:latin typeface="Calibri" panose="020F0502020204030204"/>
                <a:ea typeface="Times New Roman"/>
                <a:cs typeface="Times New Roman"/>
              </a:rPr>
              <a:t>составил </a:t>
            </a:r>
            <a:r>
              <a:rPr lang="ru-RU" sz="2000" dirty="0">
                <a:solidFill>
                  <a:prstClr val="black"/>
                </a:solidFill>
                <a:latin typeface="Calibri" panose="020F0502020204030204"/>
                <a:ea typeface="Times New Roman"/>
                <a:cs typeface="Times New Roman"/>
              </a:rPr>
              <a:t>58,15 </a:t>
            </a:r>
            <a:r>
              <a:rPr lang="ru-RU" sz="2000" dirty="0" smtClean="0">
                <a:solidFill>
                  <a:prstClr val="black"/>
                </a:solidFill>
                <a:latin typeface="Calibri" panose="020F0502020204030204"/>
                <a:ea typeface="Times New Roman"/>
                <a:cs typeface="Times New Roman"/>
              </a:rPr>
              <a:t>баллов (в 2023 </a:t>
            </a:r>
            <a:r>
              <a:rPr lang="ru-RU" sz="2000" dirty="0">
                <a:solidFill>
                  <a:prstClr val="black"/>
                </a:solidFill>
                <a:latin typeface="Calibri" panose="020F0502020204030204"/>
                <a:ea typeface="Times New Roman"/>
                <a:cs typeface="Times New Roman"/>
              </a:rPr>
              <a:t>году </a:t>
            </a:r>
            <a:r>
              <a:rPr lang="ru-RU" sz="2000" dirty="0" smtClean="0">
                <a:solidFill>
                  <a:prstClr val="black"/>
                </a:solidFill>
                <a:latin typeface="Calibri" panose="020F0502020204030204"/>
                <a:ea typeface="Times New Roman"/>
                <a:cs typeface="Times New Roman"/>
              </a:rPr>
              <a:t>- 62,14).</a:t>
            </a:r>
            <a:r>
              <a:rPr lang="ru-RU" sz="2000" dirty="0">
                <a:solidFill>
                  <a:prstClr val="black"/>
                </a:solidFill>
                <a:latin typeface="Calibri" panose="020F0502020204030204"/>
                <a:ea typeface="Times New Roman"/>
                <a:cs typeface="Times New Roman"/>
              </a:rPr>
              <a:t/>
            </a:r>
            <a:br>
              <a:rPr lang="ru-RU" sz="2000" dirty="0">
                <a:solidFill>
                  <a:prstClr val="black"/>
                </a:solidFill>
                <a:latin typeface="Calibri" panose="020F0502020204030204"/>
                <a:ea typeface="Times New Roman"/>
                <a:cs typeface="Times New Roman"/>
              </a:rPr>
            </a:br>
            <a:endParaRPr lang="ru-RU" sz="40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619189227"/>
              </p:ext>
            </p:extLst>
          </p:nvPr>
        </p:nvGraphicFramePr>
        <p:xfrm>
          <a:off x="690247" y="2852936"/>
          <a:ext cx="8064896" cy="2865120"/>
        </p:xfrm>
        <a:graphic>
          <a:graphicData uri="http://schemas.openxmlformats.org/drawingml/2006/table">
            <a:tbl>
              <a:tblPr firstRow="1" bandRow="1">
                <a:tableStyleId>{D27102A9-8310-4765-A935-A1911B00CA55}</a:tableStyleId>
              </a:tblPr>
              <a:tblGrid>
                <a:gridCol w="4444496">
                  <a:extLst>
                    <a:ext uri="{9D8B030D-6E8A-4147-A177-3AD203B41FA5}">
                      <a16:colId xmlns:a16="http://schemas.microsoft.com/office/drawing/2014/main" val="1253925942"/>
                    </a:ext>
                  </a:extLst>
                </a:gridCol>
                <a:gridCol w="1146460">
                  <a:extLst>
                    <a:ext uri="{9D8B030D-6E8A-4147-A177-3AD203B41FA5}">
                      <a16:colId xmlns:a16="http://schemas.microsoft.com/office/drawing/2014/main" val="600979756"/>
                    </a:ext>
                  </a:extLst>
                </a:gridCol>
                <a:gridCol w="1430802">
                  <a:extLst>
                    <a:ext uri="{9D8B030D-6E8A-4147-A177-3AD203B41FA5}">
                      <a16:colId xmlns:a16="http://schemas.microsoft.com/office/drawing/2014/main" val="1136012616"/>
                    </a:ext>
                  </a:extLst>
                </a:gridCol>
                <a:gridCol w="1043138">
                  <a:extLst>
                    <a:ext uri="{9D8B030D-6E8A-4147-A177-3AD203B41FA5}">
                      <a16:colId xmlns:a16="http://schemas.microsoft.com/office/drawing/2014/main" val="1098784467"/>
                    </a:ext>
                  </a:extLst>
                </a:gridCol>
              </a:tblGrid>
              <a:tr h="357505">
                <a:tc>
                  <a:txBody>
                    <a:bodyPr/>
                    <a:lstStyle/>
                    <a:p>
                      <a:pPr indent="0" algn="just">
                        <a:spcAft>
                          <a:spcPts val="0"/>
                        </a:spcAft>
                      </a:pPr>
                      <a:r>
                        <a:rPr lang="ru-RU" sz="1400" dirty="0">
                          <a:effectLst/>
                        </a:rPr>
                        <a:t>Направление подготовки </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a:tc>
                <a:tc>
                  <a:txBody>
                    <a:bodyPr/>
                    <a:lstStyle/>
                    <a:p>
                      <a:pPr indent="0" algn="ctr">
                        <a:spcAft>
                          <a:spcPts val="0"/>
                        </a:spcAft>
                      </a:pPr>
                      <a:r>
                        <a:rPr lang="ru-RU" sz="1400" dirty="0">
                          <a:effectLst/>
                        </a:rPr>
                        <a:t>Зачислены</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a:tc>
                <a:tc>
                  <a:txBody>
                    <a:bodyPr/>
                    <a:lstStyle/>
                    <a:p>
                      <a:pPr indent="0" algn="ctr">
                        <a:spcAft>
                          <a:spcPts val="0"/>
                        </a:spcAft>
                      </a:pPr>
                      <a:r>
                        <a:rPr lang="ru-RU" sz="1400" dirty="0">
                          <a:effectLst/>
                        </a:rPr>
                        <a:t>Из них, зачислены по результатам ЕГЭ</a:t>
                      </a:r>
                      <a:endParaRPr lang="ru-RU"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a:tc>
                <a:tc>
                  <a:txBody>
                    <a:bodyPr/>
                    <a:lstStyle/>
                    <a:p>
                      <a:pPr indent="0" algn="ctr">
                        <a:spcAft>
                          <a:spcPts val="0"/>
                        </a:spcAft>
                      </a:pPr>
                      <a:r>
                        <a:rPr lang="ru-RU" sz="1400">
                          <a:effectLst/>
                        </a:rPr>
                        <a:t>Средний балл ЕГЭ</a:t>
                      </a:r>
                      <a:endParaRPr lang="ru-RU"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031499725"/>
                  </a:ext>
                </a:extLst>
              </a:tr>
              <a:tr h="0">
                <a:tc>
                  <a:txBody>
                    <a:bodyPr/>
                    <a:lstStyle/>
                    <a:p>
                      <a:pPr indent="0" algn="just">
                        <a:spcAft>
                          <a:spcPts val="0"/>
                        </a:spcAft>
                      </a:pPr>
                      <a:r>
                        <a:rPr lang="ru-RU" sz="1200" dirty="0">
                          <a:effectLst/>
                          <a:latin typeface="Times New Roman" panose="02020603050405020304" pitchFamily="18" charset="0"/>
                          <a:ea typeface="Times New Roman" panose="02020603050405020304" pitchFamily="18" charset="0"/>
                          <a:cs typeface="Times New Roman" panose="02020603050405020304" pitchFamily="18" charset="0"/>
                        </a:rPr>
                        <a:t>Педагогическое образование </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indent="0" algn="ctr">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13</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tc>
                  <a:txBody>
                    <a:bodyPr/>
                    <a:lstStyle/>
                    <a:p>
                      <a:pPr indent="0" algn="ctr">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7</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tc>
                  <a:txBody>
                    <a:bodyPr/>
                    <a:lstStyle/>
                    <a:p>
                      <a:pPr indent="0" algn="ctr">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56,0</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extLst>
                  <a:ext uri="{0D108BD9-81ED-4DB2-BD59-A6C34878D82A}">
                    <a16:rowId xmlns:a16="http://schemas.microsoft.com/office/drawing/2014/main" val="3805809391"/>
                  </a:ext>
                </a:extLst>
              </a:tr>
              <a:tr h="0">
                <a:tc>
                  <a:txBody>
                    <a:bodyPr/>
                    <a:lstStyle/>
                    <a:p>
                      <a:pPr indent="0" algn="just">
                        <a:spcAft>
                          <a:spcPts val="0"/>
                        </a:spcAft>
                      </a:pPr>
                      <a:r>
                        <a:rPr lang="ru-RU" sz="1200" dirty="0">
                          <a:effectLst/>
                          <a:latin typeface="Times New Roman" panose="02020603050405020304" pitchFamily="18" charset="0"/>
                          <a:ea typeface="Times New Roman" panose="02020603050405020304" pitchFamily="18" charset="0"/>
                          <a:cs typeface="Times New Roman" panose="02020603050405020304" pitchFamily="18" charset="0"/>
                        </a:rPr>
                        <a:t>Прикладная информатика</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indent="0" algn="ctr">
                        <a:spcAft>
                          <a:spcPts val="0"/>
                        </a:spcAft>
                      </a:pPr>
                      <a:r>
                        <a:rPr lang="ru-RU" sz="1200" dirty="0">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tc>
                  <a:txBody>
                    <a:bodyPr/>
                    <a:lstStyle/>
                    <a:p>
                      <a:pPr indent="0" algn="ctr">
                        <a:spcAft>
                          <a:spcPts val="0"/>
                        </a:spcAft>
                      </a:pPr>
                      <a:r>
                        <a:rPr lang="ru-RU" sz="1200" dirty="0">
                          <a:effectLst/>
                          <a:latin typeface="Times New Roman" panose="02020603050405020304" pitchFamily="18" charset="0"/>
                          <a:ea typeface="Times New Roman" panose="02020603050405020304" pitchFamily="18" charset="0"/>
                          <a:cs typeface="Times New Roman" panose="02020603050405020304" pitchFamily="18" charset="0"/>
                        </a:rPr>
                        <a:t>5</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tc>
                  <a:txBody>
                    <a:bodyPr/>
                    <a:lstStyle/>
                    <a:p>
                      <a:pPr indent="0" algn="ctr">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56,6</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extLst>
                  <a:ext uri="{0D108BD9-81ED-4DB2-BD59-A6C34878D82A}">
                    <a16:rowId xmlns:a16="http://schemas.microsoft.com/office/drawing/2014/main" val="463171115"/>
                  </a:ext>
                </a:extLst>
              </a:tr>
              <a:tr h="0">
                <a:tc>
                  <a:txBody>
                    <a:bodyPr/>
                    <a:lstStyle/>
                    <a:p>
                      <a:pPr indent="0" algn="just">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Филология. Профиль: Зарубежная филология</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indent="0" algn="ctr">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12</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tc>
                  <a:txBody>
                    <a:bodyPr/>
                    <a:lstStyle/>
                    <a:p>
                      <a:pPr indent="0" algn="ctr">
                        <a:spcAft>
                          <a:spcPts val="0"/>
                        </a:spcAft>
                      </a:pPr>
                      <a:r>
                        <a:rPr lang="ru-RU" sz="1200" dirty="0">
                          <a:effectLst/>
                          <a:latin typeface="Times New Roman" panose="02020603050405020304" pitchFamily="18" charset="0"/>
                          <a:ea typeface="Times New Roman" panose="02020603050405020304" pitchFamily="18" charset="0"/>
                          <a:cs typeface="Times New Roman" panose="02020603050405020304" pitchFamily="18" charset="0"/>
                        </a:rPr>
                        <a:t>6</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tc>
                  <a:txBody>
                    <a:bodyPr/>
                    <a:lstStyle/>
                    <a:p>
                      <a:pPr indent="0" algn="ctr">
                        <a:spcAft>
                          <a:spcPts val="0"/>
                        </a:spcAft>
                      </a:pPr>
                      <a:r>
                        <a:rPr lang="ru-RU" sz="1200" dirty="0">
                          <a:effectLst/>
                          <a:latin typeface="Times New Roman" panose="02020603050405020304" pitchFamily="18" charset="0"/>
                          <a:ea typeface="Times New Roman" panose="02020603050405020304" pitchFamily="18" charset="0"/>
                          <a:cs typeface="Times New Roman" panose="02020603050405020304" pitchFamily="18" charset="0"/>
                        </a:rPr>
                        <a:t>56,7</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extLst>
                  <a:ext uri="{0D108BD9-81ED-4DB2-BD59-A6C34878D82A}">
                    <a16:rowId xmlns:a16="http://schemas.microsoft.com/office/drawing/2014/main" val="3348770382"/>
                  </a:ext>
                </a:extLst>
              </a:tr>
              <a:tr h="0">
                <a:tc>
                  <a:txBody>
                    <a:bodyPr/>
                    <a:lstStyle/>
                    <a:p>
                      <a:pPr indent="0" algn="just">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Электроэнергетика и электротехника </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indent="0" algn="ctr">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16</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tc>
                  <a:txBody>
                    <a:bodyPr/>
                    <a:lstStyle/>
                    <a:p>
                      <a:pPr indent="0" algn="ctr">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tc>
                  <a:txBody>
                    <a:bodyPr/>
                    <a:lstStyle/>
                    <a:p>
                      <a:pPr indent="0" algn="ctr">
                        <a:spcAft>
                          <a:spcPts val="0"/>
                        </a:spcAft>
                      </a:pPr>
                      <a:r>
                        <a:rPr lang="ru-RU" sz="1200" dirty="0">
                          <a:effectLst/>
                          <a:latin typeface="Times New Roman" panose="02020603050405020304" pitchFamily="18" charset="0"/>
                          <a:ea typeface="Times New Roman" panose="02020603050405020304" pitchFamily="18" charset="0"/>
                          <a:cs typeface="Times New Roman" panose="02020603050405020304" pitchFamily="18" charset="0"/>
                        </a:rPr>
                        <a:t>63,4</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extLst>
                  <a:ext uri="{0D108BD9-81ED-4DB2-BD59-A6C34878D82A}">
                    <a16:rowId xmlns:a16="http://schemas.microsoft.com/office/drawing/2014/main" val="489444725"/>
                  </a:ext>
                </a:extLst>
              </a:tr>
              <a:tr h="0">
                <a:tc>
                  <a:txBody>
                    <a:bodyPr/>
                    <a:lstStyle/>
                    <a:p>
                      <a:pPr indent="0" algn="just">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Горное дело </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indent="0" algn="ctr">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30</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tc>
                  <a:txBody>
                    <a:bodyPr/>
                    <a:lstStyle/>
                    <a:p>
                      <a:pPr indent="0" algn="ctr">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tc>
                  <a:txBody>
                    <a:bodyPr/>
                    <a:lstStyle/>
                    <a:p>
                      <a:pPr indent="0" algn="ctr">
                        <a:spcAft>
                          <a:spcPts val="0"/>
                        </a:spcAft>
                      </a:pPr>
                      <a:r>
                        <a:rPr lang="ru-RU" sz="1200" dirty="0">
                          <a:effectLst/>
                          <a:latin typeface="Times New Roman" panose="02020603050405020304" pitchFamily="18" charset="0"/>
                          <a:ea typeface="Times New Roman" panose="02020603050405020304" pitchFamily="18" charset="0"/>
                          <a:cs typeface="Times New Roman" panose="02020603050405020304" pitchFamily="18" charset="0"/>
                        </a:rPr>
                        <a:t>61,9</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extLst>
                  <a:ext uri="{0D108BD9-81ED-4DB2-BD59-A6C34878D82A}">
                    <a16:rowId xmlns:a16="http://schemas.microsoft.com/office/drawing/2014/main" val="3148857189"/>
                  </a:ext>
                </a:extLst>
              </a:tr>
              <a:tr h="0">
                <a:tc>
                  <a:txBody>
                    <a:bodyPr/>
                    <a:lstStyle/>
                    <a:p>
                      <a:pPr indent="0" algn="just">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Строительство</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indent="0" algn="ctr">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tc>
                  <a:txBody>
                    <a:bodyPr/>
                    <a:lstStyle/>
                    <a:p>
                      <a:pPr indent="0" algn="ctr">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tc>
                  <a:txBody>
                    <a:bodyPr/>
                    <a:lstStyle/>
                    <a:p>
                      <a:pPr indent="0" algn="ctr">
                        <a:spcAft>
                          <a:spcPts val="0"/>
                        </a:spcAft>
                      </a:pPr>
                      <a:r>
                        <a:rPr lang="ru-RU" sz="1200" dirty="0">
                          <a:effectLst/>
                          <a:latin typeface="Times New Roman" panose="02020603050405020304" pitchFamily="18" charset="0"/>
                          <a:ea typeface="Times New Roman" panose="02020603050405020304" pitchFamily="18" charset="0"/>
                          <a:cs typeface="Times New Roman" panose="02020603050405020304" pitchFamily="18" charset="0"/>
                        </a:rPr>
                        <a:t>63,0</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extLst>
                  <a:ext uri="{0D108BD9-81ED-4DB2-BD59-A6C34878D82A}">
                    <a16:rowId xmlns:a16="http://schemas.microsoft.com/office/drawing/2014/main" val="3152999367"/>
                  </a:ext>
                </a:extLst>
              </a:tr>
              <a:tr h="0">
                <a:tc>
                  <a:txBody>
                    <a:bodyPr/>
                    <a:lstStyle/>
                    <a:p>
                      <a:pPr indent="0" algn="just">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Итого: </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indent="0" algn="ctr">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101</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tc>
                  <a:txBody>
                    <a:bodyPr/>
                    <a:lstStyle/>
                    <a:p>
                      <a:pPr indent="0" algn="ctr">
                        <a:spcAft>
                          <a:spcPts val="0"/>
                        </a:spcAft>
                      </a:pPr>
                      <a:r>
                        <a:rPr lang="ru-RU" sz="1200">
                          <a:effectLst/>
                          <a:latin typeface="Times New Roman" panose="02020603050405020304" pitchFamily="18" charset="0"/>
                          <a:ea typeface="Times New Roman" panose="02020603050405020304" pitchFamily="18" charset="0"/>
                          <a:cs typeface="Times New Roman" panose="02020603050405020304" pitchFamily="18" charset="0"/>
                        </a:rPr>
                        <a:t>28</a:t>
                      </a:r>
                      <a:endParaRPr lang="ru-RU"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tc>
                  <a:txBody>
                    <a:bodyPr/>
                    <a:lstStyle/>
                    <a:p>
                      <a:pPr indent="0" algn="ctr">
                        <a:spcAft>
                          <a:spcPts val="0"/>
                        </a:spcAft>
                      </a:pPr>
                      <a:r>
                        <a:rPr lang="ru-RU" sz="1200" dirty="0">
                          <a:effectLst/>
                          <a:latin typeface="Times New Roman" panose="02020603050405020304" pitchFamily="18" charset="0"/>
                          <a:ea typeface="Times New Roman" panose="02020603050405020304" pitchFamily="18" charset="0"/>
                          <a:cs typeface="Times New Roman" panose="02020603050405020304" pitchFamily="18" charset="0"/>
                        </a:rPr>
                        <a:t>58,15</a:t>
                      </a:r>
                      <a:endParaRPr lang="ru-RU"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9525" marB="0"/>
                </a:tc>
                <a:extLst>
                  <a:ext uri="{0D108BD9-81ED-4DB2-BD59-A6C34878D82A}">
                    <a16:rowId xmlns:a16="http://schemas.microsoft.com/office/drawing/2014/main" val="694976801"/>
                  </a:ext>
                </a:extLst>
              </a:tr>
            </a:tbl>
          </a:graphicData>
        </a:graphic>
      </p:graphicFrame>
      <p:sp>
        <p:nvSpPr>
          <p:cNvPr id="6" name="Прямоугольник 5"/>
          <p:cNvSpPr/>
          <p:nvPr/>
        </p:nvSpPr>
        <p:spPr>
          <a:xfrm>
            <a:off x="1425948" y="2276872"/>
            <a:ext cx="6436122" cy="369332"/>
          </a:xfrm>
          <a:prstGeom prst="rect">
            <a:avLst/>
          </a:prstGeom>
        </p:spPr>
        <p:txBody>
          <a:bodyPr wrap="square">
            <a:spAutoFit/>
          </a:bodyPr>
          <a:lstStyle/>
          <a:p>
            <a:pPr lvl="0" indent="450215" algn="ctr"/>
            <a:r>
              <a:rPr lang="ru-RU" i="1" dirty="0">
                <a:solidFill>
                  <a:prstClr val="black"/>
                </a:solidFill>
                <a:ea typeface="Times New Roman"/>
                <a:cs typeface="Times New Roman"/>
              </a:rPr>
              <a:t>Информация по зачислению на бюджетные места</a:t>
            </a:r>
            <a:endParaRPr lang="ru-RU" sz="3600" i="1" dirty="0"/>
          </a:p>
        </p:txBody>
      </p:sp>
    </p:spTree>
    <p:extLst>
      <p:ext uri="{BB962C8B-B14F-4D97-AF65-F5344CB8AC3E}">
        <p14:creationId xmlns:p14="http://schemas.microsoft.com/office/powerpoint/2010/main" val="12065342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60648"/>
            <a:ext cx="7643192" cy="683994"/>
          </a:xfrm>
        </p:spPr>
        <p:txBody>
          <a:bodyPr>
            <a:normAutofit/>
          </a:bodyPr>
          <a:lstStyle/>
          <a:p>
            <a:pPr algn="ctr"/>
            <a:r>
              <a:rPr lang="ru-RU" b="1" dirty="0" smtClean="0">
                <a:solidFill>
                  <a:schemeClr val="accent5">
                    <a:lumMod val="50000"/>
                  </a:schemeClr>
                </a:solidFill>
              </a:rPr>
              <a:t>Цифровая трансформация </a:t>
            </a:r>
            <a:endParaRPr lang="ru-RU" b="1" dirty="0">
              <a:solidFill>
                <a:schemeClr val="accent5">
                  <a:lumMod val="50000"/>
                </a:schemeClr>
              </a:solidFill>
            </a:endParaRPr>
          </a:p>
        </p:txBody>
      </p:sp>
      <p:sp>
        <p:nvSpPr>
          <p:cNvPr id="3" name="Объект 2"/>
          <p:cNvSpPr>
            <a:spLocks noGrp="1"/>
          </p:cNvSpPr>
          <p:nvPr>
            <p:ph idx="1"/>
          </p:nvPr>
        </p:nvSpPr>
        <p:spPr>
          <a:xfrm>
            <a:off x="395536" y="980728"/>
            <a:ext cx="8219256" cy="5145435"/>
          </a:xfrm>
        </p:spPr>
        <p:txBody>
          <a:bodyPr>
            <a:normAutofit fontScale="92500"/>
          </a:bodyPr>
          <a:lstStyle/>
          <a:p>
            <a:pPr algn="just"/>
            <a:r>
              <a:rPr lang="ru-RU" dirty="0" smtClean="0"/>
              <a:t>С осени 2023 года в деятельность ТИ (ф) СВФУ были внедрены различные информационные системы продуктов ММИС Лаборатория, позволяющие автоматизировать процессы сбора информации и управление отдельными административными функциями.</a:t>
            </a:r>
          </a:p>
          <a:p>
            <a:pPr algn="just"/>
            <a:r>
              <a:rPr lang="ru-RU" dirty="0" smtClean="0"/>
              <a:t>В электронной информационно-образовательной среде вуза к настоящему времени сформировались следующие компоненты информационного продукта ММИС Лаборатория: Личный кабинет преподавателя, Личный кабинет студента, Личный кабинет сотрудника, АИС «Электронные ведомости», АИС «Электронное расписание», АИС «Учебная нагрузка», ПО «Учебные планы», АИС «Деканат», ПО «</a:t>
            </a:r>
            <a:r>
              <a:rPr lang="ru-RU" dirty="0" err="1" smtClean="0"/>
              <a:t>ДипломМастер</a:t>
            </a:r>
            <a:r>
              <a:rPr lang="ru-RU" dirty="0" smtClean="0"/>
              <a:t>». </a:t>
            </a:r>
          </a:p>
          <a:p>
            <a:pPr algn="just"/>
            <a:r>
              <a:rPr lang="ru-RU" b="0" dirty="0" smtClean="0"/>
              <a:t>В рамках цифровой трансформации также внедряется система электронного документооборота </a:t>
            </a:r>
            <a:r>
              <a:rPr lang="ru-RU" b="0" dirty="0" err="1" smtClean="0"/>
              <a:t>Directum</a:t>
            </a:r>
            <a:r>
              <a:rPr lang="ru-RU" b="0" dirty="0" smtClean="0"/>
              <a:t> RX, функционирует система управления обучением Moodle и система онлайн-обучения СВФУ, подсистема «Электронная библиотека», модуль «Государственная итоговая аттестация», модуль «Цифровой паспорт кабинетов и учебных аудиторий», Отчетно-аналитическая система «ОАСИС» для учета показателей эффективного контракта ППС и др.</a:t>
            </a:r>
          </a:p>
          <a:p>
            <a:endParaRPr lang="ru-RU" dirty="0"/>
          </a:p>
        </p:txBody>
      </p:sp>
    </p:spTree>
    <p:extLst>
      <p:ext uri="{BB962C8B-B14F-4D97-AF65-F5344CB8AC3E}">
        <p14:creationId xmlns:p14="http://schemas.microsoft.com/office/powerpoint/2010/main" val="20714974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60648"/>
            <a:ext cx="7643192" cy="683994"/>
          </a:xfrm>
        </p:spPr>
        <p:txBody>
          <a:bodyPr>
            <a:normAutofit/>
          </a:bodyPr>
          <a:lstStyle/>
          <a:p>
            <a:pPr algn="ctr"/>
            <a:r>
              <a:rPr lang="ru-RU" b="1" dirty="0" smtClean="0">
                <a:solidFill>
                  <a:schemeClr val="accent5">
                    <a:lumMod val="50000"/>
                  </a:schemeClr>
                </a:solidFill>
              </a:rPr>
              <a:t>Развитие цифровых компетенций</a:t>
            </a:r>
            <a:endParaRPr lang="ru-RU" b="1" dirty="0">
              <a:solidFill>
                <a:schemeClr val="accent5">
                  <a:lumMod val="50000"/>
                </a:schemeClr>
              </a:solidFill>
            </a:endParaRPr>
          </a:p>
        </p:txBody>
      </p:sp>
      <p:sp>
        <p:nvSpPr>
          <p:cNvPr id="3" name="Объект 2"/>
          <p:cNvSpPr>
            <a:spLocks noGrp="1"/>
          </p:cNvSpPr>
          <p:nvPr>
            <p:ph idx="1"/>
          </p:nvPr>
        </p:nvSpPr>
        <p:spPr>
          <a:xfrm>
            <a:off x="395536" y="980728"/>
            <a:ext cx="8219256" cy="5145435"/>
          </a:xfrm>
        </p:spPr>
        <p:txBody>
          <a:bodyPr>
            <a:normAutofit fontScale="77500" lnSpcReduction="20000"/>
          </a:bodyPr>
          <a:lstStyle/>
          <a:p>
            <a:pPr algn="just"/>
            <a:r>
              <a:rPr lang="ru-RU" dirty="0" smtClean="0"/>
              <a:t>С целью развития цифровых компетенций обучающихся Технический институт (филиал) провел в 2024 году следующую работу: </a:t>
            </a:r>
          </a:p>
          <a:p>
            <a:pPr algn="just"/>
            <a:r>
              <a:rPr lang="ru-RU" dirty="0" smtClean="0"/>
              <a:t>1. реализация программ профессионального обучения «Секретарь-администратор» и «Оператор электронно-вычислительных и вычислительных машин» для студентов 1-2 курсов института (всего 27 человек);</a:t>
            </a:r>
          </a:p>
          <a:p>
            <a:pPr algn="just"/>
            <a:r>
              <a:rPr lang="ru-RU" dirty="0" smtClean="0"/>
              <a:t>2. организация профессиональной переподготовки по следующим дополнительным образовательным программам, связанным с ИТ и цифровой компетентностью: </a:t>
            </a:r>
          </a:p>
          <a:p>
            <a:pPr algn="just"/>
            <a:r>
              <a:rPr lang="ru-RU" dirty="0" smtClean="0"/>
              <a:t>- «ИТ-решение для бизнеса на платформе 1С: Предприятие»»</a:t>
            </a:r>
          </a:p>
          <a:p>
            <a:pPr algn="just"/>
            <a:r>
              <a:rPr lang="ru-RU" dirty="0" smtClean="0"/>
              <a:t>- «Тестирование игрового программного обеспечения»;</a:t>
            </a:r>
          </a:p>
          <a:p>
            <a:pPr algn="just"/>
            <a:r>
              <a:rPr lang="ru-RU" dirty="0" smtClean="0"/>
              <a:t>- «Дизайн графических и пользовательских интерфейсов»;</a:t>
            </a:r>
          </a:p>
          <a:p>
            <a:pPr algn="just"/>
            <a:r>
              <a:rPr lang="ru-RU" dirty="0" smtClean="0"/>
              <a:t>- «Сетевое администрирование и безопасность компьютерных сетей»;</a:t>
            </a:r>
          </a:p>
          <a:p>
            <a:pPr algn="just"/>
            <a:r>
              <a:rPr lang="ru-RU" dirty="0" smtClean="0"/>
              <a:t>- «Большие данные в информационных системах»;</a:t>
            </a:r>
          </a:p>
          <a:p>
            <a:pPr algn="just"/>
            <a:r>
              <a:rPr lang="ru-RU" dirty="0" smtClean="0"/>
              <a:t>- «Разработка игр и приложений» (всего обучение прошли 14 студентов);</a:t>
            </a:r>
          </a:p>
          <a:p>
            <a:pPr algn="just"/>
            <a:r>
              <a:rPr lang="ru-RU" dirty="0" smtClean="0"/>
              <a:t>3. приобретение программного обеспечения для обучающихся инженерных специальностей и направлений подготовки: ПО «</a:t>
            </a:r>
            <a:r>
              <a:rPr lang="ru-RU" dirty="0" err="1" smtClean="0"/>
              <a:t>nanoCAD</a:t>
            </a:r>
            <a:r>
              <a:rPr lang="ru-RU" dirty="0" smtClean="0"/>
              <a:t>», «Гранд-смета», «1С».</a:t>
            </a:r>
          </a:p>
          <a:p>
            <a:pPr algn="just"/>
            <a:r>
              <a:rPr lang="ru-RU" dirty="0" smtClean="0"/>
              <a:t>	Для обучающихся всех образовательных программ ТИ (ф) СВФУ предусмотрено изучение унифицированной дисциплины «Введение в сквозные цифровые технологии» (2 сем., 2 з.е.); для студентов инженерных специальностей учебным планом предусмотрены такие дисциплины, как «Информатика», «Информационные технологии в горном деле», «Программное обеспечение задач электротехники», «Проектирование в </a:t>
            </a:r>
            <a:r>
              <a:rPr lang="ru-RU" dirty="0" err="1" smtClean="0"/>
              <a:t>nanoCAD</a:t>
            </a:r>
            <a:r>
              <a:rPr lang="ru-RU" dirty="0" smtClean="0"/>
              <a:t>» и др.</a:t>
            </a:r>
          </a:p>
          <a:p>
            <a:pPr algn="just"/>
            <a:r>
              <a:rPr lang="ru-RU" dirty="0" smtClean="0"/>
              <a:t>Преподаватели института также постоянно совершенствуют цифровую компетентность путем обучения на курсах повышения квалификации. Так, за 2024 г. всего 18 сотрудников института прошли обучение по программам ДПО по ИТ и цифровой компетентности. </a:t>
            </a:r>
            <a:endParaRPr lang="ru-RU" dirty="0"/>
          </a:p>
        </p:txBody>
      </p:sp>
    </p:spTree>
    <p:extLst>
      <p:ext uri="{BB962C8B-B14F-4D97-AF65-F5344CB8AC3E}">
        <p14:creationId xmlns:p14="http://schemas.microsoft.com/office/powerpoint/2010/main" val="6258236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8258" y="188640"/>
            <a:ext cx="7283152" cy="756002"/>
          </a:xfrm>
        </p:spPr>
        <p:txBody>
          <a:bodyPr/>
          <a:lstStyle/>
          <a:p>
            <a:r>
              <a:rPr lang="ru-RU" b="1" dirty="0" smtClean="0">
                <a:solidFill>
                  <a:schemeClr val="accent5">
                    <a:lumMod val="50000"/>
                  </a:schemeClr>
                </a:solidFill>
              </a:rPr>
              <a:t>Выводы</a:t>
            </a:r>
            <a:endParaRPr lang="ru-RU" b="1" dirty="0">
              <a:solidFill>
                <a:schemeClr val="accent5">
                  <a:lumMod val="50000"/>
                </a:schemeClr>
              </a:solidFill>
            </a:endParaRPr>
          </a:p>
        </p:txBody>
      </p:sp>
      <p:sp>
        <p:nvSpPr>
          <p:cNvPr id="3" name="Объект 2"/>
          <p:cNvSpPr>
            <a:spLocks noGrp="1"/>
          </p:cNvSpPr>
          <p:nvPr>
            <p:ph idx="1"/>
          </p:nvPr>
        </p:nvSpPr>
        <p:spPr>
          <a:xfrm>
            <a:off x="467544" y="764704"/>
            <a:ext cx="8280920" cy="5577483"/>
          </a:xfrm>
        </p:spPr>
        <p:txBody>
          <a:bodyPr>
            <a:normAutofit fontScale="85000" lnSpcReduction="20000"/>
          </a:bodyPr>
          <a:lstStyle/>
          <a:p>
            <a:pPr marL="0" indent="0" algn="just">
              <a:buNone/>
            </a:pPr>
            <a:r>
              <a:rPr lang="ru-RU" sz="2000" dirty="0" smtClean="0"/>
              <a:t>	В Техническом институте (филиале) СВФУ в г. Нерюнгри ежегодно   проводится актуализация перечня реализуемых образовательных программ, обновляются содержание, формы и структура программ обучения, активно развивается онлайн-обучение и применение информационных технологий в учебном процессе. </a:t>
            </a:r>
          </a:p>
          <a:p>
            <a:pPr marL="0" indent="450000" algn="just">
              <a:buNone/>
            </a:pPr>
            <a:r>
              <a:rPr lang="ru-RU" sz="2000" dirty="0" smtClean="0"/>
              <a:t>Научные исследования проводятся по ряду приоритетных направлений, достигнуто максимальное значение (за последние 5 лет) по привлечению финансирования на научно-исследовательские и опытно-конструкторские работы в рамках хоздоговорных работ. </a:t>
            </a:r>
          </a:p>
          <a:p>
            <a:pPr marL="0" indent="450000" algn="just">
              <a:buNone/>
            </a:pPr>
            <a:r>
              <a:rPr lang="ru-RU" sz="2000" dirty="0" smtClean="0"/>
              <a:t>В отчетном году большое внимание уделялось цифровизации образования и внедрению цифровых технологий в управленческие и организационные процессы. Осуществлен переход на программные продукты Лаборатории ММИС (г. Шахты), ведется поэтапная работа по цифровой трансформации института.</a:t>
            </a:r>
          </a:p>
          <a:p>
            <a:pPr marL="0" indent="450000" algn="just">
              <a:buNone/>
            </a:pPr>
            <a:r>
              <a:rPr lang="ru-RU" sz="2000" dirty="0" smtClean="0"/>
              <a:t>Совершенствуется </a:t>
            </a:r>
            <a:r>
              <a:rPr lang="ru-RU" sz="2000" dirty="0" err="1" smtClean="0"/>
              <a:t>внеучебная</a:t>
            </a:r>
            <a:r>
              <a:rPr lang="ru-RU" sz="2000" dirty="0" smtClean="0"/>
              <a:t> деятельность института, внедряются новые формы работы со студентами, развивается волонтерская и проектная деятельность обучающихся.</a:t>
            </a:r>
          </a:p>
          <a:p>
            <a:pPr marL="0" indent="450000" algn="just">
              <a:buNone/>
            </a:pPr>
            <a:r>
              <a:rPr lang="ru-RU" sz="2000" dirty="0" smtClean="0"/>
              <a:t>Результаты </a:t>
            </a:r>
            <a:r>
              <a:rPr lang="ru-RU" sz="2000" dirty="0"/>
              <a:t>самообследования за </a:t>
            </a:r>
            <a:r>
              <a:rPr lang="ru-RU" sz="2000" dirty="0" smtClean="0"/>
              <a:t>2024 </a:t>
            </a:r>
            <a:r>
              <a:rPr lang="ru-RU" sz="2000" dirty="0"/>
              <a:t>год показывают, что потенциал института по всем рассмотренным показателям отвечает требованиям федеральных государственных образовательных стандартов, федеральному законодательству к содержанию и качеству подготовки выпускников.</a:t>
            </a:r>
          </a:p>
          <a:p>
            <a:pPr marL="0" indent="450000" algn="just">
              <a:buNone/>
            </a:pPr>
            <a:r>
              <a:rPr lang="ru-RU" sz="2000" dirty="0"/>
              <a:t>Признавая результаты самообследования института удовлетворительными, необходимо усилить работу по следующим направлениям:</a:t>
            </a:r>
          </a:p>
          <a:p>
            <a:pPr indent="450000" algn="just"/>
            <a:r>
              <a:rPr lang="ru-RU" sz="2000" dirty="0" smtClean="0"/>
              <a:t>	укрепление кадрового потенциала;  </a:t>
            </a:r>
          </a:p>
          <a:p>
            <a:pPr indent="450000" algn="just"/>
            <a:r>
              <a:rPr lang="ru-RU" sz="2000" dirty="0" smtClean="0"/>
              <a:t>	активизация международной деятельности; </a:t>
            </a:r>
          </a:p>
          <a:p>
            <a:pPr indent="450000" algn="just"/>
            <a:r>
              <a:rPr lang="ru-RU" sz="2000" dirty="0" smtClean="0"/>
              <a:t>	развитие инфраструктуры и укрепление материально-технической базы института.</a:t>
            </a:r>
          </a:p>
          <a:p>
            <a:endParaRPr lang="ru-RU" sz="2800" dirty="0"/>
          </a:p>
          <a:p>
            <a:endParaRPr lang="ru-RU" sz="2800" dirty="0"/>
          </a:p>
          <a:p>
            <a:endParaRPr lang="ru-RU" dirty="0"/>
          </a:p>
          <a:p>
            <a:endParaRPr lang="ru-RU" dirty="0"/>
          </a:p>
        </p:txBody>
      </p:sp>
    </p:spTree>
    <p:extLst>
      <p:ext uri="{BB962C8B-B14F-4D97-AF65-F5344CB8AC3E}">
        <p14:creationId xmlns:p14="http://schemas.microsoft.com/office/powerpoint/2010/main" val="40126268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solidFill>
                  <a:schemeClr val="tx2"/>
                </a:solidFill>
              </a:rPr>
              <a:t>Дополнительное профессиональное образование</a:t>
            </a:r>
            <a:endParaRPr lang="ru-RU" b="1" dirty="0">
              <a:solidFill>
                <a:schemeClr val="tx2"/>
              </a:solidFill>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488503268"/>
              </p:ext>
            </p:extLst>
          </p:nvPr>
        </p:nvGraphicFramePr>
        <p:xfrm>
          <a:off x="628650" y="1916832"/>
          <a:ext cx="8263829" cy="3207123"/>
        </p:xfrm>
        <a:graphic>
          <a:graphicData uri="http://schemas.openxmlformats.org/drawingml/2006/table">
            <a:tbl>
              <a:tblPr firstRow="1" firstCol="1" bandRow="1">
                <a:tableStyleId>{D27102A9-8310-4765-A935-A1911B00CA55}</a:tableStyleId>
              </a:tblPr>
              <a:tblGrid>
                <a:gridCol w="484055">
                  <a:extLst>
                    <a:ext uri="{9D8B030D-6E8A-4147-A177-3AD203B41FA5}">
                      <a16:colId xmlns:a16="http://schemas.microsoft.com/office/drawing/2014/main" val="775601495"/>
                    </a:ext>
                  </a:extLst>
                </a:gridCol>
                <a:gridCol w="4610301">
                  <a:extLst>
                    <a:ext uri="{9D8B030D-6E8A-4147-A177-3AD203B41FA5}">
                      <a16:colId xmlns:a16="http://schemas.microsoft.com/office/drawing/2014/main" val="3952752614"/>
                    </a:ext>
                  </a:extLst>
                </a:gridCol>
                <a:gridCol w="1592586">
                  <a:extLst>
                    <a:ext uri="{9D8B030D-6E8A-4147-A177-3AD203B41FA5}">
                      <a16:colId xmlns:a16="http://schemas.microsoft.com/office/drawing/2014/main" val="3196196939"/>
                    </a:ext>
                  </a:extLst>
                </a:gridCol>
                <a:gridCol w="1576887">
                  <a:extLst>
                    <a:ext uri="{9D8B030D-6E8A-4147-A177-3AD203B41FA5}">
                      <a16:colId xmlns:a16="http://schemas.microsoft.com/office/drawing/2014/main" val="3162543719"/>
                    </a:ext>
                  </a:extLst>
                </a:gridCol>
              </a:tblGrid>
              <a:tr h="648071">
                <a:tc>
                  <a:txBody>
                    <a:bodyPr/>
                    <a:lstStyle/>
                    <a:p>
                      <a:pPr indent="0" algn="ctr">
                        <a:tabLst>
                          <a:tab pos="1781175" algn="l"/>
                        </a:tabLst>
                      </a:pPr>
                      <a:r>
                        <a:rPr lang="ru-RU" sz="1400" dirty="0">
                          <a:effectLst/>
                        </a:rPr>
                        <a:t>№</a:t>
                      </a:r>
                      <a:endParaRPr lang="ru-RU" sz="14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just">
                        <a:tabLst>
                          <a:tab pos="3834765" algn="l"/>
                        </a:tabLst>
                      </a:pPr>
                      <a:r>
                        <a:rPr lang="ru-RU" sz="1400" dirty="0">
                          <a:effectLst/>
                        </a:rPr>
                        <a:t>Наименование</a:t>
                      </a:r>
                      <a:endParaRPr lang="ru-RU" sz="14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tabLst>
                          <a:tab pos="1781175" algn="l"/>
                        </a:tabLst>
                      </a:pPr>
                      <a:r>
                        <a:rPr lang="ru-RU" sz="1400">
                          <a:effectLst/>
                        </a:rPr>
                        <a:t>Количество</a:t>
                      </a:r>
                    </a:p>
                    <a:p>
                      <a:pPr indent="0" algn="ctr">
                        <a:tabLst>
                          <a:tab pos="1781175" algn="l"/>
                        </a:tabLst>
                      </a:pPr>
                      <a:r>
                        <a:rPr lang="ru-RU" sz="1400">
                          <a:effectLst/>
                        </a:rPr>
                        <a:t>программ</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tabLst>
                          <a:tab pos="1781175" algn="l"/>
                        </a:tabLst>
                      </a:pPr>
                      <a:r>
                        <a:rPr lang="ru-RU" sz="1400">
                          <a:effectLst/>
                        </a:rPr>
                        <a:t>Количество обученных слушателей</a:t>
                      </a:r>
                      <a:endParaRPr lang="ru-RU" sz="14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64675613"/>
                  </a:ext>
                </a:extLst>
              </a:tr>
              <a:tr h="631454">
                <a:tc>
                  <a:txBody>
                    <a:bodyPr/>
                    <a:lstStyle/>
                    <a:p>
                      <a:pPr marL="0" lvl="0" indent="0" algn="ctr">
                        <a:buFont typeface="+mj-lt"/>
                        <a:buNone/>
                        <a:tabLst>
                          <a:tab pos="1781175" algn="l"/>
                        </a:tabLst>
                      </a:pPr>
                      <a:r>
                        <a:rPr lang="ru-RU" sz="1400" dirty="0" smtClean="0">
                          <a:effectLst/>
                        </a:rPr>
                        <a:t>1</a:t>
                      </a:r>
                      <a:endParaRPr lang="ru-RU" sz="14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just">
                        <a:tabLst>
                          <a:tab pos="3834765" algn="l"/>
                        </a:tabLs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Количество реализованных программ профессиональной переподготовки</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tabLst>
                          <a:tab pos="1781175" algn="l"/>
                        </a:tabLs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12</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tabLst>
                          <a:tab pos="1781175" algn="l"/>
                        </a:tabLs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200</a:t>
                      </a:r>
                      <a:endParaRPr lang="ru-RU" sz="14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86908793"/>
                  </a:ext>
                </a:extLst>
              </a:tr>
              <a:tr h="664690">
                <a:tc>
                  <a:txBody>
                    <a:bodyPr/>
                    <a:lstStyle/>
                    <a:p>
                      <a:pPr marL="0" lvl="0" indent="0" algn="ctr">
                        <a:buFont typeface="+mj-lt"/>
                        <a:buNone/>
                        <a:tabLst>
                          <a:tab pos="1781175" algn="l"/>
                        </a:tabLst>
                      </a:pPr>
                      <a:r>
                        <a:rPr lang="ru-RU" sz="1400" dirty="0" smtClean="0">
                          <a:effectLst/>
                        </a:rPr>
                        <a:t>2</a:t>
                      </a:r>
                      <a:endParaRPr lang="ru-RU" sz="14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just">
                        <a:tabLst>
                          <a:tab pos="3834765" algn="l"/>
                        </a:tabLst>
                      </a:pPr>
                      <a:r>
                        <a:rPr lang="ru-RU" sz="1400" dirty="0">
                          <a:effectLst/>
                          <a:latin typeface="Times New Roman" panose="02020603050405020304" pitchFamily="18" charset="0"/>
                          <a:ea typeface="Times New Roman" panose="02020603050405020304" pitchFamily="18" charset="0"/>
                          <a:cs typeface="Times New Roman" panose="02020603050405020304" pitchFamily="18" charset="0"/>
                        </a:rPr>
                        <a:t>Количество реализованных программ повышения квалификации</a:t>
                      </a:r>
                      <a:endParaRPr lang="ru-RU" sz="1400" dirty="0">
                        <a:effectLst/>
                        <a:latin typeface="Calibri" panose="020F0502020204030204" pitchFamily="34" charset="0"/>
                        <a:cs typeface="Times New Roman" panose="02020603050405020304" pitchFamily="18" charset="0"/>
                      </a:endParaRPr>
                    </a:p>
                    <a:p>
                      <a:pPr indent="0" algn="l">
                        <a:tabLst>
                          <a:tab pos="3834765" algn="l"/>
                        </a:tabLst>
                      </a:pPr>
                      <a:r>
                        <a:rPr lang="ru-RU" sz="1400" i="1" dirty="0">
                          <a:effectLst/>
                          <a:latin typeface="Times New Roman" panose="02020603050405020304" pitchFamily="18" charset="0"/>
                          <a:ea typeface="Times New Roman" panose="02020603050405020304" pitchFamily="18" charset="0"/>
                          <a:cs typeface="Times New Roman" panose="02020603050405020304" pitchFamily="18" charset="0"/>
                        </a:rPr>
                        <a:t>В том числе, по форме обучения: </a:t>
                      </a:r>
                      <a:endParaRPr lang="ru-RU" sz="14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tabLst>
                          <a:tab pos="1781175" algn="l"/>
                        </a:tabLs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tabLst>
                          <a:tab pos="1781175" algn="l"/>
                        </a:tabLs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244</a:t>
                      </a:r>
                      <a:endParaRPr lang="ru-RU" sz="14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36442931"/>
                  </a:ext>
                </a:extLst>
              </a:tr>
              <a:tr h="315727">
                <a:tc>
                  <a:txBody>
                    <a:bodyPr/>
                    <a:lstStyle/>
                    <a:p>
                      <a:pPr marL="0" lvl="0" indent="0" algn="ctr">
                        <a:buFont typeface="+mj-lt"/>
                        <a:buNone/>
                        <a:tabLst>
                          <a:tab pos="1781175" algn="l"/>
                        </a:tabLst>
                      </a:pPr>
                      <a:r>
                        <a:rPr lang="ru-RU" sz="1400" dirty="0" smtClean="0">
                          <a:effectLst/>
                        </a:rPr>
                        <a:t>3</a:t>
                      </a:r>
                      <a:endParaRPr lang="ru-RU" sz="14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l">
                        <a:tabLst>
                          <a:tab pos="3834765" algn="l"/>
                        </a:tabLst>
                      </a:pPr>
                      <a:r>
                        <a:rPr lang="ru-RU" sz="1400" i="1">
                          <a:effectLst/>
                          <a:latin typeface="Times New Roman" panose="02020603050405020304" pitchFamily="18" charset="0"/>
                          <a:ea typeface="Times New Roman" panose="02020603050405020304" pitchFamily="18" charset="0"/>
                          <a:cs typeface="Times New Roman" panose="02020603050405020304" pitchFamily="18" charset="0"/>
                        </a:rPr>
                        <a:t>- очное</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tabLst>
                          <a:tab pos="1781175" algn="l"/>
                        </a:tabLs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5</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tabLst>
                          <a:tab pos="1781175" algn="l"/>
                        </a:tabLs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74</a:t>
                      </a:r>
                      <a:endParaRPr lang="ru-RU" sz="14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31625726"/>
                  </a:ext>
                </a:extLst>
              </a:tr>
              <a:tr h="631454">
                <a:tc>
                  <a:txBody>
                    <a:bodyPr/>
                    <a:lstStyle/>
                    <a:p>
                      <a:pPr marL="0" lvl="0" indent="0" algn="ctr">
                        <a:buFont typeface="+mj-lt"/>
                        <a:buNone/>
                        <a:tabLst>
                          <a:tab pos="1781175" algn="l"/>
                        </a:tabLst>
                      </a:pPr>
                      <a:r>
                        <a:rPr lang="ru-RU" sz="1400" dirty="0" smtClean="0">
                          <a:effectLst/>
                        </a:rPr>
                        <a:t>4</a:t>
                      </a:r>
                      <a:endParaRPr lang="ru-RU" sz="14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just">
                        <a:tabLst>
                          <a:tab pos="3834765" algn="l"/>
                        </a:tabLst>
                      </a:pPr>
                      <a:r>
                        <a:rPr lang="ru-RU" sz="1400" i="1">
                          <a:effectLst/>
                          <a:latin typeface="Times New Roman" panose="02020603050405020304" pitchFamily="18" charset="0"/>
                          <a:ea typeface="Times New Roman" panose="02020603050405020304" pitchFamily="18" charset="0"/>
                          <a:cs typeface="Times New Roman" panose="02020603050405020304" pitchFamily="18" charset="0"/>
                        </a:rPr>
                        <a:t>- заочное </a:t>
                      </a:r>
                      <a:endParaRPr lang="ru-RU" sz="1400">
                        <a:effectLst/>
                        <a:latin typeface="Calibri" panose="020F0502020204030204" pitchFamily="34" charset="0"/>
                        <a:cs typeface="Times New Roman" panose="02020603050405020304" pitchFamily="18" charset="0"/>
                      </a:endParaRPr>
                    </a:p>
                    <a:p>
                      <a:pPr indent="0" algn="just">
                        <a:tabLst>
                          <a:tab pos="3834765" algn="l"/>
                        </a:tabLst>
                      </a:pPr>
                      <a:r>
                        <a:rPr lang="ru-RU" sz="1400" i="1">
                          <a:effectLst/>
                          <a:latin typeface="Times New Roman" panose="02020603050405020304" pitchFamily="18" charset="0"/>
                          <a:ea typeface="Times New Roman" panose="02020603050405020304" pitchFamily="18" charset="0"/>
                          <a:cs typeface="Times New Roman" panose="02020603050405020304" pitchFamily="18" charset="0"/>
                        </a:rPr>
                        <a:t>(полностью онлайн без участия лектора)</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tabLst>
                          <a:tab pos="1781175" algn="l"/>
                        </a:tabLs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tabLst>
                          <a:tab pos="1781175" algn="l"/>
                        </a:tabLs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122</a:t>
                      </a:r>
                      <a:endParaRPr lang="ru-RU" sz="140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93409773"/>
                  </a:ext>
                </a:extLst>
              </a:tr>
              <a:tr h="315727">
                <a:tc>
                  <a:txBody>
                    <a:bodyPr/>
                    <a:lstStyle/>
                    <a:p>
                      <a:pPr marL="0" lvl="0" indent="0" algn="ctr">
                        <a:buFont typeface="+mj-lt"/>
                        <a:buNone/>
                        <a:tabLst>
                          <a:tab pos="1781175" algn="l"/>
                        </a:tabLst>
                      </a:pPr>
                      <a:r>
                        <a:rPr lang="ru-RU" sz="1400" dirty="0" smtClean="0">
                          <a:effectLst/>
                        </a:rPr>
                        <a:t>5</a:t>
                      </a:r>
                      <a:endParaRPr lang="ru-RU" sz="14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just">
                        <a:tabLst>
                          <a:tab pos="3834765" algn="l"/>
                        </a:tabLst>
                      </a:pPr>
                      <a:r>
                        <a:rPr lang="ru-RU" sz="1400" i="1">
                          <a:effectLst/>
                          <a:latin typeface="Times New Roman" panose="02020603050405020304" pitchFamily="18" charset="0"/>
                          <a:ea typeface="Times New Roman" panose="02020603050405020304" pitchFamily="18" charset="0"/>
                          <a:cs typeface="Times New Roman" panose="02020603050405020304" pitchFamily="18" charset="0"/>
                        </a:rPr>
                        <a:t>- очно-заочное</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tabLst>
                          <a:tab pos="1781175" algn="l"/>
                        </a:tabLs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tabLst>
                          <a:tab pos="1781175" algn="l"/>
                        </a:tabLst>
                      </a:pPr>
                      <a:r>
                        <a:rPr lang="ru-RU" sz="1400" dirty="0">
                          <a:effectLst/>
                          <a:latin typeface="Times New Roman" panose="02020603050405020304" pitchFamily="18" charset="0"/>
                          <a:ea typeface="Times New Roman" panose="02020603050405020304" pitchFamily="18" charset="0"/>
                          <a:cs typeface="Times New Roman" panose="02020603050405020304" pitchFamily="18" charset="0"/>
                        </a:rPr>
                        <a:t>48</a:t>
                      </a:r>
                      <a:endParaRPr lang="ru-RU" sz="1400" dirty="0">
                        <a:effectLst/>
                        <a:latin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60697114"/>
                  </a:ext>
                </a:extLst>
              </a:tr>
            </a:tbl>
          </a:graphicData>
        </a:graphic>
      </p:graphicFrame>
    </p:spTree>
    <p:extLst>
      <p:ext uri="{BB962C8B-B14F-4D97-AF65-F5344CB8AC3E}">
        <p14:creationId xmlns:p14="http://schemas.microsoft.com/office/powerpoint/2010/main" val="3758166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solidFill>
                  <a:schemeClr val="tx2"/>
                </a:solidFill>
              </a:rPr>
              <a:t>Дополнительное профессиональное образование</a:t>
            </a:r>
            <a:endParaRPr lang="ru-RU" b="1" dirty="0">
              <a:solidFill>
                <a:schemeClr val="tx2"/>
              </a:solidFill>
            </a:endParaRPr>
          </a:p>
        </p:txBody>
      </p:sp>
      <p:sp>
        <p:nvSpPr>
          <p:cNvPr id="3" name="Объект 2"/>
          <p:cNvSpPr>
            <a:spLocks noGrp="1"/>
          </p:cNvSpPr>
          <p:nvPr>
            <p:ph idx="1"/>
          </p:nvPr>
        </p:nvSpPr>
        <p:spPr/>
        <p:txBody>
          <a:bodyPr>
            <a:normAutofit/>
          </a:bodyPr>
          <a:lstStyle/>
          <a:p>
            <a:pPr algn="just"/>
            <a:r>
              <a:rPr lang="ru-RU" dirty="0" smtClean="0"/>
              <a:t>Программы профессиональной переподготовки реализуются по запросам предприятий (ООО «УК «Колмар», АО ГОК «</a:t>
            </a:r>
            <a:r>
              <a:rPr lang="ru-RU" dirty="0" err="1" smtClean="0"/>
              <a:t>Инаглинский</a:t>
            </a:r>
            <a:r>
              <a:rPr lang="ru-RU" dirty="0" smtClean="0"/>
              <a:t>», АО ГОК «</a:t>
            </a:r>
            <a:r>
              <a:rPr lang="ru-RU" dirty="0" err="1" smtClean="0"/>
              <a:t>Денисовский</a:t>
            </a:r>
            <a:r>
              <a:rPr lang="ru-RU" dirty="0" smtClean="0"/>
              <a:t>», ООО «Эльгауголь», АО ДГК НГРЭС, Нерюнгринская районная администрация). К числу новых программ, реализованных в ТИ (ф) СВФУ в 2024 году, относятся: «Психологическая помощь в области семейных и детско-родительских отношений» (640 часов); «Современные методы ведения открытых горных работ» (16 часов), «Организация инклюзивного обучения в сфере образования» (300 часов).  </a:t>
            </a:r>
          </a:p>
          <a:p>
            <a:pPr algn="just"/>
            <a:r>
              <a:rPr lang="ru-RU" dirty="0" smtClean="0"/>
              <a:t>Всего в отчетный период обучение по программам повышения квалификации и профессиональной переподготовки прошло обучение 444 человека, что на 44 больше предыдущего отчетного года.</a:t>
            </a:r>
          </a:p>
          <a:p>
            <a:endParaRPr lang="ru-RU" dirty="0"/>
          </a:p>
        </p:txBody>
      </p:sp>
    </p:spTree>
    <p:extLst>
      <p:ext uri="{BB962C8B-B14F-4D97-AF65-F5344CB8AC3E}">
        <p14:creationId xmlns:p14="http://schemas.microsoft.com/office/powerpoint/2010/main" val="21470518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2"/>
                </a:solidFill>
              </a:rPr>
              <a:t>Высшее образование</a:t>
            </a:r>
            <a:endParaRPr lang="ru-RU" b="1" dirty="0">
              <a:solidFill>
                <a:schemeClr val="tx2"/>
              </a:solidFill>
            </a:endParaRPr>
          </a:p>
        </p:txBody>
      </p:sp>
      <p:sp>
        <p:nvSpPr>
          <p:cNvPr id="3" name="Объект 2"/>
          <p:cNvSpPr>
            <a:spLocks noGrp="1"/>
          </p:cNvSpPr>
          <p:nvPr>
            <p:ph idx="1"/>
          </p:nvPr>
        </p:nvSpPr>
        <p:spPr>
          <a:xfrm>
            <a:off x="628650" y="1661082"/>
            <a:ext cx="7886700" cy="2560006"/>
          </a:xfrm>
        </p:spPr>
        <p:txBody>
          <a:bodyPr>
            <a:normAutofit/>
          </a:bodyPr>
          <a:lstStyle/>
          <a:p>
            <a:pPr algn="just"/>
            <a:r>
              <a:rPr lang="ru-RU" sz="2800" dirty="0" smtClean="0"/>
              <a:t>В 2024 году ТИ (ф) СВФУ осуществлял подготовку обучающихся по 14 основным профессиональным образовательным программам высшего образования по 8 направлениям подготовки бакалавриата и 1 специальности.</a:t>
            </a:r>
            <a:endParaRPr lang="ru-RU" sz="3200" dirty="0"/>
          </a:p>
        </p:txBody>
      </p:sp>
    </p:spTree>
    <p:extLst>
      <p:ext uri="{BB962C8B-B14F-4D97-AF65-F5344CB8AC3E}">
        <p14:creationId xmlns:p14="http://schemas.microsoft.com/office/powerpoint/2010/main" val="2657210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88640"/>
            <a:ext cx="7886700" cy="1325563"/>
          </a:xfrm>
        </p:spPr>
        <p:txBody>
          <a:bodyPr>
            <a:normAutofit/>
          </a:bodyPr>
          <a:lstStyle/>
          <a:p>
            <a:r>
              <a:rPr lang="ru-RU" b="1" dirty="0">
                <a:solidFill>
                  <a:schemeClr val="tx2"/>
                </a:solidFill>
              </a:rPr>
              <a:t>Контингент </a:t>
            </a:r>
            <a:r>
              <a:rPr lang="ru-RU" b="1" dirty="0" smtClean="0">
                <a:solidFill>
                  <a:schemeClr val="tx2"/>
                </a:solidFill>
              </a:rPr>
              <a:t>студентов</a:t>
            </a:r>
            <a:endParaRPr lang="ru-RU" b="1" dirty="0">
              <a:solidFill>
                <a:schemeClr val="tx2"/>
              </a:solidFil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2911830423"/>
              </p:ext>
            </p:extLst>
          </p:nvPr>
        </p:nvGraphicFramePr>
        <p:xfrm>
          <a:off x="755573" y="1484782"/>
          <a:ext cx="7886703" cy="3116721"/>
        </p:xfrm>
        <a:graphic>
          <a:graphicData uri="http://schemas.openxmlformats.org/drawingml/2006/table">
            <a:tbl>
              <a:tblPr firstRow="1" firstCol="1" bandRow="1" bandCol="1">
                <a:tableStyleId>{ED083AE6-46FA-4A59-8FB0-9F97EB10719F}</a:tableStyleId>
              </a:tblPr>
              <a:tblGrid>
                <a:gridCol w="886511">
                  <a:extLst>
                    <a:ext uri="{9D8B030D-6E8A-4147-A177-3AD203B41FA5}">
                      <a16:colId xmlns:a16="http://schemas.microsoft.com/office/drawing/2014/main" val="3929023243"/>
                    </a:ext>
                  </a:extLst>
                </a:gridCol>
                <a:gridCol w="1750048">
                  <a:extLst>
                    <a:ext uri="{9D8B030D-6E8A-4147-A177-3AD203B41FA5}">
                      <a16:colId xmlns:a16="http://schemas.microsoft.com/office/drawing/2014/main" val="770477321"/>
                    </a:ext>
                  </a:extLst>
                </a:gridCol>
                <a:gridCol w="1750048">
                  <a:extLst>
                    <a:ext uri="{9D8B030D-6E8A-4147-A177-3AD203B41FA5}">
                      <a16:colId xmlns:a16="http://schemas.microsoft.com/office/drawing/2014/main" val="4152924936"/>
                    </a:ext>
                  </a:extLst>
                </a:gridCol>
                <a:gridCol w="1750048">
                  <a:extLst>
                    <a:ext uri="{9D8B030D-6E8A-4147-A177-3AD203B41FA5}">
                      <a16:colId xmlns:a16="http://schemas.microsoft.com/office/drawing/2014/main" val="2287820500"/>
                    </a:ext>
                  </a:extLst>
                </a:gridCol>
                <a:gridCol w="1750048">
                  <a:extLst>
                    <a:ext uri="{9D8B030D-6E8A-4147-A177-3AD203B41FA5}">
                      <a16:colId xmlns:a16="http://schemas.microsoft.com/office/drawing/2014/main" val="623643248"/>
                    </a:ext>
                  </a:extLst>
                </a:gridCol>
              </a:tblGrid>
              <a:tr h="234974">
                <a:tc rowSpan="2">
                  <a:txBody>
                    <a:bodyPr/>
                    <a:lstStyle/>
                    <a:p>
                      <a:pPr indent="0" algn="ctr"/>
                      <a:r>
                        <a:rPr lang="ru-RU" sz="2000" dirty="0">
                          <a:effectLst/>
                        </a:rPr>
                        <a:t> </a:t>
                      </a:r>
                      <a:r>
                        <a:rPr lang="ru-RU" sz="2000" dirty="0" smtClean="0">
                          <a:effectLst/>
                        </a:rPr>
                        <a:t>год </a:t>
                      </a:r>
                      <a:endParaRPr lang="ru-RU" sz="1800" dirty="0">
                        <a:effectLst/>
                        <a:latin typeface="Calibri" panose="020F0502020204030204" pitchFamily="34" charset="0"/>
                        <a:cs typeface="Times New Roman" panose="02020603050405020304" pitchFamily="18" charset="0"/>
                      </a:endParaRPr>
                    </a:p>
                  </a:txBody>
                  <a:tcPr marL="68580" marR="68580" marT="0" marB="0" anchor="b"/>
                </a:tc>
                <a:tc gridSpan="4">
                  <a:txBody>
                    <a:bodyPr/>
                    <a:lstStyle/>
                    <a:p>
                      <a:pPr indent="0" algn="ctr"/>
                      <a:r>
                        <a:rPr lang="ru-RU" sz="1600" dirty="0" smtClean="0">
                          <a:effectLst/>
                        </a:rPr>
                        <a:t>ОПОП ВО</a:t>
                      </a:r>
                      <a:endParaRPr lang="ru-RU" sz="1400" dirty="0">
                        <a:effectLst/>
                        <a:latin typeface="Calibri" panose="020F0502020204030204" pitchFamily="34" charset="0"/>
                        <a:cs typeface="Times New Roman" panose="02020603050405020304" pitchFamily="18" charset="0"/>
                      </a:endParaRPr>
                    </a:p>
                  </a:txBody>
                  <a:tcPr marL="68580" marR="68580" marT="0" marB="0"/>
                </a:tc>
                <a:tc hMerge="1">
                  <a:txBody>
                    <a:bodyPr/>
                    <a:lstStyle/>
                    <a:p>
                      <a:pPr indent="0" algn="ctr"/>
                      <a:endParaRPr lang="ru-RU" sz="1400" dirty="0">
                        <a:effectLst/>
                        <a:latin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533874280"/>
                  </a:ext>
                </a:extLst>
              </a:tr>
              <a:tr h="469947">
                <a:tc vMerge="1">
                  <a:txBody>
                    <a:bodyPr/>
                    <a:lstStyle/>
                    <a:p>
                      <a:endParaRPr lang="ru-RU"/>
                    </a:p>
                  </a:txBody>
                  <a:tcPr/>
                </a:tc>
                <a:tc>
                  <a:txBody>
                    <a:bodyPr/>
                    <a:lstStyle/>
                    <a:p>
                      <a:pPr indent="0" algn="ctr"/>
                      <a:r>
                        <a:rPr lang="ru-RU" sz="2000" dirty="0">
                          <a:effectLst/>
                        </a:rPr>
                        <a:t>очное</a:t>
                      </a:r>
                      <a:endParaRPr lang="ru-RU" sz="1800" dirty="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2000" dirty="0">
                          <a:effectLst/>
                        </a:rPr>
                        <a:t>заочное</a:t>
                      </a:r>
                      <a:endParaRPr lang="ru-RU" sz="1800" dirty="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2000" dirty="0">
                          <a:effectLst/>
                        </a:rPr>
                        <a:t>Очно-заочное</a:t>
                      </a:r>
                      <a:endParaRPr lang="ru-RU" sz="18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2000" dirty="0">
                          <a:effectLst/>
                        </a:rPr>
                        <a:t>всего</a:t>
                      </a:r>
                      <a:endParaRPr lang="ru-RU" sz="1800" dirty="0">
                        <a:effectLst/>
                        <a:latin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559284989"/>
                  </a:ext>
                </a:extLst>
              </a:tr>
              <a:tr h="469947">
                <a:tc>
                  <a:txBody>
                    <a:bodyPr/>
                    <a:lstStyle/>
                    <a:p>
                      <a:pPr indent="0" algn="ctr"/>
                      <a:r>
                        <a:rPr lang="ru-RU" sz="1600" dirty="0">
                          <a:effectLst/>
                          <a:latin typeface="Times New Roman" panose="02020603050405020304" pitchFamily="18" charset="0"/>
                          <a:cs typeface="Times New Roman" panose="02020603050405020304" pitchFamily="18" charset="0"/>
                        </a:rPr>
                        <a:t>2021</a:t>
                      </a:r>
                      <a:endParaRPr lang="ru-RU" sz="1400" dirty="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1600" dirty="0">
                          <a:effectLst/>
                          <a:latin typeface="Times New Roman" panose="02020603050405020304" pitchFamily="18" charset="0"/>
                          <a:cs typeface="Times New Roman" panose="02020603050405020304" pitchFamily="18" charset="0"/>
                        </a:rPr>
                        <a:t>379</a:t>
                      </a:r>
                      <a:endParaRPr lang="ru-RU" sz="1400" dirty="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1600">
                          <a:effectLst/>
                          <a:latin typeface="Times New Roman" panose="02020603050405020304" pitchFamily="18" charset="0"/>
                          <a:cs typeface="Times New Roman" panose="02020603050405020304" pitchFamily="18" charset="0"/>
                        </a:rPr>
                        <a:t>436</a:t>
                      </a:r>
                      <a:endParaRPr lang="ru-RU" sz="140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1600">
                          <a:effectLst/>
                          <a:latin typeface="Times New Roman" panose="02020603050405020304" pitchFamily="18" charset="0"/>
                          <a:cs typeface="Times New Roman" panose="02020603050405020304" pitchFamily="18" charset="0"/>
                        </a:rPr>
                        <a:t> </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600">
                          <a:effectLst/>
                          <a:latin typeface="Times New Roman" panose="02020603050405020304" pitchFamily="18" charset="0"/>
                          <a:cs typeface="Times New Roman" panose="02020603050405020304" pitchFamily="18" charset="0"/>
                        </a:rPr>
                        <a:t>815</a:t>
                      </a:r>
                      <a:endParaRPr lang="ru-RU" sz="1400">
                        <a:effectLst/>
                        <a:latin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821222777"/>
                  </a:ext>
                </a:extLst>
              </a:tr>
              <a:tr h="469947">
                <a:tc>
                  <a:txBody>
                    <a:bodyPr/>
                    <a:lstStyle/>
                    <a:p>
                      <a:pPr indent="0" algn="ctr"/>
                      <a:r>
                        <a:rPr lang="ru-RU" sz="1600">
                          <a:effectLst/>
                          <a:latin typeface="Times New Roman" panose="02020603050405020304" pitchFamily="18" charset="0"/>
                          <a:cs typeface="Times New Roman" panose="02020603050405020304" pitchFamily="18" charset="0"/>
                        </a:rPr>
                        <a:t>2022</a:t>
                      </a:r>
                      <a:endParaRPr lang="ru-RU" sz="140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1600" dirty="0">
                          <a:effectLst/>
                          <a:latin typeface="Times New Roman" panose="02020603050405020304" pitchFamily="18" charset="0"/>
                          <a:cs typeface="Times New Roman" panose="02020603050405020304" pitchFamily="18" charset="0"/>
                        </a:rPr>
                        <a:t>361</a:t>
                      </a:r>
                      <a:endParaRPr lang="ru-RU" sz="1400" dirty="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1600" dirty="0">
                          <a:effectLst/>
                          <a:latin typeface="Times New Roman" panose="02020603050405020304" pitchFamily="18" charset="0"/>
                          <a:cs typeface="Times New Roman" panose="02020603050405020304" pitchFamily="18" charset="0"/>
                        </a:rPr>
                        <a:t>440</a:t>
                      </a:r>
                      <a:endParaRPr lang="ru-RU" sz="1400" dirty="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1600">
                          <a:effectLst/>
                          <a:latin typeface="Times New Roman" panose="02020603050405020304" pitchFamily="18" charset="0"/>
                          <a:cs typeface="Times New Roman" panose="02020603050405020304" pitchFamily="18" charset="0"/>
                        </a:rPr>
                        <a:t> </a:t>
                      </a:r>
                      <a:endParaRPr lang="ru-RU" sz="140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600">
                          <a:effectLst/>
                          <a:latin typeface="Times New Roman" panose="02020603050405020304" pitchFamily="18" charset="0"/>
                          <a:cs typeface="Times New Roman" panose="02020603050405020304" pitchFamily="18" charset="0"/>
                        </a:rPr>
                        <a:t>801</a:t>
                      </a:r>
                      <a:endParaRPr lang="ru-RU" sz="1400">
                        <a:effectLst/>
                        <a:latin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483270075"/>
                  </a:ext>
                </a:extLst>
              </a:tr>
              <a:tr h="469947">
                <a:tc>
                  <a:txBody>
                    <a:bodyPr/>
                    <a:lstStyle/>
                    <a:p>
                      <a:pPr indent="0" algn="ctr"/>
                      <a:r>
                        <a:rPr lang="en-US" sz="1600">
                          <a:effectLst/>
                          <a:latin typeface="Times New Roman" panose="02020603050405020304" pitchFamily="18" charset="0"/>
                          <a:cs typeface="Times New Roman" panose="02020603050405020304" pitchFamily="18" charset="0"/>
                        </a:rPr>
                        <a:t>2023</a:t>
                      </a:r>
                      <a:endParaRPr lang="ru-RU" sz="140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en-US" sz="1600">
                          <a:effectLst/>
                          <a:latin typeface="Times New Roman" panose="02020603050405020304" pitchFamily="18" charset="0"/>
                          <a:cs typeface="Times New Roman" panose="02020603050405020304" pitchFamily="18" charset="0"/>
                        </a:rPr>
                        <a:t>413</a:t>
                      </a:r>
                      <a:endParaRPr lang="ru-RU" sz="140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1600" dirty="0">
                          <a:effectLst/>
                          <a:latin typeface="Times New Roman" panose="02020603050405020304" pitchFamily="18" charset="0"/>
                          <a:cs typeface="Times New Roman" panose="02020603050405020304" pitchFamily="18" charset="0"/>
                        </a:rPr>
                        <a:t>464</a:t>
                      </a:r>
                      <a:endParaRPr lang="ru-RU" sz="1400" dirty="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endParaRPr lang="ru-RU" sz="1600" dirty="0" smtClean="0">
                        <a:effectLst/>
                        <a:latin typeface="Times New Roman" panose="02020603050405020304" pitchFamily="18" charset="0"/>
                        <a:cs typeface="Times New Roman" panose="02020603050405020304" pitchFamily="18" charset="0"/>
                      </a:endParaRPr>
                    </a:p>
                    <a:p>
                      <a:pPr indent="0" algn="ctr"/>
                      <a:r>
                        <a:rPr lang="ru-RU" sz="1600" dirty="0" smtClean="0">
                          <a:effectLst/>
                          <a:latin typeface="Times New Roman" panose="02020603050405020304" pitchFamily="18" charset="0"/>
                          <a:cs typeface="Times New Roman" panose="02020603050405020304" pitchFamily="18" charset="0"/>
                        </a:rPr>
                        <a:t>40</a:t>
                      </a:r>
                      <a:endParaRPr lang="ru-RU" sz="14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600">
                          <a:effectLst/>
                          <a:latin typeface="Times New Roman" panose="02020603050405020304" pitchFamily="18" charset="0"/>
                          <a:cs typeface="Times New Roman" panose="02020603050405020304" pitchFamily="18" charset="0"/>
                        </a:rPr>
                        <a:t>917</a:t>
                      </a:r>
                      <a:endParaRPr lang="ru-RU" sz="1400">
                        <a:effectLst/>
                        <a:latin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66422421"/>
                  </a:ext>
                </a:extLst>
              </a:tr>
              <a:tr h="469947">
                <a:tc>
                  <a:txBody>
                    <a:bodyPr/>
                    <a:lstStyle/>
                    <a:p>
                      <a:pPr indent="0" algn="ctr"/>
                      <a:r>
                        <a:rPr lang="ru-RU" sz="1600">
                          <a:effectLst/>
                          <a:latin typeface="Times New Roman" panose="02020603050405020304" pitchFamily="18" charset="0"/>
                          <a:cs typeface="Times New Roman" panose="02020603050405020304" pitchFamily="18" charset="0"/>
                        </a:rPr>
                        <a:t>2024</a:t>
                      </a:r>
                      <a:endParaRPr lang="ru-RU" sz="140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1600">
                          <a:effectLst/>
                          <a:latin typeface="Times New Roman" panose="02020603050405020304" pitchFamily="18" charset="0"/>
                          <a:cs typeface="Times New Roman" panose="02020603050405020304" pitchFamily="18" charset="0"/>
                        </a:rPr>
                        <a:t>421</a:t>
                      </a:r>
                      <a:endParaRPr lang="ru-RU" sz="140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1600">
                          <a:effectLst/>
                          <a:latin typeface="Times New Roman" panose="02020603050405020304" pitchFamily="18" charset="0"/>
                          <a:cs typeface="Times New Roman" panose="02020603050405020304" pitchFamily="18" charset="0"/>
                        </a:rPr>
                        <a:t>510</a:t>
                      </a:r>
                      <a:endParaRPr lang="ru-RU" sz="140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endParaRPr lang="ru-RU" sz="1600" dirty="0" smtClean="0">
                        <a:effectLst/>
                        <a:latin typeface="Times New Roman" panose="02020603050405020304" pitchFamily="18" charset="0"/>
                        <a:cs typeface="Times New Roman" panose="02020603050405020304" pitchFamily="18" charset="0"/>
                      </a:endParaRPr>
                    </a:p>
                    <a:p>
                      <a:pPr indent="0" algn="ctr"/>
                      <a:r>
                        <a:rPr lang="ru-RU" sz="1600" dirty="0" smtClean="0">
                          <a:effectLst/>
                          <a:latin typeface="Times New Roman" panose="02020603050405020304" pitchFamily="18" charset="0"/>
                          <a:cs typeface="Times New Roman" panose="02020603050405020304" pitchFamily="18" charset="0"/>
                        </a:rPr>
                        <a:t>21</a:t>
                      </a:r>
                      <a:endParaRPr lang="ru-RU" sz="14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600" dirty="0">
                          <a:effectLst/>
                          <a:latin typeface="Times New Roman" panose="02020603050405020304" pitchFamily="18" charset="0"/>
                          <a:cs typeface="Times New Roman" panose="02020603050405020304" pitchFamily="18" charset="0"/>
                        </a:rPr>
                        <a:t>952</a:t>
                      </a:r>
                      <a:endParaRPr lang="ru-RU" sz="1400" dirty="0">
                        <a:effectLst/>
                        <a:latin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472443807"/>
                  </a:ext>
                </a:extLst>
              </a:tr>
              <a:tr h="469947">
                <a:tc>
                  <a:txBody>
                    <a:bodyPr/>
                    <a:lstStyle/>
                    <a:p>
                      <a:pPr indent="0" algn="ctr"/>
                      <a:r>
                        <a:rPr lang="ru-RU" sz="1600">
                          <a:effectLst/>
                          <a:latin typeface="Times New Roman" panose="02020603050405020304" pitchFamily="18" charset="0"/>
                          <a:cs typeface="Times New Roman" panose="02020603050405020304" pitchFamily="18" charset="0"/>
                        </a:rPr>
                        <a:t>2025</a:t>
                      </a:r>
                      <a:endParaRPr lang="ru-RU" sz="140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1600">
                          <a:effectLst/>
                          <a:latin typeface="Times New Roman" panose="02020603050405020304" pitchFamily="18" charset="0"/>
                          <a:cs typeface="Times New Roman" panose="02020603050405020304" pitchFamily="18" charset="0"/>
                        </a:rPr>
                        <a:t>393</a:t>
                      </a:r>
                      <a:endParaRPr lang="ru-RU" sz="140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r>
                        <a:rPr lang="ru-RU" sz="1600">
                          <a:effectLst/>
                          <a:latin typeface="Times New Roman" panose="02020603050405020304" pitchFamily="18" charset="0"/>
                          <a:cs typeface="Times New Roman" panose="02020603050405020304" pitchFamily="18" charset="0"/>
                        </a:rPr>
                        <a:t>596</a:t>
                      </a:r>
                      <a:endParaRPr lang="ru-RU" sz="1400">
                        <a:effectLst/>
                        <a:latin typeface="Calibri" panose="020F0502020204030204" pitchFamily="34" charset="0"/>
                        <a:cs typeface="Times New Roman" panose="02020603050405020304" pitchFamily="18" charset="0"/>
                      </a:endParaRPr>
                    </a:p>
                  </a:txBody>
                  <a:tcPr marL="68580" marR="68580" marT="0" marB="0" anchor="b"/>
                </a:tc>
                <a:tc>
                  <a:txBody>
                    <a:bodyPr/>
                    <a:lstStyle/>
                    <a:p>
                      <a:pPr indent="0" algn="ctr"/>
                      <a:endParaRPr lang="ru-RU" sz="1600" dirty="0" smtClean="0">
                        <a:effectLst/>
                        <a:latin typeface="Times New Roman" panose="02020603050405020304" pitchFamily="18" charset="0"/>
                        <a:cs typeface="Times New Roman" panose="02020603050405020304" pitchFamily="18" charset="0"/>
                      </a:endParaRPr>
                    </a:p>
                    <a:p>
                      <a:pPr indent="0" algn="ctr"/>
                      <a:r>
                        <a:rPr lang="ru-RU" sz="1600" dirty="0" smtClean="0">
                          <a:effectLst/>
                          <a:latin typeface="Times New Roman" panose="02020603050405020304" pitchFamily="18" charset="0"/>
                          <a:cs typeface="Times New Roman" panose="02020603050405020304" pitchFamily="18" charset="0"/>
                        </a:rPr>
                        <a:t>18</a:t>
                      </a:r>
                      <a:endParaRPr lang="ru-RU" sz="1400" dirty="0">
                        <a:effectLst/>
                        <a:latin typeface="Calibri" panose="020F0502020204030204" pitchFamily="34" charset="0"/>
                        <a:cs typeface="Times New Roman" panose="02020603050405020304" pitchFamily="18" charset="0"/>
                      </a:endParaRPr>
                    </a:p>
                  </a:txBody>
                  <a:tcPr marL="68580" marR="68580" marT="0" marB="0"/>
                </a:tc>
                <a:tc>
                  <a:txBody>
                    <a:bodyPr/>
                    <a:lstStyle/>
                    <a:p>
                      <a:pPr indent="0" algn="ctr"/>
                      <a:r>
                        <a:rPr lang="ru-RU" sz="1600" dirty="0">
                          <a:effectLst/>
                          <a:latin typeface="Times New Roman" panose="02020603050405020304" pitchFamily="18" charset="0"/>
                          <a:cs typeface="Times New Roman" panose="02020603050405020304" pitchFamily="18" charset="0"/>
                        </a:rPr>
                        <a:t>1007</a:t>
                      </a:r>
                      <a:endParaRPr lang="ru-RU" sz="1400" dirty="0">
                        <a:effectLst/>
                        <a:latin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346788037"/>
                  </a:ext>
                </a:extLst>
              </a:tr>
            </a:tbl>
          </a:graphicData>
        </a:graphic>
      </p:graphicFrame>
    </p:spTree>
    <p:extLst>
      <p:ext uri="{BB962C8B-B14F-4D97-AF65-F5344CB8AC3E}">
        <p14:creationId xmlns:p14="http://schemas.microsoft.com/office/powerpoint/2010/main" val="4308099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116632"/>
            <a:ext cx="7886700" cy="1325563"/>
          </a:xfrm>
        </p:spPr>
        <p:txBody>
          <a:bodyPr/>
          <a:lstStyle/>
          <a:p>
            <a:r>
              <a:rPr lang="ru-RU" b="1" dirty="0" smtClean="0">
                <a:solidFill>
                  <a:schemeClr val="tx2"/>
                </a:solidFill>
              </a:rPr>
              <a:t>Контингент студентов</a:t>
            </a:r>
            <a:endParaRPr lang="ru-RU" b="1" dirty="0">
              <a:solidFill>
                <a:schemeClr val="tx2"/>
              </a:solidFill>
            </a:endParaRPr>
          </a:p>
        </p:txBody>
      </p:sp>
      <p:sp>
        <p:nvSpPr>
          <p:cNvPr id="3" name="Объект 2"/>
          <p:cNvSpPr>
            <a:spLocks noGrp="1"/>
          </p:cNvSpPr>
          <p:nvPr>
            <p:ph idx="1"/>
          </p:nvPr>
        </p:nvSpPr>
        <p:spPr>
          <a:xfrm>
            <a:off x="619077" y="1628800"/>
            <a:ext cx="7886700" cy="4351338"/>
          </a:xfrm>
        </p:spPr>
        <p:txBody>
          <a:bodyPr/>
          <a:lstStyle/>
          <a:p>
            <a:pPr algn="just"/>
            <a:r>
              <a:rPr lang="ru-RU" dirty="0" smtClean="0"/>
              <a:t>Контингент студентов по состоянию на 01.01.2025 г., приведенный к очной форме обучения, составляет 457 чел. </a:t>
            </a:r>
          </a:p>
          <a:p>
            <a:pPr algn="just"/>
            <a:r>
              <a:rPr lang="ru-RU" dirty="0" smtClean="0"/>
              <a:t>На 01 января 2025 года по специальностям и направлениям подготовки Института обучается 7 иностранных студентов из стран ближнего зарубежья, в том числе студентов, обучающихся по заочной форме - 5 человек (1 из Украины, 2 – из Кыргызстана, 1- из Казахстана, 1 - из Азербайджана), по очной форме - 2 человека (2 - из Казахстана).</a:t>
            </a:r>
          </a:p>
          <a:p>
            <a:pPr algn="just"/>
            <a:r>
              <a:rPr lang="ru-RU" dirty="0" smtClean="0"/>
              <a:t>По договорам о целевом обучении (по состоянию на 01.01.2025 г.) учится 23 студента. Всего в 2024 г. заключено 4 новых договора о целевом обучении. </a:t>
            </a:r>
            <a:endParaRPr lang="ru-RU" dirty="0"/>
          </a:p>
        </p:txBody>
      </p:sp>
    </p:spTree>
    <p:extLst>
      <p:ext uri="{BB962C8B-B14F-4D97-AF65-F5344CB8AC3E}">
        <p14:creationId xmlns:p14="http://schemas.microsoft.com/office/powerpoint/2010/main" val="23132890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Рисунок 13"/>
          <p:cNvPicPr>
            <a:picLocks noChangeAspect="1"/>
          </p:cNvPicPr>
          <p:nvPr/>
        </p:nvPicPr>
        <p:blipFill>
          <a:blip r:embed="rId3"/>
          <a:stretch>
            <a:fillRect/>
          </a:stretch>
        </p:blipFill>
        <p:spPr>
          <a:xfrm>
            <a:off x="262972" y="160965"/>
            <a:ext cx="2917189" cy="2514818"/>
          </a:xfrm>
          <a:prstGeom prst="rect">
            <a:avLst/>
          </a:prstGeom>
        </p:spPr>
      </p:pic>
      <p:sp>
        <p:nvSpPr>
          <p:cNvPr id="13" name="Блок-схема: подготовка 12"/>
          <p:cNvSpPr/>
          <p:nvPr/>
        </p:nvSpPr>
        <p:spPr>
          <a:xfrm>
            <a:off x="6900862" y="-5214"/>
            <a:ext cx="2243138" cy="1800225"/>
          </a:xfrm>
          <a:prstGeom prst="flowChartPreparation">
            <a:avLst/>
          </a:prstGeom>
          <a:solidFill>
            <a:srgbClr val="FFC000">
              <a:alpha val="58000"/>
            </a:srgbClr>
          </a:solidFill>
          <a:ln>
            <a:solidFill>
              <a:srgbClr val="FFC000">
                <a:alpha val="1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350"/>
          </a:p>
        </p:txBody>
      </p:sp>
      <p:pic>
        <p:nvPicPr>
          <p:cNvPr id="11" name="Рисунок 10"/>
          <p:cNvPicPr>
            <a:picLocks noChangeAspect="1"/>
          </p:cNvPicPr>
          <p:nvPr/>
        </p:nvPicPr>
        <p:blipFill>
          <a:blip r:embed="rId4"/>
          <a:stretch>
            <a:fillRect/>
          </a:stretch>
        </p:blipFill>
        <p:spPr>
          <a:xfrm>
            <a:off x="80077" y="52799"/>
            <a:ext cx="3282980" cy="2830313"/>
          </a:xfrm>
          <a:prstGeom prst="rect">
            <a:avLst/>
          </a:prstGeom>
        </p:spPr>
      </p:pic>
      <p:sp>
        <p:nvSpPr>
          <p:cNvPr id="18" name="object 18"/>
          <p:cNvSpPr/>
          <p:nvPr/>
        </p:nvSpPr>
        <p:spPr>
          <a:xfrm>
            <a:off x="689257" y="3784473"/>
            <a:ext cx="353378" cy="187643"/>
          </a:xfrm>
          <a:custGeom>
            <a:avLst/>
            <a:gdLst/>
            <a:ahLst/>
            <a:cxnLst/>
            <a:rect l="l" t="t" r="r" b="b"/>
            <a:pathLst>
              <a:path w="471169" h="250189">
                <a:moveTo>
                  <a:pt x="467829" y="29844"/>
                </a:moveTo>
                <a:lnTo>
                  <a:pt x="3022" y="29844"/>
                </a:lnTo>
                <a:lnTo>
                  <a:pt x="0" y="32893"/>
                </a:lnTo>
                <a:lnTo>
                  <a:pt x="0" y="77724"/>
                </a:lnTo>
                <a:lnTo>
                  <a:pt x="3022" y="80772"/>
                </a:lnTo>
                <a:lnTo>
                  <a:pt x="429348" y="80772"/>
                </a:lnTo>
                <a:lnTo>
                  <a:pt x="429348" y="246887"/>
                </a:lnTo>
                <a:lnTo>
                  <a:pt x="432396" y="249936"/>
                </a:lnTo>
                <a:lnTo>
                  <a:pt x="440016" y="249936"/>
                </a:lnTo>
                <a:lnTo>
                  <a:pt x="443064" y="246887"/>
                </a:lnTo>
                <a:lnTo>
                  <a:pt x="443064" y="81280"/>
                </a:lnTo>
                <a:lnTo>
                  <a:pt x="467829" y="81280"/>
                </a:lnTo>
                <a:lnTo>
                  <a:pt x="470877" y="78231"/>
                </a:lnTo>
                <a:lnTo>
                  <a:pt x="470877" y="67691"/>
                </a:lnTo>
                <a:lnTo>
                  <a:pt x="14655" y="67691"/>
                </a:lnTo>
                <a:lnTo>
                  <a:pt x="14655" y="43434"/>
                </a:lnTo>
                <a:lnTo>
                  <a:pt x="470877" y="43434"/>
                </a:lnTo>
                <a:lnTo>
                  <a:pt x="470877" y="32893"/>
                </a:lnTo>
                <a:lnTo>
                  <a:pt x="467829" y="29844"/>
                </a:lnTo>
                <a:close/>
              </a:path>
              <a:path w="471169" h="250189">
                <a:moveTo>
                  <a:pt x="41973" y="80772"/>
                </a:moveTo>
                <a:lnTo>
                  <a:pt x="27825" y="80772"/>
                </a:lnTo>
                <a:lnTo>
                  <a:pt x="27825" y="115062"/>
                </a:lnTo>
                <a:lnTo>
                  <a:pt x="30848" y="118110"/>
                </a:lnTo>
                <a:lnTo>
                  <a:pt x="38442" y="118110"/>
                </a:lnTo>
                <a:lnTo>
                  <a:pt x="41973" y="115062"/>
                </a:lnTo>
                <a:lnTo>
                  <a:pt x="41973" y="80772"/>
                </a:lnTo>
                <a:close/>
              </a:path>
              <a:path w="471169" h="250189">
                <a:moveTo>
                  <a:pt x="470877" y="43434"/>
                </a:moveTo>
                <a:lnTo>
                  <a:pt x="457161" y="43434"/>
                </a:lnTo>
                <a:lnTo>
                  <a:pt x="457161" y="67691"/>
                </a:lnTo>
                <a:lnTo>
                  <a:pt x="470877" y="67691"/>
                </a:lnTo>
                <a:lnTo>
                  <a:pt x="470877" y="43434"/>
                </a:lnTo>
                <a:close/>
              </a:path>
              <a:path w="471169" h="250189">
                <a:moveTo>
                  <a:pt x="272084" y="0"/>
                </a:moveTo>
                <a:lnTo>
                  <a:pt x="199275" y="0"/>
                </a:lnTo>
                <a:lnTo>
                  <a:pt x="196253" y="3556"/>
                </a:lnTo>
                <a:lnTo>
                  <a:pt x="196253" y="29844"/>
                </a:lnTo>
                <a:lnTo>
                  <a:pt x="209892" y="29844"/>
                </a:lnTo>
                <a:lnTo>
                  <a:pt x="209892" y="14097"/>
                </a:lnTo>
                <a:lnTo>
                  <a:pt x="275132" y="14097"/>
                </a:lnTo>
                <a:lnTo>
                  <a:pt x="275132" y="3556"/>
                </a:lnTo>
                <a:lnTo>
                  <a:pt x="272084" y="0"/>
                </a:lnTo>
                <a:close/>
              </a:path>
              <a:path w="471169" h="250189">
                <a:moveTo>
                  <a:pt x="275132" y="14097"/>
                </a:moveTo>
                <a:lnTo>
                  <a:pt x="260997" y="14097"/>
                </a:lnTo>
                <a:lnTo>
                  <a:pt x="260997" y="29844"/>
                </a:lnTo>
                <a:lnTo>
                  <a:pt x="275132" y="29844"/>
                </a:lnTo>
                <a:lnTo>
                  <a:pt x="275132" y="14097"/>
                </a:lnTo>
                <a:close/>
              </a:path>
            </a:pathLst>
          </a:custGeom>
          <a:solidFill>
            <a:srgbClr val="FFFFFF"/>
          </a:solidFill>
        </p:spPr>
        <p:txBody>
          <a:bodyPr wrap="square" lIns="0" tIns="0" rIns="0" bIns="0" rtlCol="0"/>
          <a:lstStyle/>
          <a:p>
            <a:pPr defTabSz="685800">
              <a:defRPr/>
            </a:pPr>
            <a:endParaRPr sz="1350">
              <a:solidFill>
                <a:prstClr val="black"/>
              </a:solidFill>
              <a:latin typeface="Calibri"/>
            </a:endParaRPr>
          </a:p>
        </p:txBody>
      </p:sp>
      <p:sp>
        <p:nvSpPr>
          <p:cNvPr id="19" name="object 19"/>
          <p:cNvSpPr/>
          <p:nvPr/>
        </p:nvSpPr>
        <p:spPr>
          <a:xfrm>
            <a:off x="689257" y="3882772"/>
            <a:ext cx="353378" cy="253841"/>
          </a:xfrm>
          <a:custGeom>
            <a:avLst/>
            <a:gdLst/>
            <a:ahLst/>
            <a:cxnLst/>
            <a:rect l="l" t="t" r="r" b="b"/>
            <a:pathLst>
              <a:path w="471169" h="338454">
                <a:moveTo>
                  <a:pt x="163880" y="224663"/>
                </a:moveTo>
                <a:lnTo>
                  <a:pt x="148170" y="224663"/>
                </a:lnTo>
                <a:lnTo>
                  <a:pt x="91033" y="328168"/>
                </a:lnTo>
                <a:lnTo>
                  <a:pt x="90017" y="330200"/>
                </a:lnTo>
                <a:lnTo>
                  <a:pt x="90017" y="332740"/>
                </a:lnTo>
                <a:lnTo>
                  <a:pt x="91033" y="335280"/>
                </a:lnTo>
                <a:lnTo>
                  <a:pt x="92570" y="336804"/>
                </a:lnTo>
                <a:lnTo>
                  <a:pt x="95072" y="338328"/>
                </a:lnTo>
                <a:lnTo>
                  <a:pt x="135547" y="338328"/>
                </a:lnTo>
                <a:lnTo>
                  <a:pt x="138061" y="336804"/>
                </a:lnTo>
                <a:lnTo>
                  <a:pt x="139077" y="334264"/>
                </a:lnTo>
                <a:lnTo>
                  <a:pt x="144576" y="324104"/>
                </a:lnTo>
                <a:lnTo>
                  <a:pt x="109258" y="324104"/>
                </a:lnTo>
                <a:lnTo>
                  <a:pt x="163880" y="224663"/>
                </a:lnTo>
                <a:close/>
              </a:path>
              <a:path w="471169" h="338454">
                <a:moveTo>
                  <a:pt x="314931" y="275463"/>
                </a:moveTo>
                <a:lnTo>
                  <a:pt x="299897" y="275463"/>
                </a:lnTo>
                <a:lnTo>
                  <a:pt x="308013" y="291084"/>
                </a:lnTo>
                <a:lnTo>
                  <a:pt x="221526" y="291084"/>
                </a:lnTo>
                <a:lnTo>
                  <a:pt x="218008" y="294132"/>
                </a:lnTo>
                <a:lnTo>
                  <a:pt x="218008" y="302260"/>
                </a:lnTo>
                <a:lnTo>
                  <a:pt x="221526" y="305308"/>
                </a:lnTo>
                <a:lnTo>
                  <a:pt x="315582" y="305308"/>
                </a:lnTo>
                <a:lnTo>
                  <a:pt x="331292" y="334264"/>
                </a:lnTo>
                <a:lnTo>
                  <a:pt x="332778" y="336296"/>
                </a:lnTo>
                <a:lnTo>
                  <a:pt x="335330" y="338328"/>
                </a:lnTo>
                <a:lnTo>
                  <a:pt x="376262" y="338328"/>
                </a:lnTo>
                <a:lnTo>
                  <a:pt x="378294" y="336804"/>
                </a:lnTo>
                <a:lnTo>
                  <a:pt x="379310" y="335280"/>
                </a:lnTo>
                <a:lnTo>
                  <a:pt x="380834" y="333248"/>
                </a:lnTo>
                <a:lnTo>
                  <a:pt x="380834" y="330708"/>
                </a:lnTo>
                <a:lnTo>
                  <a:pt x="379310" y="328168"/>
                </a:lnTo>
                <a:lnTo>
                  <a:pt x="377086" y="324104"/>
                </a:lnTo>
                <a:lnTo>
                  <a:pt x="341401" y="324104"/>
                </a:lnTo>
                <a:lnTo>
                  <a:pt x="314931" y="275463"/>
                </a:lnTo>
                <a:close/>
              </a:path>
              <a:path w="471169" h="338454">
                <a:moveTo>
                  <a:pt x="200291" y="224663"/>
                </a:moveTo>
                <a:lnTo>
                  <a:pt x="184111" y="224663"/>
                </a:lnTo>
                <a:lnTo>
                  <a:pt x="129476" y="324104"/>
                </a:lnTo>
                <a:lnTo>
                  <a:pt x="144576" y="324104"/>
                </a:lnTo>
                <a:lnTo>
                  <a:pt x="154749" y="305308"/>
                </a:lnTo>
                <a:lnTo>
                  <a:pt x="200799" y="305308"/>
                </a:lnTo>
                <a:lnTo>
                  <a:pt x="204330" y="302260"/>
                </a:lnTo>
                <a:lnTo>
                  <a:pt x="204330" y="294132"/>
                </a:lnTo>
                <a:lnTo>
                  <a:pt x="200799" y="291084"/>
                </a:lnTo>
                <a:lnTo>
                  <a:pt x="162356" y="291084"/>
                </a:lnTo>
                <a:lnTo>
                  <a:pt x="171450" y="275463"/>
                </a:lnTo>
                <a:lnTo>
                  <a:pt x="314931" y="275463"/>
                </a:lnTo>
                <a:lnTo>
                  <a:pt x="308020" y="262763"/>
                </a:lnTo>
                <a:lnTo>
                  <a:pt x="179565" y="262763"/>
                </a:lnTo>
                <a:lnTo>
                  <a:pt x="200291" y="224663"/>
                </a:lnTo>
                <a:close/>
              </a:path>
              <a:path w="471169" h="338454">
                <a:moveTo>
                  <a:pt x="322668" y="224663"/>
                </a:moveTo>
                <a:lnTo>
                  <a:pt x="307505" y="224663"/>
                </a:lnTo>
                <a:lnTo>
                  <a:pt x="361657" y="324104"/>
                </a:lnTo>
                <a:lnTo>
                  <a:pt x="377086" y="324104"/>
                </a:lnTo>
                <a:lnTo>
                  <a:pt x="322668" y="224663"/>
                </a:lnTo>
                <a:close/>
              </a:path>
              <a:path w="471169" h="338454">
                <a:moveTo>
                  <a:pt x="287286" y="224663"/>
                </a:moveTo>
                <a:lnTo>
                  <a:pt x="272084" y="224663"/>
                </a:lnTo>
                <a:lnTo>
                  <a:pt x="292849" y="262763"/>
                </a:lnTo>
                <a:lnTo>
                  <a:pt x="308020" y="262763"/>
                </a:lnTo>
                <a:lnTo>
                  <a:pt x="287286" y="224663"/>
                </a:lnTo>
                <a:close/>
              </a:path>
              <a:path w="471169" h="338454">
                <a:moveTo>
                  <a:pt x="467829" y="173482"/>
                </a:moveTo>
                <a:lnTo>
                  <a:pt x="3022" y="173482"/>
                </a:lnTo>
                <a:lnTo>
                  <a:pt x="0" y="176530"/>
                </a:lnTo>
                <a:lnTo>
                  <a:pt x="0" y="221615"/>
                </a:lnTo>
                <a:lnTo>
                  <a:pt x="3022" y="224663"/>
                </a:lnTo>
                <a:lnTo>
                  <a:pt x="467829" y="224663"/>
                </a:lnTo>
                <a:lnTo>
                  <a:pt x="470877" y="221615"/>
                </a:lnTo>
                <a:lnTo>
                  <a:pt x="470877" y="210947"/>
                </a:lnTo>
                <a:lnTo>
                  <a:pt x="14655" y="210947"/>
                </a:lnTo>
                <a:lnTo>
                  <a:pt x="14655" y="186690"/>
                </a:lnTo>
                <a:lnTo>
                  <a:pt x="470877" y="186690"/>
                </a:lnTo>
                <a:lnTo>
                  <a:pt x="470877" y="176530"/>
                </a:lnTo>
                <a:lnTo>
                  <a:pt x="467829" y="173482"/>
                </a:lnTo>
                <a:close/>
              </a:path>
              <a:path w="471169" h="338454">
                <a:moveTo>
                  <a:pt x="470877" y="186690"/>
                </a:moveTo>
                <a:lnTo>
                  <a:pt x="457161" y="186690"/>
                </a:lnTo>
                <a:lnTo>
                  <a:pt x="457161" y="210947"/>
                </a:lnTo>
                <a:lnTo>
                  <a:pt x="470877" y="210947"/>
                </a:lnTo>
                <a:lnTo>
                  <a:pt x="470877" y="186690"/>
                </a:lnTo>
                <a:close/>
              </a:path>
              <a:path w="471169" h="338454">
                <a:moveTo>
                  <a:pt x="38442" y="0"/>
                </a:moveTo>
                <a:lnTo>
                  <a:pt x="30848" y="0"/>
                </a:lnTo>
                <a:lnTo>
                  <a:pt x="27825" y="3556"/>
                </a:lnTo>
                <a:lnTo>
                  <a:pt x="27825" y="173482"/>
                </a:lnTo>
                <a:lnTo>
                  <a:pt x="41973" y="173482"/>
                </a:lnTo>
                <a:lnTo>
                  <a:pt x="41973" y="3556"/>
                </a:lnTo>
                <a:lnTo>
                  <a:pt x="38442" y="0"/>
                </a:lnTo>
                <a:close/>
              </a:path>
              <a:path w="471169" h="338454">
                <a:moveTo>
                  <a:pt x="440016" y="132461"/>
                </a:moveTo>
                <a:lnTo>
                  <a:pt x="432396" y="132461"/>
                </a:lnTo>
                <a:lnTo>
                  <a:pt x="429348" y="135382"/>
                </a:lnTo>
                <a:lnTo>
                  <a:pt x="429348" y="173482"/>
                </a:lnTo>
                <a:lnTo>
                  <a:pt x="443064" y="173482"/>
                </a:lnTo>
                <a:lnTo>
                  <a:pt x="443064" y="135382"/>
                </a:lnTo>
                <a:lnTo>
                  <a:pt x="440016" y="132461"/>
                </a:lnTo>
                <a:close/>
              </a:path>
            </a:pathLst>
          </a:custGeom>
          <a:solidFill>
            <a:srgbClr val="FFFFFF"/>
          </a:solidFill>
        </p:spPr>
        <p:txBody>
          <a:bodyPr wrap="square" lIns="0" tIns="0" rIns="0" bIns="0" rtlCol="0"/>
          <a:lstStyle/>
          <a:p>
            <a:pPr defTabSz="685800">
              <a:defRPr/>
            </a:pPr>
            <a:endParaRPr sz="1350">
              <a:solidFill>
                <a:prstClr val="black"/>
              </a:solidFill>
              <a:latin typeface="Calibri"/>
            </a:endParaRPr>
          </a:p>
        </p:txBody>
      </p:sp>
      <p:sp>
        <p:nvSpPr>
          <p:cNvPr id="20" name="object 20"/>
          <p:cNvSpPr/>
          <p:nvPr/>
        </p:nvSpPr>
        <p:spPr>
          <a:xfrm>
            <a:off x="768480" y="3857626"/>
            <a:ext cx="192405" cy="139541"/>
          </a:xfrm>
          <a:custGeom>
            <a:avLst/>
            <a:gdLst/>
            <a:ahLst/>
            <a:cxnLst/>
            <a:rect l="l" t="t" r="r" b="b"/>
            <a:pathLst>
              <a:path w="256540" h="186054">
                <a:moveTo>
                  <a:pt x="26144" y="134366"/>
                </a:moveTo>
                <a:lnTo>
                  <a:pt x="23089" y="134368"/>
                </a:lnTo>
                <a:lnTo>
                  <a:pt x="9611" y="138124"/>
                </a:lnTo>
                <a:lnTo>
                  <a:pt x="0" y="147915"/>
                </a:lnTo>
                <a:lnTo>
                  <a:pt x="111" y="166155"/>
                </a:lnTo>
                <a:lnTo>
                  <a:pt x="5024" y="178524"/>
                </a:lnTo>
                <a:lnTo>
                  <a:pt x="13427" y="185469"/>
                </a:lnTo>
                <a:lnTo>
                  <a:pt x="30546" y="184181"/>
                </a:lnTo>
                <a:lnTo>
                  <a:pt x="42175" y="177933"/>
                </a:lnTo>
                <a:lnTo>
                  <a:pt x="44151" y="174751"/>
                </a:lnTo>
                <a:lnTo>
                  <a:pt x="14562" y="174751"/>
                </a:lnTo>
                <a:lnTo>
                  <a:pt x="8517" y="169291"/>
                </a:lnTo>
                <a:lnTo>
                  <a:pt x="8517" y="154558"/>
                </a:lnTo>
                <a:lnTo>
                  <a:pt x="14054" y="148589"/>
                </a:lnTo>
                <a:lnTo>
                  <a:pt x="45134" y="148589"/>
                </a:lnTo>
                <a:lnTo>
                  <a:pt x="42483" y="143790"/>
                </a:lnTo>
                <a:lnTo>
                  <a:pt x="48450" y="135889"/>
                </a:lnTo>
                <a:lnTo>
                  <a:pt x="31682" y="135889"/>
                </a:lnTo>
                <a:lnTo>
                  <a:pt x="29142" y="135381"/>
                </a:lnTo>
                <a:lnTo>
                  <a:pt x="26144" y="134366"/>
                </a:lnTo>
                <a:close/>
              </a:path>
              <a:path w="256540" h="186054">
                <a:moveTo>
                  <a:pt x="45134" y="148589"/>
                </a:moveTo>
                <a:lnTo>
                  <a:pt x="29142" y="148589"/>
                </a:lnTo>
                <a:lnTo>
                  <a:pt x="34679" y="154050"/>
                </a:lnTo>
                <a:lnTo>
                  <a:pt x="34679" y="169291"/>
                </a:lnTo>
                <a:lnTo>
                  <a:pt x="28634" y="174751"/>
                </a:lnTo>
                <a:lnTo>
                  <a:pt x="44151" y="174751"/>
                </a:lnTo>
                <a:lnTo>
                  <a:pt x="48273" y="168115"/>
                </a:lnTo>
                <a:lnTo>
                  <a:pt x="47377" y="152651"/>
                </a:lnTo>
                <a:lnTo>
                  <a:pt x="45134" y="148589"/>
                </a:lnTo>
                <a:close/>
              </a:path>
              <a:path w="256540" h="186054">
                <a:moveTo>
                  <a:pt x="132152" y="90931"/>
                </a:moveTo>
                <a:lnTo>
                  <a:pt x="104605" y="90931"/>
                </a:lnTo>
                <a:lnTo>
                  <a:pt x="141829" y="111632"/>
                </a:lnTo>
                <a:lnTo>
                  <a:pt x="141829" y="113156"/>
                </a:lnTo>
                <a:lnTo>
                  <a:pt x="141321" y="114173"/>
                </a:lnTo>
                <a:lnTo>
                  <a:pt x="141321" y="116205"/>
                </a:lnTo>
                <a:lnTo>
                  <a:pt x="144983" y="129852"/>
                </a:lnTo>
                <a:lnTo>
                  <a:pt x="154628" y="139544"/>
                </a:lnTo>
                <a:lnTo>
                  <a:pt x="172696" y="139353"/>
                </a:lnTo>
                <a:lnTo>
                  <a:pt x="185081" y="134366"/>
                </a:lnTo>
                <a:lnTo>
                  <a:pt x="189197" y="129412"/>
                </a:lnTo>
                <a:lnTo>
                  <a:pt x="159952" y="129412"/>
                </a:lnTo>
                <a:lnTo>
                  <a:pt x="153906" y="123825"/>
                </a:lnTo>
                <a:lnTo>
                  <a:pt x="153906" y="109093"/>
                </a:lnTo>
                <a:lnTo>
                  <a:pt x="159444" y="102997"/>
                </a:lnTo>
                <a:lnTo>
                  <a:pt x="189798" y="102997"/>
                </a:lnTo>
                <a:lnTo>
                  <a:pt x="188635" y="100216"/>
                </a:lnTo>
                <a:lnTo>
                  <a:pt x="189527" y="99060"/>
                </a:lnTo>
                <a:lnTo>
                  <a:pt x="146858" y="99060"/>
                </a:lnTo>
                <a:lnTo>
                  <a:pt x="132152" y="90931"/>
                </a:lnTo>
                <a:close/>
              </a:path>
              <a:path w="256540" h="186054">
                <a:moveTo>
                  <a:pt x="100694" y="47024"/>
                </a:moveTo>
                <a:lnTo>
                  <a:pt x="82719" y="47139"/>
                </a:lnTo>
                <a:lnTo>
                  <a:pt x="70377" y="52095"/>
                </a:lnTo>
                <a:lnTo>
                  <a:pt x="63358" y="60555"/>
                </a:lnTo>
                <a:lnTo>
                  <a:pt x="63123" y="77095"/>
                </a:lnTo>
                <a:lnTo>
                  <a:pt x="66884" y="86051"/>
                </a:lnTo>
                <a:lnTo>
                  <a:pt x="31682" y="135889"/>
                </a:lnTo>
                <a:lnTo>
                  <a:pt x="48450" y="135889"/>
                </a:lnTo>
                <a:lnTo>
                  <a:pt x="78951" y="95504"/>
                </a:lnTo>
                <a:lnTo>
                  <a:pt x="96254" y="95504"/>
                </a:lnTo>
                <a:lnTo>
                  <a:pt x="99576" y="93980"/>
                </a:lnTo>
                <a:lnTo>
                  <a:pt x="104605" y="90931"/>
                </a:lnTo>
                <a:lnTo>
                  <a:pt x="132152" y="90931"/>
                </a:lnTo>
                <a:lnTo>
                  <a:pt x="118366" y="83312"/>
                </a:lnTo>
                <a:lnTo>
                  <a:pt x="79459" y="83312"/>
                </a:lnTo>
                <a:lnTo>
                  <a:pt x="73427" y="77850"/>
                </a:lnTo>
                <a:lnTo>
                  <a:pt x="73427" y="63118"/>
                </a:lnTo>
                <a:lnTo>
                  <a:pt x="78951" y="56642"/>
                </a:lnTo>
                <a:lnTo>
                  <a:pt x="110370" y="56642"/>
                </a:lnTo>
                <a:lnTo>
                  <a:pt x="100694" y="47024"/>
                </a:lnTo>
                <a:close/>
              </a:path>
              <a:path w="256540" h="186054">
                <a:moveTo>
                  <a:pt x="189798" y="102997"/>
                </a:moveTo>
                <a:lnTo>
                  <a:pt x="174531" y="102997"/>
                </a:lnTo>
                <a:lnTo>
                  <a:pt x="180068" y="108585"/>
                </a:lnTo>
                <a:lnTo>
                  <a:pt x="180068" y="123825"/>
                </a:lnTo>
                <a:lnTo>
                  <a:pt x="174023" y="129412"/>
                </a:lnTo>
                <a:lnTo>
                  <a:pt x="189197" y="129412"/>
                </a:lnTo>
                <a:lnTo>
                  <a:pt x="192110" y="125907"/>
                </a:lnTo>
                <a:lnTo>
                  <a:pt x="192260" y="116205"/>
                </a:lnTo>
                <a:lnTo>
                  <a:pt x="192347" y="109093"/>
                </a:lnTo>
                <a:lnTo>
                  <a:pt x="189798" y="102997"/>
                </a:lnTo>
                <a:close/>
              </a:path>
              <a:path w="256540" h="186054">
                <a:moveTo>
                  <a:pt x="170010" y="88900"/>
                </a:moveTo>
                <a:lnTo>
                  <a:pt x="159444" y="88900"/>
                </a:lnTo>
                <a:lnTo>
                  <a:pt x="151887" y="92963"/>
                </a:lnTo>
                <a:lnTo>
                  <a:pt x="146858" y="99060"/>
                </a:lnTo>
                <a:lnTo>
                  <a:pt x="189527" y="99060"/>
                </a:lnTo>
                <a:lnTo>
                  <a:pt x="196184" y="90424"/>
                </a:lnTo>
                <a:lnTo>
                  <a:pt x="175547" y="90424"/>
                </a:lnTo>
                <a:lnTo>
                  <a:pt x="173007" y="89916"/>
                </a:lnTo>
                <a:lnTo>
                  <a:pt x="170010" y="88900"/>
                </a:lnTo>
                <a:close/>
              </a:path>
              <a:path w="256540" h="186054">
                <a:moveTo>
                  <a:pt x="96254" y="95504"/>
                </a:moveTo>
                <a:lnTo>
                  <a:pt x="78951" y="95504"/>
                </a:lnTo>
                <a:lnTo>
                  <a:pt x="81453" y="96012"/>
                </a:lnTo>
                <a:lnTo>
                  <a:pt x="84488" y="96519"/>
                </a:lnTo>
                <a:lnTo>
                  <a:pt x="94039" y="96519"/>
                </a:lnTo>
                <a:lnTo>
                  <a:pt x="96254" y="95504"/>
                </a:lnTo>
                <a:close/>
              </a:path>
              <a:path w="256540" h="186054">
                <a:moveTo>
                  <a:pt x="233383" y="0"/>
                </a:moveTo>
                <a:lnTo>
                  <a:pt x="220151" y="3826"/>
                </a:lnTo>
                <a:lnTo>
                  <a:pt x="210649" y="13779"/>
                </a:lnTo>
                <a:lnTo>
                  <a:pt x="209124" y="31467"/>
                </a:lnTo>
                <a:lnTo>
                  <a:pt x="211659" y="41102"/>
                </a:lnTo>
                <a:lnTo>
                  <a:pt x="175547" y="90424"/>
                </a:lnTo>
                <a:lnTo>
                  <a:pt x="196184" y="90424"/>
                </a:lnTo>
                <a:lnTo>
                  <a:pt x="225357" y="52577"/>
                </a:lnTo>
                <a:lnTo>
                  <a:pt x="237141" y="52577"/>
                </a:lnTo>
                <a:lnTo>
                  <a:pt x="247013" y="49909"/>
                </a:lnTo>
                <a:lnTo>
                  <a:pt x="256486" y="40386"/>
                </a:lnTo>
                <a:lnTo>
                  <a:pt x="226843" y="40386"/>
                </a:lnTo>
                <a:lnTo>
                  <a:pt x="220289" y="34925"/>
                </a:lnTo>
                <a:lnTo>
                  <a:pt x="220289" y="20193"/>
                </a:lnTo>
                <a:lnTo>
                  <a:pt x="225827" y="13716"/>
                </a:lnTo>
                <a:lnTo>
                  <a:pt x="253323" y="13716"/>
                </a:lnTo>
                <a:lnTo>
                  <a:pt x="251657" y="9391"/>
                </a:lnTo>
                <a:lnTo>
                  <a:pt x="243379" y="2194"/>
                </a:lnTo>
                <a:lnTo>
                  <a:pt x="233383" y="0"/>
                </a:lnTo>
                <a:close/>
              </a:path>
              <a:path w="256540" h="186054">
                <a:moveTo>
                  <a:pt x="110370" y="56642"/>
                </a:moveTo>
                <a:lnTo>
                  <a:pt x="94039" y="56642"/>
                </a:lnTo>
                <a:lnTo>
                  <a:pt x="99576" y="62611"/>
                </a:lnTo>
                <a:lnTo>
                  <a:pt x="99576" y="77850"/>
                </a:lnTo>
                <a:lnTo>
                  <a:pt x="94039" y="83312"/>
                </a:lnTo>
                <a:lnTo>
                  <a:pt x="118366" y="83312"/>
                </a:lnTo>
                <a:lnTo>
                  <a:pt x="112162" y="79882"/>
                </a:lnTo>
                <a:lnTo>
                  <a:pt x="113647" y="76326"/>
                </a:lnTo>
                <a:lnTo>
                  <a:pt x="114155" y="73279"/>
                </a:lnTo>
                <a:lnTo>
                  <a:pt x="114155" y="70231"/>
                </a:lnTo>
                <a:lnTo>
                  <a:pt x="110425" y="56697"/>
                </a:lnTo>
                <a:close/>
              </a:path>
              <a:path w="256540" h="186054">
                <a:moveTo>
                  <a:pt x="237141" y="52577"/>
                </a:moveTo>
                <a:lnTo>
                  <a:pt x="225357" y="52577"/>
                </a:lnTo>
                <a:lnTo>
                  <a:pt x="227859" y="53086"/>
                </a:lnTo>
                <a:lnTo>
                  <a:pt x="230856" y="53593"/>
                </a:lnTo>
                <a:lnTo>
                  <a:pt x="233383" y="53593"/>
                </a:lnTo>
                <a:lnTo>
                  <a:pt x="237141" y="52577"/>
                </a:lnTo>
                <a:close/>
              </a:path>
              <a:path w="256540" h="186054">
                <a:moveTo>
                  <a:pt x="253323" y="13716"/>
                </a:moveTo>
                <a:lnTo>
                  <a:pt x="240952" y="13716"/>
                </a:lnTo>
                <a:lnTo>
                  <a:pt x="247010" y="19685"/>
                </a:lnTo>
                <a:lnTo>
                  <a:pt x="247010" y="33908"/>
                </a:lnTo>
                <a:lnTo>
                  <a:pt x="240444" y="40386"/>
                </a:lnTo>
                <a:lnTo>
                  <a:pt x="256486" y="40386"/>
                </a:lnTo>
                <a:lnTo>
                  <a:pt x="256497" y="21949"/>
                </a:lnTo>
                <a:lnTo>
                  <a:pt x="253323" y="13716"/>
                </a:lnTo>
                <a:close/>
              </a:path>
            </a:pathLst>
          </a:custGeom>
          <a:solidFill>
            <a:srgbClr val="FFFFFF"/>
          </a:solidFill>
        </p:spPr>
        <p:txBody>
          <a:bodyPr wrap="square" lIns="0" tIns="0" rIns="0" bIns="0" rtlCol="0"/>
          <a:lstStyle/>
          <a:p>
            <a:pPr defTabSz="685800">
              <a:defRPr/>
            </a:pPr>
            <a:endParaRPr sz="1350">
              <a:solidFill>
                <a:prstClr val="black"/>
              </a:solidFill>
              <a:latin typeface="Calibri"/>
            </a:endParaRPr>
          </a:p>
        </p:txBody>
      </p:sp>
      <p:sp>
        <p:nvSpPr>
          <p:cNvPr id="25" name="object 25"/>
          <p:cNvSpPr/>
          <p:nvPr/>
        </p:nvSpPr>
        <p:spPr>
          <a:xfrm>
            <a:off x="8788051" y="5624702"/>
            <a:ext cx="128588" cy="160020"/>
          </a:xfrm>
          <a:prstGeom prst="rect">
            <a:avLst/>
          </a:prstGeom>
          <a:blipFill>
            <a:blip r:embed="rId5" cstate="print"/>
            <a:stretch>
              <a:fillRect/>
            </a:stretch>
          </a:blipFill>
        </p:spPr>
        <p:txBody>
          <a:bodyPr wrap="square" lIns="0" tIns="0" rIns="0" bIns="0" rtlCol="0"/>
          <a:lstStyle/>
          <a:p>
            <a:pPr defTabSz="685800">
              <a:defRPr/>
            </a:pPr>
            <a:endParaRPr sz="1350">
              <a:solidFill>
                <a:prstClr val="black"/>
              </a:solidFill>
              <a:latin typeface="Calibri"/>
            </a:endParaRPr>
          </a:p>
        </p:txBody>
      </p:sp>
      <p:sp>
        <p:nvSpPr>
          <p:cNvPr id="30" name="Объект 2"/>
          <p:cNvSpPr txBox="1">
            <a:spLocks/>
          </p:cNvSpPr>
          <p:nvPr/>
        </p:nvSpPr>
        <p:spPr>
          <a:xfrm>
            <a:off x="431966" y="993062"/>
            <a:ext cx="2748195" cy="949785"/>
          </a:xfrm>
          <a:prstGeom prst="rect">
            <a:avLst/>
          </a:prstGeom>
        </p:spPr>
        <p:txBody>
          <a:bodyPr vert="horz" lIns="68580" tIns="34290" rIns="68580" bIns="3429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ru-RU" sz="3000" b="1" dirty="0">
                <a:solidFill>
                  <a:srgbClr val="FFC000"/>
                </a:solidFill>
                <a:latin typeface="Century Gothic" panose="020B0502020202020204" pitchFamily="34" charset="0"/>
                <a:ea typeface="+mj-ea"/>
                <a:cs typeface="+mj-cs"/>
              </a:rPr>
              <a:t>Актуализация и совершенствование </a:t>
            </a:r>
            <a:r>
              <a:rPr lang="ru-RU" sz="3000" b="1" dirty="0" smtClean="0">
                <a:solidFill>
                  <a:srgbClr val="FFC000"/>
                </a:solidFill>
                <a:latin typeface="Century Gothic" panose="020B0502020202020204" pitchFamily="34" charset="0"/>
                <a:ea typeface="+mj-ea"/>
                <a:cs typeface="+mj-cs"/>
              </a:rPr>
              <a:t>ОПОП</a:t>
            </a:r>
            <a:endParaRPr lang="ru-RU" sz="3000" b="1" dirty="0">
              <a:solidFill>
                <a:srgbClr val="FFC000"/>
              </a:solidFill>
              <a:latin typeface="Century Gothic" panose="020B0502020202020204" pitchFamily="34" charset="0"/>
              <a:ea typeface="+mj-ea"/>
              <a:cs typeface="+mj-cs"/>
            </a:endParaRPr>
          </a:p>
        </p:txBody>
      </p:sp>
      <p:sp>
        <p:nvSpPr>
          <p:cNvPr id="28" name="object 15"/>
          <p:cNvSpPr txBox="1"/>
          <p:nvPr/>
        </p:nvSpPr>
        <p:spPr>
          <a:xfrm>
            <a:off x="3259384" y="160965"/>
            <a:ext cx="5427697" cy="4093428"/>
          </a:xfrm>
          <a:prstGeom prst="rect">
            <a:avLst/>
          </a:prstGeom>
        </p:spPr>
        <p:txBody>
          <a:bodyPr vert="horz" wrap="square" lIns="0" tIns="0" rIns="0" bIns="0" rtlCol="0">
            <a:spAutoFit/>
          </a:bodyPr>
          <a:lstStyle/>
          <a:p>
            <a:pPr marR="3810" indent="450000" algn="just"/>
            <a:r>
              <a:rPr lang="ru-RU" sz="1400" spc="19" dirty="0">
                <a:latin typeface="Times New Roman" panose="02020603050405020304" pitchFamily="18" charset="0"/>
                <a:cs typeface="Times New Roman" panose="02020603050405020304" pitchFamily="18" charset="0"/>
              </a:rPr>
              <a:t>Проведена работа по разработке новой образовательной программы бакалавриата по направлению подготовки 44.03.03 «Специальное (дефектологическое) образование», профиль «Дефектология» (заочная форма обучения). Разработаны все компоненты содержания образовательной программы, ОПОП утверждена на заседании УМС СВФУ 05 декабря 2024 г. и включена в Правила приема на 2025-2026 уч.г.</a:t>
            </a:r>
          </a:p>
          <a:p>
            <a:pPr marR="3810" indent="450000" algn="just"/>
            <a:r>
              <a:rPr lang="ru-RU" sz="1400" spc="19" dirty="0">
                <a:latin typeface="Times New Roman" panose="02020603050405020304" pitchFamily="18" charset="0"/>
                <a:cs typeface="Times New Roman" panose="02020603050405020304" pitchFamily="18" charset="0"/>
              </a:rPr>
              <a:t>В соответствии с заключенным 01.11.2024 г. договором о сетевом (ресурсном) взаимодействии с АО ХК «Якутуголь», в 2025-2026 уч.г. планируется открытие еще одной новой ОПОП - сетевой образовательной программы по специальности 21.05.04 «Горное дело», специализация «Обогащение полезных ископаемых». Согласно договору планируется практическая подготовка студентов на базе Учебно-курсового комбината АО ХК «Якутуголь», с использованием ресурсов предприятия (помещения для практических и лабораторных занятий, оборудование, ТСО, приборы и средства наглядности). Программа направлена на формирование, закрепление и развитие практических навыков и компетенций студентов в конкретных производственных условиях.</a:t>
            </a:r>
          </a:p>
        </p:txBody>
      </p:sp>
      <p:pic>
        <p:nvPicPr>
          <p:cNvPr id="12" name="Рисунок 11"/>
          <p:cNvPicPr>
            <a:picLocks noChangeAspect="1"/>
          </p:cNvPicPr>
          <p:nvPr/>
        </p:nvPicPr>
        <p:blipFill>
          <a:blip r:embed="rId6"/>
          <a:stretch>
            <a:fillRect/>
          </a:stretch>
        </p:blipFill>
        <p:spPr>
          <a:xfrm rot="10800000">
            <a:off x="11748" y="6044113"/>
            <a:ext cx="1513463" cy="813887"/>
          </a:xfrm>
          <a:prstGeom prst="rect">
            <a:avLst/>
          </a:prstGeom>
        </p:spPr>
      </p:pic>
      <p:sp>
        <p:nvSpPr>
          <p:cNvPr id="2" name="Прямоугольник 1"/>
          <p:cNvSpPr/>
          <p:nvPr/>
        </p:nvSpPr>
        <p:spPr>
          <a:xfrm>
            <a:off x="293686" y="4136613"/>
            <a:ext cx="8393395" cy="2677656"/>
          </a:xfrm>
          <a:prstGeom prst="rect">
            <a:avLst/>
          </a:prstGeom>
        </p:spPr>
        <p:txBody>
          <a:bodyPr wrap="square">
            <a:spAutoFit/>
          </a:bodyPr>
          <a:lstStyle/>
          <a:p>
            <a:pPr indent="457200" algn="just"/>
            <a:r>
              <a:rPr lang="ru-RU" sz="1400" dirty="0"/>
              <a:t>В 2024 г. институт провел работу по обновлению содержания образовательных программ набора 2024-2025 уч.г. В учебных планах определены дисциплины, направленные на  формирование у обучающихся понимания концепции устойчивого развития, принципов и целей устойчивого развития в сфере будущей профессиональной деятельности; предусмотрена возможность получения дополнительной квалификации за счет профессионального обучения или освоения части программы профессиональной переподготовки в рамках ОПОП; в рамках ОПОП также предусмотрено освоение дисциплин, обеспечивающих вовлечение обучающихся в проектную деятельность</a:t>
            </a:r>
            <a:r>
              <a:rPr lang="ru-RU" sz="1400" dirty="0" smtClean="0"/>
              <a:t>.</a:t>
            </a:r>
          </a:p>
          <a:p>
            <a:pPr indent="457200" algn="just"/>
            <a:r>
              <a:rPr lang="ru-RU" sz="1400" dirty="0"/>
              <a:t>Также в 2024 г. актуализировано содержание ОПОП направления подготовки 44.03.05 «Педагогическое образование» (с двумя профилями подготовки), профили «Дошкольное образование» и «Начальное образование» с учетом концепции «Ядро высшего педагогического образования»: внесены новые дисциплины и практики, скорректированы компетенции и индикаторы достижения компетенций, качественно обновлено содержание образовательной программы. </a:t>
            </a:r>
          </a:p>
        </p:txBody>
      </p:sp>
      <p:sp>
        <p:nvSpPr>
          <p:cNvPr id="3" name="Прямоугольник 2"/>
          <p:cNvSpPr/>
          <p:nvPr/>
        </p:nvSpPr>
        <p:spPr>
          <a:xfrm>
            <a:off x="262972" y="3088822"/>
            <a:ext cx="2839246" cy="646331"/>
          </a:xfrm>
          <a:prstGeom prst="rect">
            <a:avLst/>
          </a:prstGeom>
        </p:spPr>
        <p:txBody>
          <a:bodyPr wrap="square">
            <a:spAutoFit/>
          </a:bodyPr>
          <a:lstStyle/>
          <a:p>
            <a:r>
              <a:rPr lang="ru-RU" sz="1200" dirty="0"/>
              <a:t>С 2024-2025 уч.г. для студентов 1 курса реализуемых ОПОП введен факультатив «Развитие </a:t>
            </a:r>
            <a:r>
              <a:rPr lang="ru-RU" sz="1200" dirty="0" err="1"/>
              <a:t>soft</a:t>
            </a:r>
            <a:r>
              <a:rPr lang="ru-RU" sz="1200" dirty="0"/>
              <a:t> </a:t>
            </a:r>
            <a:r>
              <a:rPr lang="ru-RU" sz="1200" dirty="0" err="1" smtClean="0"/>
              <a:t>skills</a:t>
            </a:r>
            <a:r>
              <a:rPr lang="ru-RU" sz="1200" dirty="0" smtClean="0"/>
              <a:t>».</a:t>
            </a:r>
            <a:endParaRPr lang="ru-RU" sz="1200" dirty="0"/>
          </a:p>
        </p:txBody>
      </p:sp>
    </p:spTree>
    <p:extLst>
      <p:ext uri="{BB962C8B-B14F-4D97-AF65-F5344CB8AC3E}">
        <p14:creationId xmlns:p14="http://schemas.microsoft.com/office/powerpoint/2010/main" val="2823425344"/>
      </p:ext>
    </p:extLst>
  </p:cSld>
  <p:clrMapOvr>
    <a:masterClrMapping/>
  </p:clrMapOvr>
  <p:timing>
    <p:tnLst>
      <p:par>
        <p:cTn id="1" dur="indefinite" restart="never" nodeType="tmRoot"/>
      </p:par>
    </p:tnLst>
  </p:timing>
</p:sld>
</file>

<file path=ppt/theme/theme1.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1701</TotalTime>
  <Words>3169</Words>
  <Application>Microsoft Office PowerPoint</Application>
  <PresentationFormat>Экран (4:3)</PresentationFormat>
  <Paragraphs>382</Paragraphs>
  <Slides>32</Slides>
  <Notes>7</Notes>
  <HiddenSlides>0</HiddenSlides>
  <MMClips>0</MMClips>
  <ScaleCrop>false</ScaleCrop>
  <HeadingPairs>
    <vt:vector size="6" baseType="variant">
      <vt:variant>
        <vt:lpstr>Использованные шрифты</vt:lpstr>
      </vt:variant>
      <vt:variant>
        <vt:i4>6</vt:i4>
      </vt:variant>
      <vt:variant>
        <vt:lpstr>Тема</vt:lpstr>
      </vt:variant>
      <vt:variant>
        <vt:i4>2</vt:i4>
      </vt:variant>
      <vt:variant>
        <vt:lpstr>Заголовки слайдов</vt:lpstr>
      </vt:variant>
      <vt:variant>
        <vt:i4>32</vt:i4>
      </vt:variant>
    </vt:vector>
  </HeadingPairs>
  <TitlesOfParts>
    <vt:vector size="40" baseType="lpstr">
      <vt:lpstr>Arial</vt:lpstr>
      <vt:lpstr>Arial Narrow</vt:lpstr>
      <vt:lpstr>Calibri</vt:lpstr>
      <vt:lpstr>Calibri Light</vt:lpstr>
      <vt:lpstr>Century Gothic</vt:lpstr>
      <vt:lpstr>Times New Roman</vt:lpstr>
      <vt:lpstr>3_Office Theme</vt:lpstr>
      <vt:lpstr>Тема Office</vt:lpstr>
      <vt:lpstr>Презентация PowerPoint</vt:lpstr>
      <vt:lpstr>Показатели набора в ТИ (ф) СВФУ </vt:lpstr>
      <vt:lpstr>Показатель среднего балла ЕГЭ  Средний балл ЕГЭ зачисленных абитуриентов в 2024 году  составил 58,15 баллов (в 2023 году - 62,14). </vt:lpstr>
      <vt:lpstr>Дополнительное профессиональное образование</vt:lpstr>
      <vt:lpstr>Дополнительное профессиональное образование</vt:lpstr>
      <vt:lpstr>Высшее образование</vt:lpstr>
      <vt:lpstr>Контингент студентов</vt:lpstr>
      <vt:lpstr>Контингент студентов</vt:lpstr>
      <vt:lpstr>Презентация PowerPoint</vt:lpstr>
      <vt:lpstr>Презентация PowerPoint</vt:lpstr>
      <vt:lpstr>Диагностическое тестирование 2023</vt:lpstr>
      <vt:lpstr>Презентация PowerPoint</vt:lpstr>
      <vt:lpstr>Презентация PowerPoint</vt:lpstr>
      <vt:lpstr>Презентация PowerPoint</vt:lpstr>
      <vt:lpstr>Презентация PowerPoint</vt:lpstr>
      <vt:lpstr>Успеваемость по итогам прохождения практик</vt:lpstr>
      <vt:lpstr>Количество призеров ТИ (ф) СВФУ в олимпиадах и конкурсах разного уровня</vt:lpstr>
      <vt:lpstr>Презентация PowerPoint</vt:lpstr>
      <vt:lpstr>Результаты итоговой аттестации выпускников </vt:lpstr>
      <vt:lpstr>Данные о выпускниках, получивших дипломы с отличием</vt:lpstr>
      <vt:lpstr>Востребованность выпускников очной формы обучения</vt:lpstr>
      <vt:lpstr>Кадровый состав</vt:lpstr>
      <vt:lpstr>Повышение квалификации</vt:lpstr>
      <vt:lpstr>Материально-техническое оснащение</vt:lpstr>
      <vt:lpstr>Финансово-экономическая деятельность</vt:lpstr>
      <vt:lpstr>Отношение средней заработной платы НПР в университете к среднемесячной заработной плате в Республике Саха (Якутия)</vt:lpstr>
      <vt:lpstr>Международная деятельность</vt:lpstr>
      <vt:lpstr>Результаты мониторингов 2024 г.</vt:lpstr>
      <vt:lpstr>Презентация PowerPoint</vt:lpstr>
      <vt:lpstr>Цифровая трансформация </vt:lpstr>
      <vt:lpstr>Развитие цифровых компетенций</vt:lpstr>
      <vt:lpstr>Выводы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ОТЧЕТ О РЕЗУЛЬТАТАХ САМООБСЛЕДОВАНИЯ ТЕХНИЧЕСКОГО ИНСТИТУТА (ФИЛИАЛА) СВФУ В Г. НЕРЮНГРИ ЗА 2018 ГОД</dc:title>
  <dc:creator>Ленова</dc:creator>
  <cp:lastModifiedBy>Лидия Дмитриевна Ядреева</cp:lastModifiedBy>
  <cp:revision>190</cp:revision>
  <cp:lastPrinted>2025-03-21T00:46:19Z</cp:lastPrinted>
  <dcterms:created xsi:type="dcterms:W3CDTF">2019-04-10T01:05:42Z</dcterms:created>
  <dcterms:modified xsi:type="dcterms:W3CDTF">2025-03-21T00:47:56Z</dcterms:modified>
</cp:coreProperties>
</file>