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charts/chart5.xml" ContentType="application/vnd.openxmlformats-officedocument.drawingml.chart+xml"/>
  <Override PartName="/ppt/drawings/drawing4.xml" ContentType="application/vnd.openxmlformats-officedocument.drawingml.chartshapes+xml"/>
  <Override PartName="/ppt/charts/chart6.xml" ContentType="application/vnd.openxmlformats-officedocument.drawingml.chart+xml"/>
  <Override PartName="/ppt/drawings/drawing5.xml" ContentType="application/vnd.openxmlformats-officedocument.drawingml.chartshapes+xml"/>
  <Override PartName="/ppt/charts/chart7.xml" ContentType="application/vnd.openxmlformats-officedocument.drawingml.chart+xml"/>
  <Override PartName="/ppt/drawings/drawing6.xml" ContentType="application/vnd.openxmlformats-officedocument.drawingml.chartshapes+xml"/>
  <Override PartName="/ppt/charts/chart8.xml" ContentType="application/vnd.openxmlformats-officedocument.drawingml.chart+xml"/>
  <Override PartName="/ppt/drawings/drawing7.xml" ContentType="application/vnd.openxmlformats-officedocument.drawingml.chartshapes+xml"/>
  <Override PartName="/ppt/charts/chart9.xml" ContentType="application/vnd.openxmlformats-officedocument.drawingml.chart+xml"/>
  <Override PartName="/ppt/drawings/drawing8.xml" ContentType="application/vnd.openxmlformats-officedocument.drawingml.chartshapes+xml"/>
  <Override PartName="/ppt/charts/chart10.xml" ContentType="application/vnd.openxmlformats-officedocument.drawingml.chart+xml"/>
  <Override PartName="/ppt/drawings/drawing9.xml" ContentType="application/vnd.openxmlformats-officedocument.drawingml.chartshapes+xml"/>
  <Override PartName="/ppt/charts/chart11.xml" ContentType="application/vnd.openxmlformats-officedocument.drawingml.chart+xml"/>
  <Override PartName="/ppt/drawings/drawing10.xml" ContentType="application/vnd.openxmlformats-officedocument.drawingml.chartshapes+xml"/>
  <Override PartName="/ppt/charts/chart12.xml" ContentType="application/vnd.openxmlformats-officedocument.drawingml.chart+xml"/>
  <Override PartName="/ppt/drawings/drawing11.xml" ContentType="application/vnd.openxmlformats-officedocument.drawingml.chartshapes+xml"/>
  <Override PartName="/ppt/charts/chart13.xml" ContentType="application/vnd.openxmlformats-officedocument.drawingml.chart+xml"/>
  <Override PartName="/ppt/drawings/drawing12.xml" ContentType="application/vnd.openxmlformats-officedocument.drawingml.chartshapes+xml"/>
  <Override PartName="/ppt/charts/chart1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65" r:id="rId2"/>
    <p:sldId id="257" r:id="rId3"/>
    <p:sldId id="258" r:id="rId4"/>
    <p:sldId id="261" r:id="rId5"/>
    <p:sldId id="259" r:id="rId6"/>
    <p:sldId id="262" r:id="rId7"/>
    <p:sldId id="264" r:id="rId8"/>
    <p:sldId id="272" r:id="rId9"/>
    <p:sldId id="269" r:id="rId10"/>
    <p:sldId id="270" r:id="rId11"/>
    <p:sldId id="271" r:id="rId12"/>
    <p:sldId id="274" r:id="rId13"/>
    <p:sldId id="275" r:id="rId14"/>
    <p:sldId id="276" r:id="rId15"/>
    <p:sldId id="281" r:id="rId16"/>
    <p:sldId id="282" r:id="rId17"/>
    <p:sldId id="266" r:id="rId18"/>
    <p:sldId id="267" r:id="rId19"/>
    <p:sldId id="277" r:id="rId20"/>
    <p:sldId id="284" r:id="rId21"/>
    <p:sldId id="278" r:id="rId22"/>
    <p:sldId id="279" r:id="rId23"/>
    <p:sldId id="280" r:id="rId24"/>
    <p:sldId id="286" r:id="rId25"/>
    <p:sldId id="283" r:id="rId26"/>
    <p:sldId id="285" r:id="rId27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10F8"/>
    <a:srgbClr val="26DC18"/>
    <a:srgbClr val="2C05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4;&#1090;&#1095;&#1077;&#1090;%20&#1085;&#1072;%20&#1053;&#1058;&#1057;%202024\&#1044;&#1080;&#1072;&#1075;&#1088;&#1072;&#1084;&#1084;&#1099;%20&#1082;%20&#1086;&#1090;&#1095;&#1077;&#1090;&#1091;%20&#1057;&#1052;%20-24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oleObject" Target="file:///C:\Users\Shovkan\Desktop\&#1054;&#1090;&#1095;&#1077;&#1090;%20&#1085;&#1072;%20&#1053;&#1058;&#1057;%202024\&#1044;&#1080;&#1072;&#1075;&#1088;&#1072;&#1084;&#1084;&#1099;%20&#1082;%20&#1086;&#1090;&#1095;&#1077;&#1090;&#1091;%20&#1057;&#1052;%20-24.xlsx" TargetMode="Externa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oleObject" Target="file:///C:\Users\Shovkan\Desktop\&#1054;&#1090;&#1095;&#1077;&#1090;%20&#1085;&#1072;%20&#1053;&#1058;&#1057;%202024\&#1044;&#1080;&#1072;&#1075;&#1088;&#1072;&#1084;&#1084;&#1099;%20&#1082;%20&#1086;&#1090;&#1095;&#1077;&#1090;&#1091;%20&#1057;&#1052;%20-24.xlsx" TargetMode="Externa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oleObject" Target="file:///C:\Users\Shovkan\Desktop\&#1054;&#1090;&#1095;&#1077;&#1090;%20&#1085;&#1072;%20&#1053;&#1058;&#1057;%202024\&#1044;&#1080;&#1072;&#1075;&#1088;&#1072;&#1084;&#1084;&#1099;%20&#1082;%20&#1086;&#1090;&#1095;&#1077;&#1090;&#1091;%20&#1057;&#1052;%20-24.xlsx" TargetMode="Externa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oleObject" Target="file:///C:\Users\Shovkan\Desktop\&#1054;&#1090;&#1095;&#1077;&#1090;%20&#1085;&#1072;%20&#1053;&#1058;&#1057;%202024\&#1044;&#1080;&#1072;&#1075;&#1088;&#1072;&#1084;&#1084;&#1099;%20&#1082;%20&#1086;&#1090;&#1095;&#1077;&#1090;&#1091;%20&#1057;&#1052;%20-24.xlsx" TargetMode="Externa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4;&#1090;&#1095;&#1077;&#1090;%20&#1085;&#1072;%20&#1053;&#1058;&#1057;%202024\&#1054;&#1090;&#1095;&#1077;&#1090;&#1085;&#1072;&#1103;%20&#1075;&#1088;&#1072;&#1092;&#1080;&#1082;&#1072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hovkan\Desktop\&#1054;&#1090;&#1095;&#1077;&#1090;%20&#1085;&#1072;%20&#1053;&#1058;&#1057;%202024\&#1054;&#1090;&#1095;&#1077;&#1090;&#1085;&#1072;&#1103;%20&#1075;&#1088;&#1072;&#1092;&#1080;&#1082;&#1072;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hovkan\Desktop\&#1054;&#1090;&#1095;&#1077;&#1090;%20&#1085;&#1072;%20&#1053;&#1058;&#1057;%202024\&#1054;&#1090;&#1095;&#1077;&#1090;&#1085;&#1072;&#1103;%20&#1075;&#1088;&#1072;&#1092;&#1080;&#1082;&#1072;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hovkan\Desktop\&#1054;&#1090;&#1095;&#1077;&#1090;%20&#1085;&#1072;%20&#1053;&#1058;&#1057;%202024\&#1054;&#1090;&#1095;&#1077;&#1090;&#1085;&#1072;&#1103;%20&#1075;&#1088;&#1072;&#1092;&#1080;&#1082;&#1072;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4;&#1090;&#1095;&#1077;&#1090;%20&#1085;&#1072;%20&#1053;&#1058;&#1057;%202024\&#1044;&#1080;&#1072;&#1075;&#1088;&#1072;&#1084;&#1084;&#1099;%20&#1082;%20&#1086;&#1090;&#1095;&#1077;&#1090;&#1091;%20&#1057;&#1052;%20-24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Shovkan\Desktop\&#1054;&#1090;&#1095;&#1077;&#1090;%20&#1085;&#1072;%20&#1053;&#1058;&#1057;%202024\&#1044;&#1080;&#1072;&#1075;&#1088;&#1072;&#1084;&#1084;&#1099;%20&#1082;%20&#1086;&#1090;&#1095;&#1077;&#1090;&#1091;%20&#1057;&#1052;%20-24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4;&#1090;&#1095;&#1077;&#1090;%20&#1085;&#1072;%20&#1053;&#1058;&#1057;%202024\&#1044;&#1080;&#1072;&#1075;&#1088;&#1072;&#1084;&#1084;&#1099;%20&#1082;%20&#1086;&#1090;&#1095;&#1077;&#1090;&#1091;%20&#1057;&#1052;%20-24.xlsx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C:\Users\Shovkan\Desktop\&#1054;&#1090;&#1095;&#1077;&#1090;%20&#1085;&#1072;%20&#1053;&#1058;&#1057;%202024\&#1044;&#1080;&#1072;&#1075;&#1088;&#1072;&#1084;&#1084;&#1099;%20&#1082;%20&#1086;&#1090;&#1095;&#1077;&#1090;&#1091;%20&#1057;&#1052;%20-24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Users\Shovkan\Desktop\&#1054;&#1090;&#1095;&#1077;&#1090;%20&#1085;&#1072;%20&#1053;&#1058;&#1057;%202024\&#1044;&#1080;&#1072;&#1075;&#1088;&#1072;&#1084;&#1084;&#1099;%20&#1082;%20&#1086;&#1090;&#1095;&#1077;&#1090;&#1091;%20&#1057;&#1052;%20-24.xlsx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C:\Users\Shovkan\Desktop\&#1054;&#1090;&#1095;&#1077;&#1090;%20&#1085;&#1072;%20&#1053;&#1058;&#1057;%202024\&#1044;&#1080;&#1072;&#1075;&#1088;&#1072;&#1084;&#1084;&#1099;%20&#1082;%20&#1086;&#1090;&#1095;&#1077;&#1090;&#1091;%20&#1057;&#1052;%20-24.xlsx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oleObject" Target="file:///C:\Users\Shovkan\Desktop\&#1054;&#1090;&#1095;&#1077;&#1090;%20&#1085;&#1072;%20&#1053;&#1058;&#1057;%202024\&#1044;&#1080;&#1072;&#1075;&#1088;&#1072;&#1084;&#1084;&#1099;%20&#1082;%20&#1086;&#1090;&#1095;&#1077;&#1090;&#1091;%20&#1057;&#1052;%20-24.xlsx" TargetMode="Externa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oleObject" Target="file:///C:\Users\Shovkan\Desktop\&#1054;&#1090;&#1095;&#1077;&#1090;%20&#1085;&#1072;%20&#1053;&#1058;&#1057;%202024\&#1044;&#1080;&#1072;&#1075;&#1088;&#1072;&#1084;&#1084;&#1099;%20&#1082;%20&#1086;&#1090;&#1095;&#1077;&#1090;&#1091;%20&#1057;&#1052;%20-24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Финансы1!$A$2</c:f>
              <c:strCache>
                <c:ptCount val="1"/>
                <c:pt idx="0">
                  <c:v>Бюджетные средства РФ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Финансы1!$E$1:$I$1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Финансы1!$E$2:$I$2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1B-48F7-A455-F0E6030DE966}"/>
            </c:ext>
          </c:extLst>
        </c:ser>
        <c:ser>
          <c:idx val="1"/>
          <c:order val="1"/>
          <c:tx>
            <c:strRef>
              <c:f>Финансы1!$A$3</c:f>
              <c:strCache>
                <c:ptCount val="1"/>
                <c:pt idx="0">
                  <c:v>Средства Научных фондов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Финансы1!$E$1:$I$1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Финансы1!$E$3:$I$3</c:f>
              <c:numCache>
                <c:formatCode>General</c:formatCode>
                <c:ptCount val="5"/>
                <c:pt idx="0">
                  <c:v>1389.89</c:v>
                </c:pt>
                <c:pt idx="1">
                  <c:v>1587.09</c:v>
                </c:pt>
                <c:pt idx="2" formatCode="0.00">
                  <c:v>1685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21B-48F7-A455-F0E6030DE966}"/>
            </c:ext>
          </c:extLst>
        </c:ser>
        <c:ser>
          <c:idx val="2"/>
          <c:order val="2"/>
          <c:tx>
            <c:strRef>
              <c:f>Финансы1!$A$4</c:f>
              <c:strCache>
                <c:ptCount val="1"/>
                <c:pt idx="0">
                  <c:v>Бюджетные средства РС(Я)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460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Финансы1!$E$1:$I$1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Финансы1!$E$4:$I$4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21B-48F7-A455-F0E6030DE966}"/>
            </c:ext>
          </c:extLst>
        </c:ser>
        <c:ser>
          <c:idx val="3"/>
          <c:order val="3"/>
          <c:tx>
            <c:strRef>
              <c:f>Финансы1!$A$5</c:f>
              <c:strCache>
                <c:ptCount val="1"/>
                <c:pt idx="0">
                  <c:v>Средства хоз. договоров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softEdge rad="0"/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Финансы1!$E$1:$I$1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Финансы1!$E$5:$I$5</c:f>
              <c:numCache>
                <c:formatCode>General</c:formatCode>
                <c:ptCount val="5"/>
                <c:pt idx="0">
                  <c:v>4181.0844999999999</c:v>
                </c:pt>
                <c:pt idx="1">
                  <c:v>4229.7700000000004</c:v>
                </c:pt>
                <c:pt idx="2" formatCode="0.00">
                  <c:v>4553.91</c:v>
                </c:pt>
                <c:pt idx="3" formatCode="0.00">
                  <c:v>3616.6869999999999</c:v>
                </c:pt>
                <c:pt idx="4" formatCode="0.00">
                  <c:v>5040.07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21B-48F7-A455-F0E6030DE9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9"/>
        <c:overlap val="-3"/>
        <c:axId val="882533536"/>
        <c:axId val="882532288"/>
      </c:barChart>
      <c:lineChart>
        <c:grouping val="standard"/>
        <c:varyColors val="0"/>
        <c:ser>
          <c:idx val="4"/>
          <c:order val="4"/>
          <c:tx>
            <c:strRef>
              <c:f>Финансы1!$A$6</c:f>
              <c:strCache>
                <c:ptCount val="1"/>
                <c:pt idx="0">
                  <c:v>Всего</c:v>
                </c:pt>
              </c:strCache>
            </c:strRef>
          </c:tx>
          <c:spPr>
            <a:ln w="28575" cap="rnd">
              <a:solidFill>
                <a:srgbClr val="009900"/>
              </a:solidFill>
              <a:round/>
            </a:ln>
            <a:effectLst>
              <a:glow rad="368300">
                <a:srgbClr val="CCFFCC">
                  <a:alpha val="40000"/>
                </a:srgbClr>
              </a:glow>
            </a:effectLst>
          </c:spPr>
          <c:marker>
            <c:symbol val="circle"/>
            <c:size val="9"/>
            <c:spPr>
              <a:solidFill>
                <a:srgbClr val="C00000"/>
              </a:solidFill>
              <a:ln w="28575">
                <a:solidFill>
                  <a:srgbClr val="C00000"/>
                </a:solidFill>
              </a:ln>
              <a:effectLst>
                <a:glow rad="368300">
                  <a:srgbClr val="CCFFCC">
                    <a:alpha val="40000"/>
                  </a:srgbClr>
                </a:glow>
              </a:effectLst>
              <a:scene3d>
                <a:camera prst="orthographicFront"/>
                <a:lightRig rig="threePt" dir="t"/>
              </a:scene3d>
              <a:sp3d>
                <a:bevelT w="114300" prst="hardEdge"/>
              </a:sp3d>
            </c:spPr>
          </c:marker>
          <c:dLbls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C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0"/>
              </c:ext>
            </c:extLst>
          </c:dLbls>
          <c:cat>
            <c:numRef>
              <c:f>Финансы1!$E$1:$I$1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Финансы1!$E$6:$I$6</c:f>
              <c:numCache>
                <c:formatCode>General</c:formatCode>
                <c:ptCount val="5"/>
                <c:pt idx="0">
                  <c:v>5570.9745000000003</c:v>
                </c:pt>
                <c:pt idx="1">
                  <c:v>5816.8600000000006</c:v>
                </c:pt>
                <c:pt idx="2" formatCode="0.00">
                  <c:v>6238.9</c:v>
                </c:pt>
                <c:pt idx="3" formatCode="0.00">
                  <c:v>3616.6869999999999</c:v>
                </c:pt>
                <c:pt idx="4" formatCode="0.00">
                  <c:v>5040.07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21B-48F7-A455-F0E6030DE9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82534368"/>
        <c:axId val="882533952"/>
      </c:lineChart>
      <c:catAx>
        <c:axId val="8825335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200" b="1" i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Год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882532288"/>
        <c:crosses val="autoZero"/>
        <c:auto val="1"/>
        <c:lblAlgn val="ctr"/>
        <c:lblOffset val="100"/>
        <c:noMultiLvlLbl val="0"/>
      </c:catAx>
      <c:valAx>
        <c:axId val="882532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400" b="1" i="1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Финансирование (по видам), тыс.руб.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882533536"/>
        <c:crosses val="autoZero"/>
        <c:crossBetween val="between"/>
      </c:valAx>
      <c:valAx>
        <c:axId val="882533952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99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400" b="1" i="1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Финансирование</a:t>
                </a:r>
                <a:r>
                  <a:rPr lang="ru-RU" sz="1400" b="1" i="1" baseline="0">
                    <a:solidFill>
                      <a:srgbClr val="0099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(всего), тыс.руб.</a:t>
                </a:r>
                <a:endParaRPr lang="ru-RU" sz="1400" b="1" i="1">
                  <a:solidFill>
                    <a:srgbClr val="0099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0099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rgbClr val="0099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882534368"/>
        <c:crosses val="max"/>
        <c:crossBetween val="between"/>
      </c:valAx>
      <c:catAx>
        <c:axId val="8825343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825339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1396437866017373E-2"/>
          <c:y val="0.83702495767910678"/>
          <c:w val="0.95719403701988248"/>
          <c:h val="0.147195949618723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1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i="1">
              <a:solidFill>
                <a:srgbClr val="C00000"/>
              </a:solidFill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5226596675415544E-2"/>
          <c:y val="0.17640052672596812"/>
          <c:w val="0.35399125109361329"/>
          <c:h val="0.57991740793492963"/>
        </c:manualLayout>
      </c:layout>
      <c:doughnutChart>
        <c:varyColors val="1"/>
        <c:ser>
          <c:idx val="0"/>
          <c:order val="0"/>
          <c:tx>
            <c:strRef>
              <c:f>Финансы2!$B$82</c:f>
              <c:strCache>
                <c:ptCount val="1"/>
                <c:pt idx="0">
                  <c:v> 263 254 ₽ </c:v>
                </c:pt>
              </c:strCache>
            </c:strRef>
          </c:tx>
          <c:dPt>
            <c:idx val="0"/>
            <c:bubble3D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291-41B2-A9CA-DEEC29EDAC1C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291-41B2-A9CA-DEEC29EDAC1C}"/>
              </c:ext>
            </c:extLst>
          </c:dPt>
          <c:dLbls>
            <c:dLbl>
              <c:idx val="0"/>
              <c:layout>
                <c:manualLayout>
                  <c:x val="0.15052540729706085"/>
                  <c:y val="-2.7303754266211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291-41B2-A9CA-DEEC29EDAC1C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291-41B2-A9CA-DEEC29EDAC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Финансы2!$C$82:$D$82</c:f>
              <c:numCache>
                <c:formatCode>0.00</c:formatCode>
                <c:ptCount val="2"/>
                <c:pt idx="0" formatCode="0.0%">
                  <c:v>5.2199999999999996E-2</c:v>
                </c:pt>
                <c:pt idx="1">
                  <c:v>0.94779999999999998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291-41B2-A9CA-DEEC29EDAC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i="1">
              <a:solidFill>
                <a:srgbClr val="C00000"/>
              </a:solidFill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5226596675415544E-2"/>
          <c:y val="0.17640052672596812"/>
          <c:w val="0.35399125109361329"/>
          <c:h val="0.57991740793492963"/>
        </c:manualLayout>
      </c:layout>
      <c:doughnutChart>
        <c:varyColors val="1"/>
        <c:ser>
          <c:idx val="0"/>
          <c:order val="0"/>
          <c:tx>
            <c:strRef>
              <c:f>Финансы2!$B$80</c:f>
              <c:strCache>
                <c:ptCount val="1"/>
                <c:pt idx="0">
                  <c:v> 1 237 880 ₽ </c:v>
                </c:pt>
              </c:strCache>
            </c:strRef>
          </c:tx>
          <c:dPt>
            <c:idx val="0"/>
            <c:bubble3D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13D-4A64-B5AB-FC47CD4D7DBF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13D-4A64-B5AB-FC47CD4D7DBF}"/>
              </c:ext>
            </c:extLst>
          </c:dPt>
          <c:dLbls>
            <c:dLbl>
              <c:idx val="0"/>
              <c:layout>
                <c:manualLayout>
                  <c:x val="0.15052540729706085"/>
                  <c:y val="-2.7303754266211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13D-4A64-B5AB-FC47CD4D7DBF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13D-4A64-B5AB-FC47CD4D7DB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Финансы2!$C$80:$D$80</c:f>
              <c:numCache>
                <c:formatCode>0.00</c:formatCode>
                <c:ptCount val="2"/>
                <c:pt idx="0" formatCode="0.0%">
                  <c:v>0.24559999999999998</c:v>
                </c:pt>
                <c:pt idx="1">
                  <c:v>0.75439999999999996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13D-4A64-B5AB-FC47CD4D7D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i="1">
              <a:solidFill>
                <a:srgbClr val="C00000"/>
              </a:solidFill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5226596675415544E-2"/>
          <c:y val="0.17640052672596812"/>
          <c:w val="0.35399125109361329"/>
          <c:h val="0.57991740793492963"/>
        </c:manualLayout>
      </c:layout>
      <c:doughnutChart>
        <c:varyColors val="1"/>
        <c:ser>
          <c:idx val="0"/>
          <c:order val="0"/>
          <c:tx>
            <c:strRef>
              <c:f>Финансы2!$B$81</c:f>
              <c:strCache>
                <c:ptCount val="1"/>
                <c:pt idx="0">
                  <c:v> 888 254 ₽ </c:v>
                </c:pt>
              </c:strCache>
            </c:strRef>
          </c:tx>
          <c:dPt>
            <c:idx val="0"/>
            <c:bubble3D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6AE-4DF9-9DD2-2A1688C3D03E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6AE-4DF9-9DD2-2A1688C3D03E}"/>
              </c:ext>
            </c:extLst>
          </c:dPt>
          <c:dLbls>
            <c:dLbl>
              <c:idx val="0"/>
              <c:layout>
                <c:manualLayout>
                  <c:x val="0.15052540729706085"/>
                  <c:y val="-2.7303754266211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6AE-4DF9-9DD2-2A1688C3D03E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6AE-4DF9-9DD2-2A1688C3D03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Финансы2!$C$81:$D$81</c:f>
              <c:numCache>
                <c:formatCode>0.00</c:formatCode>
                <c:ptCount val="2"/>
                <c:pt idx="0" formatCode="0.0%">
                  <c:v>0.17620000000000002</c:v>
                </c:pt>
                <c:pt idx="1">
                  <c:v>0.82379999999999998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6AE-4DF9-9DD2-2A1688C3D0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i="1">
              <a:solidFill>
                <a:srgbClr val="C00000"/>
              </a:solidFill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5226596675415544E-2"/>
          <c:y val="0.17640052672596812"/>
          <c:w val="0.35399125109361329"/>
          <c:h val="0.57991740793492963"/>
        </c:manualLayout>
      </c:layout>
      <c:doughnutChart>
        <c:varyColors val="1"/>
        <c:ser>
          <c:idx val="0"/>
          <c:order val="0"/>
          <c:tx>
            <c:strRef>
              <c:f>Финансы2!$B$83</c:f>
              <c:strCache>
                <c:ptCount val="1"/>
                <c:pt idx="0">
                  <c:v> -   ₽ </c:v>
                </c:pt>
              </c:strCache>
            </c:strRef>
          </c:tx>
          <c:dPt>
            <c:idx val="0"/>
            <c:bubble3D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53A-48B4-B1BE-8FF06BCC1256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53A-48B4-B1BE-8FF06BCC1256}"/>
              </c:ext>
            </c:extLst>
          </c:dPt>
          <c:dLbls>
            <c:dLbl>
              <c:idx val="0"/>
              <c:layout>
                <c:manualLayout>
                  <c:x val="0.15052540729706085"/>
                  <c:y val="-2.7303754266211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53A-48B4-B1BE-8FF06BCC1256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53A-48B4-B1BE-8FF06BCC12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Финансы2!$C$83:$D$83</c:f>
              <c:numCache>
                <c:formatCode>0.00</c:formatCode>
                <c:ptCount val="2"/>
                <c:pt idx="0" formatCode="0.0%">
                  <c:v>0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53A-48B4-B1BE-8FF06BCC12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i="1">
                <a:solidFill>
                  <a:sysClr val="windowText" lastClr="000000"/>
                </a:solidFill>
              </a:rPr>
              <a:t>Распределение</a:t>
            </a:r>
            <a:r>
              <a:rPr lang="ru-RU" sz="1600" b="1" i="1" baseline="0">
                <a:solidFill>
                  <a:sysClr val="windowText" lastClr="000000"/>
                </a:solidFill>
              </a:rPr>
              <a:t> опубликованных статей НПР по индексации в наукометрических БД </a:t>
            </a:r>
          </a:p>
          <a:p>
            <a:pPr>
              <a:defRPr/>
            </a:pPr>
            <a:r>
              <a:rPr lang="ru-RU" sz="1600" b="1" i="1" baseline="0">
                <a:solidFill>
                  <a:sysClr val="windowText" lastClr="000000"/>
                </a:solidFill>
              </a:rPr>
              <a:t>(без установления приоритета по БД)</a:t>
            </a:r>
            <a:endParaRPr lang="ru-RU" sz="1600" b="1" i="1">
              <a:solidFill>
                <a:sysClr val="windowText" lastClr="0000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2571278384440607E-2"/>
          <c:y val="0.10238177509364728"/>
          <c:w val="0.90759801115395555"/>
          <c:h val="0.7133077491527151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Радость_расчета!$B$1</c:f>
              <c:strCache>
                <c:ptCount val="1"/>
                <c:pt idx="0">
                  <c:v>WOS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>
              <a:bevelT prst="angl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1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Радость_расчета!$A$5:$A$9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Радость_расчета!$B$5:$B$9</c:f>
              <c:numCache>
                <c:formatCode>General</c:formatCode>
                <c:ptCount val="5"/>
                <c:pt idx="0">
                  <c:v>8</c:v>
                </c:pt>
                <c:pt idx="1">
                  <c:v>4</c:v>
                </c:pt>
                <c:pt idx="2">
                  <c:v>5</c:v>
                </c:pt>
                <c:pt idx="3">
                  <c:v>4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E6-4B17-90C2-12C6F944381E}"/>
            </c:ext>
          </c:extLst>
        </c:ser>
        <c:ser>
          <c:idx val="1"/>
          <c:order val="1"/>
          <c:tx>
            <c:strRef>
              <c:f>Радость_расчета!$D$1</c:f>
              <c:strCache>
                <c:ptCount val="1"/>
                <c:pt idx="0">
                  <c:v>Scopus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>
              <a:bevelT prst="angl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1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Радость_расчета!$A$5:$A$9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Радость_расчета!$D$5:$D$9</c:f>
              <c:numCache>
                <c:formatCode>General</c:formatCode>
                <c:ptCount val="5"/>
                <c:pt idx="0">
                  <c:v>12</c:v>
                </c:pt>
                <c:pt idx="1">
                  <c:v>7</c:v>
                </c:pt>
                <c:pt idx="2">
                  <c:v>7</c:v>
                </c:pt>
                <c:pt idx="3">
                  <c:v>11</c:v>
                </c:pt>
                <c:pt idx="4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EE6-4B17-90C2-12C6F944381E}"/>
            </c:ext>
          </c:extLst>
        </c:ser>
        <c:ser>
          <c:idx val="2"/>
          <c:order val="2"/>
          <c:tx>
            <c:strRef>
              <c:f>Радость_расчета!$F$1</c:f>
              <c:strCache>
                <c:ptCount val="1"/>
                <c:pt idx="0">
                  <c:v>RSCI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>
              <a:bevelT prst="angle"/>
            </a:sp3d>
          </c:spPr>
          <c:invertIfNegative val="0"/>
          <c:dLbls>
            <c:dLbl>
              <c:idx val="2"/>
              <c:layout>
                <c:manualLayout>
                  <c:x val="1.8289894833104709E-3"/>
                  <c:y val="-9.492878471222674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EE6-4B17-90C2-12C6F944381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1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Радость_расчета!$A$5:$A$9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Радость_расчета!$F$5:$F$9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0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EE6-4B17-90C2-12C6F944381E}"/>
            </c:ext>
          </c:extLst>
        </c:ser>
        <c:ser>
          <c:idx val="3"/>
          <c:order val="3"/>
          <c:tx>
            <c:strRef>
              <c:f>Радость_расчета!$H$1</c:f>
              <c:strCache>
                <c:ptCount val="1"/>
                <c:pt idx="0">
                  <c:v>ВАК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>
              <a:bevelT prst="angl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1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Радость_расчета!$A$5:$A$9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Радость_расчета!$H$5:$H$9</c:f>
              <c:numCache>
                <c:formatCode>General</c:formatCode>
                <c:ptCount val="5"/>
                <c:pt idx="0">
                  <c:v>42</c:v>
                </c:pt>
                <c:pt idx="1">
                  <c:v>65</c:v>
                </c:pt>
                <c:pt idx="2">
                  <c:v>90</c:v>
                </c:pt>
                <c:pt idx="3">
                  <c:v>63</c:v>
                </c:pt>
                <c:pt idx="4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EE6-4B17-90C2-12C6F944381E}"/>
            </c:ext>
          </c:extLst>
        </c:ser>
        <c:ser>
          <c:idx val="4"/>
          <c:order val="4"/>
          <c:tx>
            <c:strRef>
              <c:f>Радость_расчета!$J$1</c:f>
              <c:strCache>
                <c:ptCount val="1"/>
                <c:pt idx="0">
                  <c:v>РИНЦ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3"/>
              <c:layout>
                <c:manualLayout>
                  <c:x val="2.0368425252089335E-2"/>
                  <c:y val="-5.08677558507937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5EE6-4B17-90C2-12C6F944381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Радость_расчета!$A$5:$A$9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Радость_расчета!$J$5:$J$9</c:f>
              <c:numCache>
                <c:formatCode>General</c:formatCode>
                <c:ptCount val="5"/>
                <c:pt idx="0">
                  <c:v>57</c:v>
                </c:pt>
                <c:pt idx="1">
                  <c:v>73</c:v>
                </c:pt>
                <c:pt idx="2">
                  <c:v>100</c:v>
                </c:pt>
                <c:pt idx="3">
                  <c:v>63</c:v>
                </c:pt>
                <c:pt idx="4">
                  <c:v>104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EE6-4B17-90C2-12C6F94438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55507823"/>
        <c:axId val="1476619231"/>
        <c:axId val="0"/>
      </c:bar3DChart>
      <c:catAx>
        <c:axId val="1455507823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400" b="1" i="1">
                    <a:solidFill>
                      <a:sysClr val="windowText" lastClr="000000"/>
                    </a:solidFill>
                  </a:rPr>
                  <a:t>Год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76619231"/>
        <c:crosses val="autoZero"/>
        <c:auto val="1"/>
        <c:lblAlgn val="ctr"/>
        <c:lblOffset val="100"/>
        <c:noMultiLvlLbl val="0"/>
      </c:catAx>
      <c:valAx>
        <c:axId val="14766192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400" b="1" i="1">
                    <a:solidFill>
                      <a:sysClr val="windowText" lastClr="000000"/>
                    </a:solidFill>
                  </a:rPr>
                  <a:t>Единиц</a:t>
                </a:r>
              </a:p>
            </c:rich>
          </c:tx>
          <c:layout>
            <c:manualLayout>
              <c:xMode val="edge"/>
              <c:yMode val="edge"/>
              <c:x val="1.8062783304350329E-2"/>
              <c:y val="7.921412736029354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55078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3865378566528504E-2"/>
          <c:y val="9.5659693000610099E-2"/>
          <c:w val="0.90759801115395555"/>
          <c:h val="0.7133077491527151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Радость_расчета!$B$1</c:f>
              <c:strCache>
                <c:ptCount val="1"/>
                <c:pt idx="0">
                  <c:v>WOS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-1.3864832968325817E-3"/>
                  <c:y val="-9.492878471222674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6DD-4A0E-BCC8-EE25480D1A87}"/>
                </c:ext>
              </c:extLst>
            </c:dLbl>
            <c:dLbl>
              <c:idx val="1"/>
              <c:layout>
                <c:manualLayout>
                  <c:x val="-2.0434227330779181E-2"/>
                  <c:y val="-9.492878471222674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6DD-4A0E-BCC8-EE25480D1A87}"/>
                </c:ext>
              </c:extLst>
            </c:dLbl>
            <c:dLbl>
              <c:idx val="2"/>
              <c:layout>
                <c:manualLayout>
                  <c:x val="-2.043422733077905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6DD-4A0E-BCC8-EE25480D1A8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1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Радость_расчета!$A$5:$A$9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Радость_расчета!$C$5:$C$9</c:f>
              <c:numCache>
                <c:formatCode>0.00</c:formatCode>
                <c:ptCount val="5"/>
                <c:pt idx="0">
                  <c:v>5.6100000000000012</c:v>
                </c:pt>
                <c:pt idx="1">
                  <c:v>1.7899999999999998</c:v>
                </c:pt>
                <c:pt idx="2">
                  <c:v>3.5300000000000002</c:v>
                </c:pt>
                <c:pt idx="3">
                  <c:v>1.1200000000000001</c:v>
                </c:pt>
                <c:pt idx="4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6DD-4A0E-BCC8-EE25480D1A87}"/>
            </c:ext>
          </c:extLst>
        </c:ser>
        <c:ser>
          <c:idx val="1"/>
          <c:order val="1"/>
          <c:tx>
            <c:strRef>
              <c:f>Радость_расчета!$D$1</c:f>
              <c:strCache>
                <c:ptCount val="1"/>
                <c:pt idx="0">
                  <c:v>Scopus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>
              <a:bevelT prst="angl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1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Радость_расчета!$A$5:$A$9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Радость_расчета!$E$5:$E$9</c:f>
              <c:numCache>
                <c:formatCode>0.00</c:formatCode>
                <c:ptCount val="5"/>
                <c:pt idx="0">
                  <c:v>4.6300000000000008</c:v>
                </c:pt>
                <c:pt idx="1">
                  <c:v>2.58</c:v>
                </c:pt>
                <c:pt idx="2">
                  <c:v>2.96</c:v>
                </c:pt>
                <c:pt idx="3">
                  <c:v>5.07</c:v>
                </c:pt>
                <c:pt idx="4">
                  <c:v>5.25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6DD-4A0E-BCC8-EE25480D1A87}"/>
            </c:ext>
          </c:extLst>
        </c:ser>
        <c:ser>
          <c:idx val="2"/>
          <c:order val="2"/>
          <c:tx>
            <c:strRef>
              <c:f>Радость_расчета!$F$1</c:f>
              <c:strCache>
                <c:ptCount val="1"/>
                <c:pt idx="0">
                  <c:v>RSCI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>
              <a:bevelT prst="angle"/>
            </a:sp3d>
          </c:spPr>
          <c:invertIfNegative val="0"/>
          <c:dLbls>
            <c:dLbl>
              <c:idx val="2"/>
              <c:layout>
                <c:manualLayout>
                  <c:x val="1.8289894833104709E-3"/>
                  <c:y val="-9.492878471222674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6DD-4A0E-BCC8-EE25480D1A8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1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Радость_расчета!$A$5:$A$9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Радость_расчета!$G$5:$G$9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0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6DD-4A0E-BCC8-EE25480D1A87}"/>
            </c:ext>
          </c:extLst>
        </c:ser>
        <c:ser>
          <c:idx val="3"/>
          <c:order val="3"/>
          <c:tx>
            <c:strRef>
              <c:f>Радость_расчета!$H$1</c:f>
              <c:strCache>
                <c:ptCount val="1"/>
                <c:pt idx="0">
                  <c:v>ВАК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>
              <a:bevelT prst="angle"/>
            </a:sp3d>
          </c:spPr>
          <c:invertIfNegative val="0"/>
          <c:dLbls>
            <c:dLbl>
              <c:idx val="2"/>
              <c:layout>
                <c:manualLayout>
                  <c:x val="-3.2208410224573688E-3"/>
                  <c:y val="-2.373219617805668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A6DD-4A0E-BCC8-EE25480D1A8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1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Радость_расчета!$A$5:$A$9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Радость_расчета!$I$5:$I$9</c:f>
              <c:numCache>
                <c:formatCode>General</c:formatCode>
                <c:ptCount val="5"/>
                <c:pt idx="0">
                  <c:v>29.11</c:v>
                </c:pt>
                <c:pt idx="1">
                  <c:v>41.230000000000011</c:v>
                </c:pt>
                <c:pt idx="2">
                  <c:v>58.48</c:v>
                </c:pt>
                <c:pt idx="3">
                  <c:v>44.62</c:v>
                </c:pt>
                <c:pt idx="4">
                  <c:v>46.84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6DD-4A0E-BCC8-EE25480D1A87}"/>
            </c:ext>
          </c:extLst>
        </c:ser>
        <c:ser>
          <c:idx val="4"/>
          <c:order val="4"/>
          <c:tx>
            <c:strRef>
              <c:f>Радость_расчета!$J$1</c:f>
              <c:strCache>
                <c:ptCount val="1"/>
                <c:pt idx="0">
                  <c:v>РИНЦ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 w="82550"/>
            </a:sp3d>
          </c:spPr>
          <c:invertIfNegative val="0"/>
          <c:dLbls>
            <c:dLbl>
              <c:idx val="2"/>
              <c:layout>
                <c:manualLayout>
                  <c:x val="3.2208410224572506E-2"/>
                  <c:y val="4.6601941747572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A6DD-4A0E-BCC8-EE25480D1A8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 wrap="square" lIns="38100" tIns="19050" rIns="38100" bIns="19050" anchor="ctr">
                <a:spAutoFit/>
              </a:bodyPr>
              <a:lstStyle/>
              <a:p>
                <a:pPr>
                  <a:defRPr sz="14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Радость_расчета!$A$5:$A$9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Радость_расчета!$K$5:$K$9</c:f>
              <c:numCache>
                <c:formatCode>General</c:formatCode>
                <c:ptCount val="5"/>
                <c:pt idx="0">
                  <c:v>37.150000000000006</c:v>
                </c:pt>
                <c:pt idx="1">
                  <c:v>43.48</c:v>
                </c:pt>
                <c:pt idx="2">
                  <c:v>64.009999999999991</c:v>
                </c:pt>
                <c:pt idx="3">
                  <c:v>42.67</c:v>
                </c:pt>
                <c:pt idx="4">
                  <c:v>67.42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A6DD-4A0E-BCC8-EE25480D1A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55507823"/>
        <c:axId val="1476619231"/>
        <c:axId val="0"/>
      </c:bar3DChart>
      <c:catAx>
        <c:axId val="1455507823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400" b="1" i="1">
                    <a:solidFill>
                      <a:sysClr val="windowText" lastClr="000000"/>
                    </a:solidFill>
                  </a:rPr>
                  <a:t>Год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76619231"/>
        <c:crosses val="autoZero"/>
        <c:auto val="1"/>
        <c:lblAlgn val="ctr"/>
        <c:lblOffset val="100"/>
        <c:noMultiLvlLbl val="0"/>
      </c:catAx>
      <c:valAx>
        <c:axId val="14766192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400" b="1" i="1">
                    <a:solidFill>
                      <a:sysClr val="windowText" lastClr="000000"/>
                    </a:solidFill>
                  </a:rPr>
                  <a:t>Единиц</a:t>
                </a:r>
              </a:p>
            </c:rich>
          </c:tx>
          <c:layout>
            <c:manualLayout>
              <c:xMode val="edge"/>
              <c:yMode val="edge"/>
              <c:x val="1.8062783304350329E-2"/>
              <c:y val="7.921412736029354E-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5507823"/>
        <c:crosses val="autoZero"/>
        <c:crossBetween val="between"/>
      </c:valAx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2571278384440607E-2"/>
          <c:y val="0.10238177509364728"/>
          <c:w val="0.90759801115395555"/>
          <c:h val="0.7133077491527151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Радость_расчета!$B$1</c:f>
              <c:strCache>
                <c:ptCount val="1"/>
                <c:pt idx="0">
                  <c:v>WOS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>
              <a:bevelT prst="angl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1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Радость_расчета!$A$43:$A$47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Радость_расчета!$B$43:$B$47</c:f>
              <c:numCache>
                <c:formatCode>General</c:formatCode>
                <c:ptCount val="5"/>
                <c:pt idx="0">
                  <c:v>8</c:v>
                </c:pt>
                <c:pt idx="1">
                  <c:v>4</c:v>
                </c:pt>
                <c:pt idx="2">
                  <c:v>5</c:v>
                </c:pt>
                <c:pt idx="3">
                  <c:v>4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F2C-4F56-8521-0B3250827994}"/>
            </c:ext>
          </c:extLst>
        </c:ser>
        <c:ser>
          <c:idx val="1"/>
          <c:order val="1"/>
          <c:tx>
            <c:strRef>
              <c:f>Радость_расчета!$D$1</c:f>
              <c:strCache>
                <c:ptCount val="1"/>
                <c:pt idx="0">
                  <c:v>Scopus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>
              <a:bevelT prst="angl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1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Радость_расчета!$A$43:$A$47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Радость_расчета!$D$43:$D$47</c:f>
              <c:numCache>
                <c:formatCode>General</c:formatCode>
                <c:ptCount val="5"/>
                <c:pt idx="0">
                  <c:v>10</c:v>
                </c:pt>
                <c:pt idx="1">
                  <c:v>5</c:v>
                </c:pt>
                <c:pt idx="2">
                  <c:v>5</c:v>
                </c:pt>
                <c:pt idx="3">
                  <c:v>7</c:v>
                </c:pt>
                <c:pt idx="4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F2C-4F56-8521-0B3250827994}"/>
            </c:ext>
          </c:extLst>
        </c:ser>
        <c:ser>
          <c:idx val="2"/>
          <c:order val="2"/>
          <c:tx>
            <c:strRef>
              <c:f>Радость_расчета!$F$1</c:f>
              <c:strCache>
                <c:ptCount val="1"/>
                <c:pt idx="0">
                  <c:v>RSCI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>
              <a:bevelT prst="angle"/>
            </a:sp3d>
          </c:spPr>
          <c:invertIfNegative val="0"/>
          <c:dLbls>
            <c:dLbl>
              <c:idx val="2"/>
              <c:layout>
                <c:manualLayout>
                  <c:x val="1.8289894833104709E-3"/>
                  <c:y val="-9.492878471222674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F2C-4F56-8521-0B325082799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1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Радость_расчета!$A$43:$A$47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Радость_расчета!$F$43:$F$47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F2C-4F56-8521-0B3250827994}"/>
            </c:ext>
          </c:extLst>
        </c:ser>
        <c:ser>
          <c:idx val="3"/>
          <c:order val="3"/>
          <c:tx>
            <c:strRef>
              <c:f>Радость_расчета!$H$1</c:f>
              <c:strCache>
                <c:ptCount val="1"/>
                <c:pt idx="0">
                  <c:v>ВАК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>
              <a:bevelT prst="angl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1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Радость_расчета!$A$43:$A$47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Радость_расчета!$H$43:$H$47</c:f>
              <c:numCache>
                <c:formatCode>General</c:formatCode>
                <c:ptCount val="5"/>
                <c:pt idx="0">
                  <c:v>39</c:v>
                </c:pt>
                <c:pt idx="1">
                  <c:v>64</c:v>
                </c:pt>
                <c:pt idx="2">
                  <c:v>85</c:v>
                </c:pt>
                <c:pt idx="3">
                  <c:v>61</c:v>
                </c:pt>
                <c:pt idx="4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F2C-4F56-8521-0B3250827994}"/>
            </c:ext>
          </c:extLst>
        </c:ser>
        <c:ser>
          <c:idx val="4"/>
          <c:order val="4"/>
          <c:tx>
            <c:strRef>
              <c:f>Радость_расчета!$J$39</c:f>
              <c:strCache>
                <c:ptCount val="1"/>
                <c:pt idx="0">
                  <c:v>РИНЦ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2"/>
              <c:layout>
                <c:manualLayout>
                  <c:x val="7.9924782598298043E-3"/>
                  <c:y val="8.196267867707878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F2C-4F56-8521-0B3250827994}"/>
                </c:ext>
              </c:extLst>
            </c:dLbl>
            <c:dLbl>
              <c:idx val="3"/>
              <c:layout>
                <c:manualLayout>
                  <c:x val="7.9924782598298043E-3"/>
                  <c:y val="-2.23537160500737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F2C-4F56-8521-0B325082799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Радость_расчета!$A$43:$A$47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Радость_расчета!$J$43:$J$47</c:f>
              <c:numCache>
                <c:formatCode>General</c:formatCode>
                <c:ptCount val="5"/>
                <c:pt idx="0">
                  <c:v>6</c:v>
                </c:pt>
                <c:pt idx="1">
                  <c:v>6</c:v>
                </c:pt>
                <c:pt idx="2">
                  <c:v>10</c:v>
                </c:pt>
                <c:pt idx="3">
                  <c:v>13</c:v>
                </c:pt>
                <c:pt idx="4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F2C-4F56-8521-0B32508279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shape val="box"/>
        <c:axId val="1455507823"/>
        <c:axId val="1476619231"/>
        <c:axId val="0"/>
      </c:bar3DChart>
      <c:catAx>
        <c:axId val="1455507823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400" b="1" i="1">
                    <a:solidFill>
                      <a:sysClr val="windowText" lastClr="000000"/>
                    </a:solidFill>
                  </a:rPr>
                  <a:t>Год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76619231"/>
        <c:crosses val="autoZero"/>
        <c:auto val="1"/>
        <c:lblAlgn val="ctr"/>
        <c:lblOffset val="100"/>
        <c:noMultiLvlLbl val="0"/>
      </c:catAx>
      <c:valAx>
        <c:axId val="14766192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400" b="1" i="1">
                    <a:solidFill>
                      <a:sysClr val="windowText" lastClr="000000"/>
                    </a:solidFill>
                  </a:rPr>
                  <a:t>Единиц</a:t>
                </a:r>
              </a:p>
            </c:rich>
          </c:tx>
          <c:layout>
            <c:manualLayout>
              <c:xMode val="edge"/>
              <c:yMode val="edge"/>
              <c:x val="1.8062783304350329E-2"/>
              <c:y val="7.921412736029354E-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5507823"/>
        <c:crosses val="autoZero"/>
        <c:crossBetween val="between"/>
      </c:valAx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2571278384440607E-2"/>
          <c:y val="0.10238177509364728"/>
          <c:w val="0.90759801115395555"/>
          <c:h val="0.7133077491527151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Радость_расчета!$B$1</c:f>
              <c:strCache>
                <c:ptCount val="1"/>
                <c:pt idx="0">
                  <c:v>WOS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-7.8805800715080285E-4"/>
                  <c:y val="-2.25314770944463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774-429D-8AC5-23DC5C44C1F9}"/>
                </c:ext>
              </c:extLst>
            </c:dLbl>
            <c:dLbl>
              <c:idx val="1"/>
              <c:layout>
                <c:manualLayout>
                  <c:x val="-6.3046589763276573E-4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774-429D-8AC5-23DC5C44C1F9}"/>
                </c:ext>
              </c:extLst>
            </c:dLbl>
            <c:dLbl>
              <c:idx val="2"/>
              <c:layout>
                <c:manualLayout>
                  <c:x val="-2.043422733077905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774-429D-8AC5-23DC5C44C1F9}"/>
                </c:ext>
              </c:extLst>
            </c:dLbl>
            <c:dLbl>
              <c:idx val="3"/>
              <c:layout>
                <c:manualLayout>
                  <c:x val="-1.5694887641796351E-3"/>
                  <c:y val="-8.872256992253607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774-429D-8AC5-23DC5C44C1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1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Радость_расчета!$A$43:$A$47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Радость_расчета!$C$43:$C$47</c:f>
              <c:numCache>
                <c:formatCode>0.00</c:formatCode>
                <c:ptCount val="5"/>
                <c:pt idx="0">
                  <c:v>5.6100000000000012</c:v>
                </c:pt>
                <c:pt idx="1">
                  <c:v>1.7899999999999998</c:v>
                </c:pt>
                <c:pt idx="2">
                  <c:v>3.5300000000000002</c:v>
                </c:pt>
                <c:pt idx="3">
                  <c:v>1.1200000000000001</c:v>
                </c:pt>
                <c:pt idx="4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774-429D-8AC5-23DC5C44C1F9}"/>
            </c:ext>
          </c:extLst>
        </c:ser>
        <c:ser>
          <c:idx val="1"/>
          <c:order val="1"/>
          <c:tx>
            <c:strRef>
              <c:f>Радость_расчета!$D$1</c:f>
              <c:strCache>
                <c:ptCount val="1"/>
                <c:pt idx="0">
                  <c:v>Scopus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>
              <a:bevelT prst="angl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1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Радость_расчета!$A$43:$A$47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Радость_расчета!$E$43:$E$47</c:f>
              <c:numCache>
                <c:formatCode>0.00</c:formatCode>
                <c:ptCount val="5"/>
                <c:pt idx="0">
                  <c:v>4.03</c:v>
                </c:pt>
                <c:pt idx="1">
                  <c:v>2.13</c:v>
                </c:pt>
                <c:pt idx="2">
                  <c:v>2.4300000000000006</c:v>
                </c:pt>
                <c:pt idx="3">
                  <c:v>3.96</c:v>
                </c:pt>
                <c:pt idx="4">
                  <c:v>4.75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774-429D-8AC5-23DC5C44C1F9}"/>
            </c:ext>
          </c:extLst>
        </c:ser>
        <c:ser>
          <c:idx val="2"/>
          <c:order val="2"/>
          <c:tx>
            <c:strRef>
              <c:f>Радость_расчета!$F$1</c:f>
              <c:strCache>
                <c:ptCount val="1"/>
                <c:pt idx="0">
                  <c:v>RSCI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>
              <a:bevelT prst="angle"/>
            </a:sp3d>
          </c:spPr>
          <c:invertIfNegative val="0"/>
          <c:dLbls>
            <c:dLbl>
              <c:idx val="2"/>
              <c:layout>
                <c:manualLayout>
                  <c:x val="1.8289894833104709E-3"/>
                  <c:y val="-9.492878471222674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774-429D-8AC5-23DC5C44C1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1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Радость_расчета!$A$43:$A$47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Радость_расчета!$G$43:$G$47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774-429D-8AC5-23DC5C44C1F9}"/>
            </c:ext>
          </c:extLst>
        </c:ser>
        <c:ser>
          <c:idx val="3"/>
          <c:order val="3"/>
          <c:tx>
            <c:strRef>
              <c:f>Радость_расчета!$H$1</c:f>
              <c:strCache>
                <c:ptCount val="1"/>
                <c:pt idx="0">
                  <c:v>ВАК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>
              <a:bevelT prst="angl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1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Радость_расчета!$A$43:$A$47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Радость_расчета!$I$43:$I$47</c:f>
              <c:numCache>
                <c:formatCode>General</c:formatCode>
                <c:ptCount val="5"/>
                <c:pt idx="0">
                  <c:v>27.909999999999997</c:v>
                </c:pt>
                <c:pt idx="1">
                  <c:v>40.230000000000011</c:v>
                </c:pt>
                <c:pt idx="2">
                  <c:v>54.63</c:v>
                </c:pt>
                <c:pt idx="3" formatCode="0.00">
                  <c:v>42.989999999999995</c:v>
                </c:pt>
                <c:pt idx="4" formatCode="0.00">
                  <c:v>41.84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774-429D-8AC5-23DC5C44C1F9}"/>
            </c:ext>
          </c:extLst>
        </c:ser>
        <c:ser>
          <c:idx val="4"/>
          <c:order val="4"/>
          <c:tx>
            <c:strRef>
              <c:f>Радость_расчета!$J$39</c:f>
              <c:strCache>
                <c:ptCount val="1"/>
                <c:pt idx="0">
                  <c:v>РИНЦ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1"/>
              <c:layout>
                <c:manualLayout>
                  <c:x val="3.7132092595158119E-3"/>
                  <c:y val="-8.2614461643662248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774-429D-8AC5-23DC5C44C1F9}"/>
                </c:ext>
              </c:extLst>
            </c:dLbl>
            <c:dLbl>
              <c:idx val="2"/>
              <c:layout>
                <c:manualLayout>
                  <c:x val="8.66415493887044E-3"/>
                  <c:y val="2.25314770944471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B774-429D-8AC5-23DC5C44C1F9}"/>
                </c:ext>
              </c:extLst>
            </c:dLbl>
            <c:dLbl>
              <c:idx val="3"/>
              <c:layout>
                <c:manualLayout>
                  <c:x val="3.7132092595160843E-3"/>
                  <c:y val="6.7594431283340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774-429D-8AC5-23DC5C44C1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 wrap="square" lIns="38100" tIns="19050" rIns="38100" bIns="19050" anchor="ctr">
                <a:spAutoFit/>
              </a:bodyPr>
              <a:lstStyle/>
              <a:p>
                <a:pPr>
                  <a:defRPr sz="14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Радость_расчета!$A$43:$A$47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Радость_расчета!$K$43:$K$47</c:f>
              <c:numCache>
                <c:formatCode>0.00</c:formatCode>
                <c:ptCount val="5"/>
                <c:pt idx="0">
                  <c:v>3.75</c:v>
                </c:pt>
                <c:pt idx="1">
                  <c:v>3.7</c:v>
                </c:pt>
                <c:pt idx="2">
                  <c:v>6.25</c:v>
                </c:pt>
                <c:pt idx="3">
                  <c:v>7.49</c:v>
                </c:pt>
                <c:pt idx="4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774-429D-8AC5-23DC5C44C1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55507823"/>
        <c:axId val="1476619231"/>
        <c:axId val="0"/>
      </c:bar3DChart>
      <c:catAx>
        <c:axId val="1455507823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400" b="1" i="1">
                    <a:solidFill>
                      <a:sysClr val="windowText" lastClr="000000"/>
                    </a:solidFill>
                  </a:rPr>
                  <a:t>Год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76619231"/>
        <c:crosses val="autoZero"/>
        <c:auto val="1"/>
        <c:lblAlgn val="ctr"/>
        <c:lblOffset val="100"/>
        <c:noMultiLvlLbl val="0"/>
      </c:catAx>
      <c:valAx>
        <c:axId val="14766192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400" b="1" i="1">
                    <a:solidFill>
                      <a:sysClr val="windowText" lastClr="000000"/>
                    </a:solidFill>
                  </a:rPr>
                  <a:t>Единиц</a:t>
                </a:r>
              </a:p>
            </c:rich>
          </c:tx>
          <c:layout>
            <c:manualLayout>
              <c:xMode val="edge"/>
              <c:yMode val="edge"/>
              <c:x val="1.8062783304350329E-2"/>
              <c:y val="7.921412736029354E-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5507823"/>
        <c:crosses val="autoZero"/>
        <c:crossBetween val="between"/>
      </c:valAx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1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5226596675415544E-2"/>
          <c:y val="0.17640052672596812"/>
          <c:w val="0.35399125109361329"/>
          <c:h val="0.57991740793492963"/>
        </c:manualLayout>
      </c:layout>
      <c:doughnutChart>
        <c:varyColors val="1"/>
        <c:ser>
          <c:idx val="0"/>
          <c:order val="0"/>
          <c:tx>
            <c:strRef>
              <c:f>Финансы2!$B$16</c:f>
              <c:strCache>
                <c:ptCount val="1"/>
                <c:pt idx="0">
                  <c:v> 2 759 853 ₽ </c:v>
                </c:pt>
              </c:strCache>
            </c:strRef>
          </c:tx>
          <c:dPt>
            <c:idx val="0"/>
            <c:bubble3D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9DB-4957-BFFF-5570E9D7C57D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9DB-4957-BFFF-5570E9D7C57D}"/>
              </c:ext>
            </c:extLst>
          </c:dPt>
          <c:dLbls>
            <c:dLbl>
              <c:idx val="0"/>
              <c:layout>
                <c:manualLayout>
                  <c:x val="0.15052540729706085"/>
                  <c:y val="-2.7303754266211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9DB-4957-BFFF-5570E9D7C57D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9DB-4957-BFFF-5570E9D7C5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Финансы2!$C$16:$D$16</c:f>
              <c:numCache>
                <c:formatCode>0.0</c:formatCode>
                <c:ptCount val="2"/>
                <c:pt idx="0" formatCode="0.00%">
                  <c:v>0.54799999999999993</c:v>
                </c:pt>
                <c:pt idx="1">
                  <c:v>0.45200000000000007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9DB-4957-BFFF-5570E9D7C5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scene3d>
          <a:camera prst="orthographicFront"/>
          <a:lightRig rig="threePt" dir="t"/>
        </a:scene3d>
        <a:sp3d>
          <a:bevelT/>
        </a:sp3d>
      </c:spPr>
      <c:txPr>
        <a:bodyPr/>
        <a:lstStyle/>
        <a:p>
          <a:pPr>
            <a:defRPr b="1" i="1">
              <a:solidFill>
                <a:srgbClr val="C00000"/>
              </a:solidFill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5226596675415544E-2"/>
          <c:y val="0.17640052672596812"/>
          <c:w val="0.35399125109361329"/>
          <c:h val="0.57991740793492963"/>
        </c:manualLayout>
      </c:layout>
      <c:doughnutChart>
        <c:varyColors val="1"/>
        <c:ser>
          <c:idx val="0"/>
          <c:order val="0"/>
          <c:tx>
            <c:strRef>
              <c:f>Финансы2!$B$20</c:f>
              <c:strCache>
                <c:ptCount val="1"/>
                <c:pt idx="0">
                  <c:v> 665 000 ₽ </c:v>
                </c:pt>
              </c:strCache>
            </c:strRef>
          </c:tx>
          <c:dPt>
            <c:idx val="0"/>
            <c:bubble3D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7E9-4CD0-BB19-ED9FC6B10B6B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7E9-4CD0-BB19-ED9FC6B10B6B}"/>
              </c:ext>
            </c:extLst>
          </c:dPt>
          <c:dLbls>
            <c:dLbl>
              <c:idx val="0"/>
              <c:layout>
                <c:manualLayout>
                  <c:x val="0.15052540729706085"/>
                  <c:y val="-2.7303754266211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7E9-4CD0-BB19-ED9FC6B10B6B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7E9-4CD0-BB19-ED9FC6B10B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Финансы2!$C$20:$D$20</c:f>
              <c:numCache>
                <c:formatCode>0.0</c:formatCode>
                <c:ptCount val="2"/>
                <c:pt idx="0" formatCode="0.00%">
                  <c:v>0.13200000000000001</c:v>
                </c:pt>
                <c:pt idx="1">
                  <c:v>0.86799999999999999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7E9-4CD0-BB19-ED9FC6B10B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1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5226596675415544E-2"/>
          <c:y val="0.17640052672596812"/>
          <c:w val="0.35399125109361329"/>
          <c:h val="0.57991740793492963"/>
        </c:manualLayout>
      </c:layout>
      <c:doughnutChart>
        <c:varyColors val="1"/>
        <c:ser>
          <c:idx val="0"/>
          <c:order val="0"/>
          <c:tx>
            <c:strRef>
              <c:f>Финансы2!$B$17</c:f>
              <c:strCache>
                <c:ptCount val="1"/>
                <c:pt idx="0">
                  <c:v> 272 000 ₽ </c:v>
                </c:pt>
              </c:strCache>
            </c:strRef>
          </c:tx>
          <c:dPt>
            <c:idx val="0"/>
            <c:bubble3D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355-4B9C-B617-464F1EA8B092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355-4B9C-B617-464F1EA8B092}"/>
              </c:ext>
            </c:extLst>
          </c:dPt>
          <c:dLbls>
            <c:dLbl>
              <c:idx val="0"/>
              <c:layout>
                <c:manualLayout>
                  <c:x val="0.15052540729706085"/>
                  <c:y val="-2.7303754266211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355-4B9C-B617-464F1EA8B092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355-4B9C-B617-464F1EA8B0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Финансы2!$C$17:$D$17</c:f>
              <c:numCache>
                <c:formatCode>0.0</c:formatCode>
                <c:ptCount val="2"/>
                <c:pt idx="0" formatCode="0.00%">
                  <c:v>5.4000000000000006E-2</c:v>
                </c:pt>
                <c:pt idx="1">
                  <c:v>0.94599999999999995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355-4B9C-B617-464F1EA8B0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i="1">
              <a:solidFill>
                <a:srgbClr val="C00000"/>
              </a:solidFill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5226596675415544E-2"/>
          <c:y val="0.17640052672596812"/>
          <c:w val="0.35399125109361329"/>
          <c:h val="0.57991740793492963"/>
        </c:manualLayout>
      </c:layout>
      <c:doughnutChart>
        <c:varyColors val="1"/>
        <c:ser>
          <c:idx val="0"/>
          <c:order val="0"/>
          <c:tx>
            <c:strRef>
              <c:f>Финансы2!$B$21</c:f>
              <c:strCache>
                <c:ptCount val="1"/>
                <c:pt idx="0">
                  <c:v> 525 220 ₽ </c:v>
                </c:pt>
              </c:strCache>
            </c:strRef>
          </c:tx>
          <c:dPt>
            <c:idx val="0"/>
            <c:bubble3D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135-4ED5-B91A-A8F6DE90CE08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135-4ED5-B91A-A8F6DE90CE08}"/>
              </c:ext>
            </c:extLst>
          </c:dPt>
          <c:dLbls>
            <c:dLbl>
              <c:idx val="0"/>
              <c:layout>
                <c:manualLayout>
                  <c:x val="0.15052540729706085"/>
                  <c:y val="-2.7303754266211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135-4ED5-B91A-A8F6DE90CE0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135-4ED5-B91A-A8F6DE90CE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Финансы2!$C$21:$D$21</c:f>
              <c:numCache>
                <c:formatCode>0.0</c:formatCode>
                <c:ptCount val="2"/>
                <c:pt idx="0" formatCode="0.00%">
                  <c:v>0.10400000000000001</c:v>
                </c:pt>
                <c:pt idx="1">
                  <c:v>0.89600000000000002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135-4ED5-B91A-A8F6DE90CE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b="1" i="1">
              <a:solidFill>
                <a:srgbClr val="C00000"/>
              </a:solidFill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5226596675415544E-2"/>
          <c:y val="0.17640052672596812"/>
          <c:w val="0.35399125109361329"/>
          <c:h val="0.57991740793492963"/>
        </c:manualLayout>
      </c:layout>
      <c:doughnutChart>
        <c:varyColors val="1"/>
        <c:ser>
          <c:idx val="0"/>
          <c:order val="0"/>
          <c:tx>
            <c:strRef>
              <c:f>Финансы2!$B$19</c:f>
              <c:strCache>
                <c:ptCount val="1"/>
                <c:pt idx="0">
                  <c:v> 698 000 ₽ </c:v>
                </c:pt>
              </c:strCache>
            </c:strRef>
          </c:tx>
          <c:dPt>
            <c:idx val="0"/>
            <c:bubble3D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383-4F86-9D97-B61EB1341A47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383-4F86-9D97-B61EB1341A47}"/>
              </c:ext>
            </c:extLst>
          </c:dPt>
          <c:dLbls>
            <c:dLbl>
              <c:idx val="0"/>
              <c:layout>
                <c:manualLayout>
                  <c:x val="0.15052540729706085"/>
                  <c:y val="-2.7303754266211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383-4F86-9D97-B61EB1341A47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383-4F86-9D97-B61EB1341A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Финансы2!$C$19:$D$19</c:f>
              <c:numCache>
                <c:formatCode>0.0</c:formatCode>
                <c:ptCount val="2"/>
                <c:pt idx="0" formatCode="0.00%">
                  <c:v>0.13800000000000001</c:v>
                </c:pt>
                <c:pt idx="1">
                  <c:v>0.86199999999999999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383-4F86-9D97-B61EB1341A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i="1">
              <a:solidFill>
                <a:srgbClr val="C00000"/>
              </a:solidFill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5226596675415544E-2"/>
          <c:y val="0.17640052672596812"/>
          <c:w val="0.35399125109361329"/>
          <c:h val="0.57991740793492963"/>
        </c:manualLayout>
      </c:layout>
      <c:doughnutChart>
        <c:varyColors val="1"/>
        <c:ser>
          <c:idx val="0"/>
          <c:order val="0"/>
          <c:tx>
            <c:strRef>
              <c:f>Финансы2!$B$22</c:f>
              <c:strCache>
                <c:ptCount val="1"/>
                <c:pt idx="0">
                  <c:v> 120 000 ₽ </c:v>
                </c:pt>
              </c:strCache>
            </c:strRef>
          </c:tx>
          <c:dPt>
            <c:idx val="0"/>
            <c:bubble3D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ACD-4E63-8738-87DDB0FC96A3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ACD-4E63-8738-87DDB0FC96A3}"/>
              </c:ext>
            </c:extLst>
          </c:dPt>
          <c:dLbls>
            <c:dLbl>
              <c:idx val="0"/>
              <c:layout>
                <c:manualLayout>
                  <c:x val="0.15052540729706085"/>
                  <c:y val="-2.7303754266211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ACD-4E63-8738-87DDB0FC96A3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ACD-4E63-8738-87DDB0FC96A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Финансы2!$C$22:$D$22</c:f>
              <c:numCache>
                <c:formatCode>0.0</c:formatCode>
                <c:ptCount val="2"/>
                <c:pt idx="0" formatCode="0.00%">
                  <c:v>2.4E-2</c:v>
                </c:pt>
                <c:pt idx="1">
                  <c:v>0.97599999999999998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ACD-4E63-8738-87DDB0FC96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i="1">
              <a:solidFill>
                <a:srgbClr val="C00000"/>
              </a:solidFill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5226596675415544E-2"/>
          <c:y val="0.17640052672596812"/>
          <c:w val="0.35399125109361329"/>
          <c:h val="0.57991740793492963"/>
        </c:manualLayout>
      </c:layout>
      <c:doughnutChart>
        <c:varyColors val="1"/>
        <c:ser>
          <c:idx val="0"/>
          <c:order val="0"/>
          <c:tx>
            <c:strRef>
              <c:f>Финансы2!$B$63</c:f>
              <c:strCache>
                <c:ptCount val="1"/>
                <c:pt idx="0">
                  <c:v> 2 650 685 ₽ </c:v>
                </c:pt>
              </c:strCache>
            </c:strRef>
          </c:tx>
          <c:dPt>
            <c:idx val="0"/>
            <c:bubble3D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F4D-4FA1-90F5-916DB7183E62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F4D-4FA1-90F5-916DB7183E62}"/>
              </c:ext>
            </c:extLst>
          </c:dPt>
          <c:dLbls>
            <c:dLbl>
              <c:idx val="0"/>
              <c:layout>
                <c:manualLayout>
                  <c:x val="0.17414715855918381"/>
                  <c:y val="-0.102556215848171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F4D-4FA1-90F5-916DB7183E62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F4D-4FA1-90F5-916DB7183E6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Финансы2!$C$63:$D$63</c:f>
              <c:numCache>
                <c:formatCode>0.00</c:formatCode>
                <c:ptCount val="2"/>
                <c:pt idx="0" formatCode="0.00%">
                  <c:v>0.52600000000000002</c:v>
                </c:pt>
                <c:pt idx="1">
                  <c:v>0.47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F4D-4FA1-90F5-916DB7183E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i="1">
              <a:solidFill>
                <a:srgbClr val="C00000"/>
              </a:solidFill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5226596675415544E-2"/>
          <c:y val="0.17640052672596812"/>
          <c:w val="0.35399125109361329"/>
          <c:h val="0.57991740793492963"/>
        </c:manualLayout>
      </c:layout>
      <c:doughnutChart>
        <c:varyColors val="1"/>
        <c:ser>
          <c:idx val="0"/>
          <c:order val="0"/>
          <c:tx>
            <c:strRef>
              <c:f>Финансы2!$B$64</c:f>
              <c:strCache>
                <c:ptCount val="1"/>
                <c:pt idx="0">
                  <c:v> 2 389 388 ₽ </c:v>
                </c:pt>
              </c:strCache>
            </c:strRef>
          </c:tx>
          <c:dPt>
            <c:idx val="0"/>
            <c:bubble3D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758-4AB4-AC9F-C7FC855B4CF9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758-4AB4-AC9F-C7FC855B4CF9}"/>
              </c:ext>
            </c:extLst>
          </c:dPt>
          <c:dLbls>
            <c:dLbl>
              <c:idx val="0"/>
              <c:layout>
                <c:manualLayout>
                  <c:x val="0.16915802372195621"/>
                  <c:y val="-0.163903182013530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576436730006199"/>
                      <c:h val="0.2363770791020981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758-4AB4-AC9F-C7FC855B4CF9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758-4AB4-AC9F-C7FC855B4C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rgbClr val="0000FF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Финансы2!$C$64:$D$64</c:f>
              <c:numCache>
                <c:formatCode>0.00</c:formatCode>
                <c:ptCount val="2"/>
                <c:pt idx="0" formatCode="0.00%">
                  <c:v>0.47399999999999998</c:v>
                </c:pt>
                <c:pt idx="1">
                  <c:v>0.53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758-4AB4-AC9F-C7FC855B4C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FBB60C-68E6-464C-9CBE-B7E9631FEA28}" type="doc">
      <dgm:prSet loTypeId="urn:microsoft.com/office/officeart/2005/8/layout/vList2" loCatId="list" qsTypeId="urn:microsoft.com/office/officeart/2005/8/quickstyle/simple5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580604C2-5519-4F4B-BC31-910E64E265D1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400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Электропривод и автоматизация производственных процессов</a:t>
          </a:r>
          <a:endParaRPr 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C81E47-5C58-4D01-9382-4507FC34966F}" type="parTrans" cxnId="{1E0DB1A5-1943-4B3F-9EB5-A6CBB63DC09C}">
      <dgm:prSet/>
      <dgm:spPr/>
      <dgm:t>
        <a:bodyPr/>
        <a:lstStyle/>
        <a:p>
          <a:endParaRPr lang="ru-RU" sz="1400" b="0"/>
        </a:p>
      </dgm:t>
    </dgm:pt>
    <dgm:pt modelId="{964BB748-6D09-496F-B40B-C962D29A9F70}" type="sibTrans" cxnId="{1E0DB1A5-1943-4B3F-9EB5-A6CBB63DC09C}">
      <dgm:prSet/>
      <dgm:spPr/>
      <dgm:t>
        <a:bodyPr/>
        <a:lstStyle/>
        <a:p>
          <a:endParaRPr lang="ru-RU" sz="1400" b="0"/>
        </a:p>
      </dgm:t>
    </dgm:pt>
    <dgm:pt modelId="{A4A9BEC5-CCEB-4911-BA8D-D04CFA9ACDCF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400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Математика и информатика</a:t>
          </a:r>
          <a:endParaRPr 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AB197C-2B5A-430B-A023-CD6FF727E25A}" type="parTrans" cxnId="{9F9190BF-7A9D-49F8-BB30-798C069A5816}">
      <dgm:prSet/>
      <dgm:spPr/>
      <dgm:t>
        <a:bodyPr/>
        <a:lstStyle/>
        <a:p>
          <a:endParaRPr lang="ru-RU" sz="1400" b="0"/>
        </a:p>
      </dgm:t>
    </dgm:pt>
    <dgm:pt modelId="{FB9AE388-980F-4894-89F5-48CF53D6738E}" type="sibTrans" cxnId="{9F9190BF-7A9D-49F8-BB30-798C069A5816}">
      <dgm:prSet/>
      <dgm:spPr/>
      <dgm:t>
        <a:bodyPr/>
        <a:lstStyle/>
        <a:p>
          <a:endParaRPr lang="ru-RU" sz="1400" b="0"/>
        </a:p>
      </dgm:t>
    </dgm:pt>
    <dgm:pt modelId="{1394F82C-6C93-43C4-928D-C6C18E0D3638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400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Экономических, гуманитарных и общеобразовательных дисциплин</a:t>
          </a:r>
          <a:endParaRPr 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5F8DBC-00DF-42AE-B70F-C71782ABDA00}" type="parTrans" cxnId="{0FA9BF68-641E-40B3-A651-740CADAA158A}">
      <dgm:prSet/>
      <dgm:spPr/>
      <dgm:t>
        <a:bodyPr/>
        <a:lstStyle/>
        <a:p>
          <a:endParaRPr lang="ru-RU" sz="1400" b="0"/>
        </a:p>
      </dgm:t>
    </dgm:pt>
    <dgm:pt modelId="{8AEE3C98-A7F7-4D90-B367-78FD805C0203}" type="sibTrans" cxnId="{0FA9BF68-641E-40B3-A651-740CADAA158A}">
      <dgm:prSet/>
      <dgm:spPr/>
      <dgm:t>
        <a:bodyPr/>
        <a:lstStyle/>
        <a:p>
          <a:endParaRPr lang="ru-RU" sz="1400" b="0"/>
        </a:p>
      </dgm:t>
    </dgm:pt>
    <dgm:pt modelId="{6DFC390E-EA32-49A7-994B-99A179ABE08D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400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Педагогика и методика начального обучения</a:t>
          </a:r>
          <a:endParaRPr 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19AB24-04D8-4A17-9FA4-0D9FA279C7B8}" type="parTrans" cxnId="{6E33A071-9ECA-44B3-B033-ABD14393D5D2}">
      <dgm:prSet/>
      <dgm:spPr/>
      <dgm:t>
        <a:bodyPr/>
        <a:lstStyle/>
        <a:p>
          <a:endParaRPr lang="ru-RU" sz="1400" b="0"/>
        </a:p>
      </dgm:t>
    </dgm:pt>
    <dgm:pt modelId="{5CFF6DF4-96C4-491B-A7F4-B01DEE2FE548}" type="sibTrans" cxnId="{6E33A071-9ECA-44B3-B033-ABD14393D5D2}">
      <dgm:prSet/>
      <dgm:spPr/>
      <dgm:t>
        <a:bodyPr/>
        <a:lstStyle/>
        <a:p>
          <a:endParaRPr lang="ru-RU" sz="1400" b="0"/>
        </a:p>
      </dgm:t>
    </dgm:pt>
    <dgm:pt modelId="{C6209D14-E5B4-463C-A3AC-F3F427C22A8D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400" b="0" dirty="0">
              <a:latin typeface="Times New Roman" panose="02020603050405020304" pitchFamily="18" charset="0"/>
              <a:cs typeface="Times New Roman" panose="02020603050405020304" pitchFamily="18" charset="0"/>
            </a:rPr>
            <a:t>Горное дело</a:t>
          </a:r>
        </a:p>
      </dgm:t>
    </dgm:pt>
    <dgm:pt modelId="{1BA3A469-03DE-4055-BF7A-922E6DFE2F50}" type="parTrans" cxnId="{200C5F4C-34C1-4CEB-A044-57D89EE3E81B}">
      <dgm:prSet/>
      <dgm:spPr/>
      <dgm:t>
        <a:bodyPr/>
        <a:lstStyle/>
        <a:p>
          <a:endParaRPr lang="ru-RU"/>
        </a:p>
      </dgm:t>
    </dgm:pt>
    <dgm:pt modelId="{392EB5FD-89A2-4670-81D0-465F1FE31B2D}" type="sibTrans" cxnId="{200C5F4C-34C1-4CEB-A044-57D89EE3E81B}">
      <dgm:prSet/>
      <dgm:spPr/>
      <dgm:t>
        <a:bodyPr/>
        <a:lstStyle/>
        <a:p>
          <a:endParaRPr lang="ru-RU"/>
        </a:p>
      </dgm:t>
    </dgm:pt>
    <dgm:pt modelId="{6692D09A-B044-4400-8500-1B9D20DFC696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400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Строительное дело</a:t>
          </a:r>
          <a:endParaRPr 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89DE23-3DE7-4C8D-80A6-1B1BB9DBDCC7}" type="sibTrans" cxnId="{28A48CDE-7C16-40BF-AD2C-8E06937C0DEF}">
      <dgm:prSet/>
      <dgm:spPr/>
      <dgm:t>
        <a:bodyPr/>
        <a:lstStyle/>
        <a:p>
          <a:endParaRPr lang="ru-RU" sz="1400" b="0"/>
        </a:p>
      </dgm:t>
    </dgm:pt>
    <dgm:pt modelId="{B0370310-8ECE-4837-B14F-97D65A73096E}" type="parTrans" cxnId="{28A48CDE-7C16-40BF-AD2C-8E06937C0DEF}">
      <dgm:prSet/>
      <dgm:spPr/>
      <dgm:t>
        <a:bodyPr/>
        <a:lstStyle/>
        <a:p>
          <a:endParaRPr lang="ru-RU" sz="1400" b="0"/>
        </a:p>
      </dgm:t>
    </dgm:pt>
    <dgm:pt modelId="{8BDD0448-1A14-40A8-8CF4-CE189B564C9F}" type="pres">
      <dgm:prSet presAssocID="{54FBB60C-68E6-464C-9CBE-B7E9631FEA2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3B36F0-A3E5-4FD9-8A51-6BCE5165A2BC}" type="pres">
      <dgm:prSet presAssocID="{6692D09A-B044-4400-8500-1B9D20DFC696}" presName="parentText" presStyleLbl="node1" presStyleIdx="0" presStyleCnt="6" custLinFactY="-45125" custLinFactNeighborX="-156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9DF07A-6CF3-4A28-8860-00FF716DF556}" type="pres">
      <dgm:prSet presAssocID="{6489DE23-3DE7-4C8D-80A6-1B1BB9DBDCC7}" presName="spacer" presStyleCnt="0"/>
      <dgm:spPr/>
    </dgm:pt>
    <dgm:pt modelId="{3B5070B8-B54E-4C57-AE2F-1768AE517A99}" type="pres">
      <dgm:prSet presAssocID="{580604C2-5519-4F4B-BC31-910E64E265D1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B19CBC-1E3F-4267-8C0A-19F3991CA4AA}" type="pres">
      <dgm:prSet presAssocID="{964BB748-6D09-496F-B40B-C962D29A9F70}" presName="spacer" presStyleCnt="0"/>
      <dgm:spPr/>
    </dgm:pt>
    <dgm:pt modelId="{DC5A5B72-95DF-4850-B1EF-EF484165437A}" type="pres">
      <dgm:prSet presAssocID="{A4A9BEC5-CCEB-4911-BA8D-D04CFA9ACDCF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1EB655-AF0D-46EB-9441-D895A460C1BC}" type="pres">
      <dgm:prSet presAssocID="{FB9AE388-980F-4894-89F5-48CF53D6738E}" presName="spacer" presStyleCnt="0"/>
      <dgm:spPr/>
    </dgm:pt>
    <dgm:pt modelId="{D35CCE9B-E4B8-4444-96E5-76D494943D2B}" type="pres">
      <dgm:prSet presAssocID="{1394F82C-6C93-43C4-928D-C6C18E0D3638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0615DD-711D-4659-88F9-A3A52D19F796}" type="pres">
      <dgm:prSet presAssocID="{8AEE3C98-A7F7-4D90-B367-78FD805C0203}" presName="spacer" presStyleCnt="0"/>
      <dgm:spPr/>
    </dgm:pt>
    <dgm:pt modelId="{CBE6956B-0F3F-4539-B254-5522AA450BE5}" type="pres">
      <dgm:prSet presAssocID="{6DFC390E-EA32-49A7-994B-99A179ABE08D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EC08C6-860E-4DB4-98FE-489AF484963C}" type="pres">
      <dgm:prSet presAssocID="{5CFF6DF4-96C4-491B-A7F4-B01DEE2FE548}" presName="spacer" presStyleCnt="0"/>
      <dgm:spPr/>
    </dgm:pt>
    <dgm:pt modelId="{584DE043-8D2F-48C9-A427-121829338477}" type="pres">
      <dgm:prSet presAssocID="{C6209D14-E5B4-463C-A3AC-F3F427C22A8D}" presName="parentText" presStyleLbl="node1" presStyleIdx="5" presStyleCnt="6" custLinFactNeighborX="11027" custLinFactNeighborY="-337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090FEC-9631-40C5-8A95-3A0EF65B177C}" type="presOf" srcId="{6692D09A-B044-4400-8500-1B9D20DFC696}" destId="{1D3B36F0-A3E5-4FD9-8A51-6BCE5165A2BC}" srcOrd="0" destOrd="0" presId="urn:microsoft.com/office/officeart/2005/8/layout/vList2"/>
    <dgm:cxn modelId="{1927323B-044E-4736-A400-0836A86F3058}" type="presOf" srcId="{54FBB60C-68E6-464C-9CBE-B7E9631FEA28}" destId="{8BDD0448-1A14-40A8-8CF4-CE189B564C9F}" srcOrd="0" destOrd="0" presId="urn:microsoft.com/office/officeart/2005/8/layout/vList2"/>
    <dgm:cxn modelId="{5EAF61CF-C272-4207-B184-2C4BBA4BABDC}" type="presOf" srcId="{6DFC390E-EA32-49A7-994B-99A179ABE08D}" destId="{CBE6956B-0F3F-4539-B254-5522AA450BE5}" srcOrd="0" destOrd="0" presId="urn:microsoft.com/office/officeart/2005/8/layout/vList2"/>
    <dgm:cxn modelId="{1E0DB1A5-1943-4B3F-9EB5-A6CBB63DC09C}" srcId="{54FBB60C-68E6-464C-9CBE-B7E9631FEA28}" destId="{580604C2-5519-4F4B-BC31-910E64E265D1}" srcOrd="1" destOrd="0" parTransId="{1EC81E47-5C58-4D01-9382-4507FC34966F}" sibTransId="{964BB748-6D09-496F-B40B-C962D29A9F70}"/>
    <dgm:cxn modelId="{6E33A071-9ECA-44B3-B033-ABD14393D5D2}" srcId="{54FBB60C-68E6-464C-9CBE-B7E9631FEA28}" destId="{6DFC390E-EA32-49A7-994B-99A179ABE08D}" srcOrd="4" destOrd="0" parTransId="{3719AB24-04D8-4A17-9FA4-0D9FA279C7B8}" sibTransId="{5CFF6DF4-96C4-491B-A7F4-B01DEE2FE548}"/>
    <dgm:cxn modelId="{0FA9BF68-641E-40B3-A651-740CADAA158A}" srcId="{54FBB60C-68E6-464C-9CBE-B7E9631FEA28}" destId="{1394F82C-6C93-43C4-928D-C6C18E0D3638}" srcOrd="3" destOrd="0" parTransId="{ED5F8DBC-00DF-42AE-B70F-C71782ABDA00}" sibTransId="{8AEE3C98-A7F7-4D90-B367-78FD805C0203}"/>
    <dgm:cxn modelId="{28A48CDE-7C16-40BF-AD2C-8E06937C0DEF}" srcId="{54FBB60C-68E6-464C-9CBE-B7E9631FEA28}" destId="{6692D09A-B044-4400-8500-1B9D20DFC696}" srcOrd="0" destOrd="0" parTransId="{B0370310-8ECE-4837-B14F-97D65A73096E}" sibTransId="{6489DE23-3DE7-4C8D-80A6-1B1BB9DBDCC7}"/>
    <dgm:cxn modelId="{200C5F4C-34C1-4CEB-A044-57D89EE3E81B}" srcId="{54FBB60C-68E6-464C-9CBE-B7E9631FEA28}" destId="{C6209D14-E5B4-463C-A3AC-F3F427C22A8D}" srcOrd="5" destOrd="0" parTransId="{1BA3A469-03DE-4055-BF7A-922E6DFE2F50}" sibTransId="{392EB5FD-89A2-4670-81D0-465F1FE31B2D}"/>
    <dgm:cxn modelId="{02B0A4E0-41C7-44E2-A589-42072A8CB2F2}" type="presOf" srcId="{1394F82C-6C93-43C4-928D-C6C18E0D3638}" destId="{D35CCE9B-E4B8-4444-96E5-76D494943D2B}" srcOrd="0" destOrd="0" presId="urn:microsoft.com/office/officeart/2005/8/layout/vList2"/>
    <dgm:cxn modelId="{9F9190BF-7A9D-49F8-BB30-798C069A5816}" srcId="{54FBB60C-68E6-464C-9CBE-B7E9631FEA28}" destId="{A4A9BEC5-CCEB-4911-BA8D-D04CFA9ACDCF}" srcOrd="2" destOrd="0" parTransId="{6AAB197C-2B5A-430B-A023-CD6FF727E25A}" sibTransId="{FB9AE388-980F-4894-89F5-48CF53D6738E}"/>
    <dgm:cxn modelId="{ED3CBCAC-BD3F-4F5A-B236-0BE27F35938E}" type="presOf" srcId="{C6209D14-E5B4-463C-A3AC-F3F427C22A8D}" destId="{584DE043-8D2F-48C9-A427-121829338477}" srcOrd="0" destOrd="0" presId="urn:microsoft.com/office/officeart/2005/8/layout/vList2"/>
    <dgm:cxn modelId="{43C8F90B-3B10-4FCA-9A9C-878668F57458}" type="presOf" srcId="{A4A9BEC5-CCEB-4911-BA8D-D04CFA9ACDCF}" destId="{DC5A5B72-95DF-4850-B1EF-EF484165437A}" srcOrd="0" destOrd="0" presId="urn:microsoft.com/office/officeart/2005/8/layout/vList2"/>
    <dgm:cxn modelId="{2FB7A12F-189B-4168-B254-F539DA9C124D}" type="presOf" srcId="{580604C2-5519-4F4B-BC31-910E64E265D1}" destId="{3B5070B8-B54E-4C57-AE2F-1768AE517A99}" srcOrd="0" destOrd="0" presId="urn:microsoft.com/office/officeart/2005/8/layout/vList2"/>
    <dgm:cxn modelId="{3F29062D-49E1-466E-B321-195C0DE6F081}" type="presParOf" srcId="{8BDD0448-1A14-40A8-8CF4-CE189B564C9F}" destId="{1D3B36F0-A3E5-4FD9-8A51-6BCE5165A2BC}" srcOrd="0" destOrd="0" presId="urn:microsoft.com/office/officeart/2005/8/layout/vList2"/>
    <dgm:cxn modelId="{7E61BB91-EF14-49BB-89B0-5801EA455B15}" type="presParOf" srcId="{8BDD0448-1A14-40A8-8CF4-CE189B564C9F}" destId="{629DF07A-6CF3-4A28-8860-00FF716DF556}" srcOrd="1" destOrd="0" presId="urn:microsoft.com/office/officeart/2005/8/layout/vList2"/>
    <dgm:cxn modelId="{4021368F-9E58-45BB-87F8-7419E700F490}" type="presParOf" srcId="{8BDD0448-1A14-40A8-8CF4-CE189B564C9F}" destId="{3B5070B8-B54E-4C57-AE2F-1768AE517A99}" srcOrd="2" destOrd="0" presId="urn:microsoft.com/office/officeart/2005/8/layout/vList2"/>
    <dgm:cxn modelId="{461E93E6-5876-41E5-B33F-954282B27718}" type="presParOf" srcId="{8BDD0448-1A14-40A8-8CF4-CE189B564C9F}" destId="{4AB19CBC-1E3F-4267-8C0A-19F3991CA4AA}" srcOrd="3" destOrd="0" presId="urn:microsoft.com/office/officeart/2005/8/layout/vList2"/>
    <dgm:cxn modelId="{0DCCEF30-02B9-4780-B21C-BE9D8C32E38C}" type="presParOf" srcId="{8BDD0448-1A14-40A8-8CF4-CE189B564C9F}" destId="{DC5A5B72-95DF-4850-B1EF-EF484165437A}" srcOrd="4" destOrd="0" presId="urn:microsoft.com/office/officeart/2005/8/layout/vList2"/>
    <dgm:cxn modelId="{6C349FA2-FBE4-4FDA-8F88-014FC5A19F5B}" type="presParOf" srcId="{8BDD0448-1A14-40A8-8CF4-CE189B564C9F}" destId="{D21EB655-AF0D-46EB-9441-D895A460C1BC}" srcOrd="5" destOrd="0" presId="urn:microsoft.com/office/officeart/2005/8/layout/vList2"/>
    <dgm:cxn modelId="{79F9E511-6EAD-4EF5-9E14-813A14903D7F}" type="presParOf" srcId="{8BDD0448-1A14-40A8-8CF4-CE189B564C9F}" destId="{D35CCE9B-E4B8-4444-96E5-76D494943D2B}" srcOrd="6" destOrd="0" presId="urn:microsoft.com/office/officeart/2005/8/layout/vList2"/>
    <dgm:cxn modelId="{E46FFACD-CD80-4F2F-A054-9FCEEE91DD35}" type="presParOf" srcId="{8BDD0448-1A14-40A8-8CF4-CE189B564C9F}" destId="{410615DD-711D-4659-88F9-A3A52D19F796}" srcOrd="7" destOrd="0" presId="urn:microsoft.com/office/officeart/2005/8/layout/vList2"/>
    <dgm:cxn modelId="{FDC3CBE3-DCF9-4985-8695-12B77CE7C3A4}" type="presParOf" srcId="{8BDD0448-1A14-40A8-8CF4-CE189B564C9F}" destId="{CBE6956B-0F3F-4539-B254-5522AA450BE5}" srcOrd="8" destOrd="0" presId="urn:microsoft.com/office/officeart/2005/8/layout/vList2"/>
    <dgm:cxn modelId="{3B9B608C-623E-4D6B-8766-A3CF6EA8C2F4}" type="presParOf" srcId="{8BDD0448-1A14-40A8-8CF4-CE189B564C9F}" destId="{ACEC08C6-860E-4DB4-98FE-489AF484963C}" srcOrd="9" destOrd="0" presId="urn:microsoft.com/office/officeart/2005/8/layout/vList2"/>
    <dgm:cxn modelId="{CBC21CBC-B8B5-47FA-9525-92B238BD097C}" type="presParOf" srcId="{8BDD0448-1A14-40A8-8CF4-CE189B564C9F}" destId="{584DE043-8D2F-48C9-A427-121829338477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FBB60C-68E6-464C-9CBE-B7E9631FEA28}" type="doc">
      <dgm:prSet loTypeId="urn:microsoft.com/office/officeart/2005/8/layout/vList2" loCatId="list" qsTypeId="urn:microsoft.com/office/officeart/2005/8/quickstyle/simple5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6692D09A-B044-4400-8500-1B9D20DFC696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400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Научно-исследовательская лаборатория мониторинга и прогноза сейсмических событий</a:t>
          </a:r>
          <a:endParaRPr 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0370310-8ECE-4837-B14F-97D65A73096E}" type="parTrans" cxnId="{28A48CDE-7C16-40BF-AD2C-8E06937C0DEF}">
      <dgm:prSet/>
      <dgm:spPr/>
      <dgm:t>
        <a:bodyPr/>
        <a:lstStyle/>
        <a:p>
          <a:endParaRPr lang="ru-RU" sz="1400" b="0"/>
        </a:p>
      </dgm:t>
    </dgm:pt>
    <dgm:pt modelId="{6489DE23-3DE7-4C8D-80A6-1B1BB9DBDCC7}" type="sibTrans" cxnId="{28A48CDE-7C16-40BF-AD2C-8E06937C0DEF}">
      <dgm:prSet/>
      <dgm:spPr/>
      <dgm:t>
        <a:bodyPr/>
        <a:lstStyle/>
        <a:p>
          <a:endParaRPr lang="ru-RU" sz="1400" b="0"/>
        </a:p>
      </dgm:t>
    </dgm:pt>
    <dgm:pt modelId="{580604C2-5519-4F4B-BC31-910E64E265D1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400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Учебно-научная лаборатория физики мерзлых пород</a:t>
          </a:r>
        </a:p>
      </dgm:t>
    </dgm:pt>
    <dgm:pt modelId="{1EC81E47-5C58-4D01-9382-4507FC34966F}" type="parTrans" cxnId="{1E0DB1A5-1943-4B3F-9EB5-A6CBB63DC09C}">
      <dgm:prSet/>
      <dgm:spPr/>
      <dgm:t>
        <a:bodyPr/>
        <a:lstStyle/>
        <a:p>
          <a:endParaRPr lang="ru-RU" sz="1400" b="0"/>
        </a:p>
      </dgm:t>
    </dgm:pt>
    <dgm:pt modelId="{964BB748-6D09-496F-B40B-C962D29A9F70}" type="sibTrans" cxnId="{1E0DB1A5-1943-4B3F-9EB5-A6CBB63DC09C}">
      <dgm:prSet/>
      <dgm:spPr/>
      <dgm:t>
        <a:bodyPr/>
        <a:lstStyle/>
        <a:p>
          <a:endParaRPr lang="ru-RU" sz="1400" b="0"/>
        </a:p>
      </dgm:t>
    </dgm:pt>
    <dgm:pt modelId="{A4A9BEC5-CCEB-4911-BA8D-D04CFA9ACDCF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400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Испытательная лаборатория "</a:t>
          </a:r>
          <a:r>
            <a:rPr lang="ru-RU" sz="1400" b="0" i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Нерюнгристрой</a:t>
          </a:r>
          <a:r>
            <a:rPr lang="ru-RU" sz="1400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endParaRPr 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AB197C-2B5A-430B-A023-CD6FF727E25A}" type="parTrans" cxnId="{9F9190BF-7A9D-49F8-BB30-798C069A5816}">
      <dgm:prSet/>
      <dgm:spPr/>
      <dgm:t>
        <a:bodyPr/>
        <a:lstStyle/>
        <a:p>
          <a:endParaRPr lang="ru-RU" sz="1400" b="0"/>
        </a:p>
      </dgm:t>
    </dgm:pt>
    <dgm:pt modelId="{FB9AE388-980F-4894-89F5-48CF53D6738E}" type="sibTrans" cxnId="{9F9190BF-7A9D-49F8-BB30-798C069A5816}">
      <dgm:prSet/>
      <dgm:spPr/>
      <dgm:t>
        <a:bodyPr/>
        <a:lstStyle/>
        <a:p>
          <a:endParaRPr lang="ru-RU" sz="1400" b="0"/>
        </a:p>
      </dgm:t>
    </dgm:pt>
    <dgm:pt modelId="{1394F82C-6C93-43C4-928D-C6C18E0D3638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Учебно-научная лаборатория "</a:t>
          </a:r>
          <a:r>
            <a:rPr lang="ru-RU" sz="1400" dirty="0" err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Геоэкологический</a:t>
          </a:r>
          <a:r>
            <a: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 мониторинг и инженерно-геологические изыскания"</a:t>
          </a:r>
          <a:endParaRPr lang="ru-RU" sz="1400" b="0" dirty="0"/>
        </a:p>
      </dgm:t>
    </dgm:pt>
    <dgm:pt modelId="{ED5F8DBC-00DF-42AE-B70F-C71782ABDA00}" type="parTrans" cxnId="{0FA9BF68-641E-40B3-A651-740CADAA158A}">
      <dgm:prSet/>
      <dgm:spPr/>
      <dgm:t>
        <a:bodyPr/>
        <a:lstStyle/>
        <a:p>
          <a:endParaRPr lang="ru-RU" sz="1400" b="0"/>
        </a:p>
      </dgm:t>
    </dgm:pt>
    <dgm:pt modelId="{8AEE3C98-A7F7-4D90-B367-78FD805C0203}" type="sibTrans" cxnId="{0FA9BF68-641E-40B3-A651-740CADAA158A}">
      <dgm:prSet/>
      <dgm:spPr/>
      <dgm:t>
        <a:bodyPr/>
        <a:lstStyle/>
        <a:p>
          <a:endParaRPr lang="ru-RU" sz="1400" b="0"/>
        </a:p>
      </dgm:t>
    </dgm:pt>
    <dgm:pt modelId="{8BDD0448-1A14-40A8-8CF4-CE189B564C9F}" type="pres">
      <dgm:prSet presAssocID="{54FBB60C-68E6-464C-9CBE-B7E9631FEA2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3B36F0-A3E5-4FD9-8A51-6BCE5165A2BC}" type="pres">
      <dgm:prSet presAssocID="{6692D09A-B044-4400-8500-1B9D20DFC696}" presName="parentText" presStyleLbl="node1" presStyleIdx="0" presStyleCnt="4" custLinFactY="-45125" custLinFactNeighborX="-156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9DF07A-6CF3-4A28-8860-00FF716DF556}" type="pres">
      <dgm:prSet presAssocID="{6489DE23-3DE7-4C8D-80A6-1B1BB9DBDCC7}" presName="spacer" presStyleCnt="0"/>
      <dgm:spPr/>
    </dgm:pt>
    <dgm:pt modelId="{3B5070B8-B54E-4C57-AE2F-1768AE517A99}" type="pres">
      <dgm:prSet presAssocID="{580604C2-5519-4F4B-BC31-910E64E265D1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B19CBC-1E3F-4267-8C0A-19F3991CA4AA}" type="pres">
      <dgm:prSet presAssocID="{964BB748-6D09-496F-B40B-C962D29A9F70}" presName="spacer" presStyleCnt="0"/>
      <dgm:spPr/>
    </dgm:pt>
    <dgm:pt modelId="{DC5A5B72-95DF-4850-B1EF-EF484165437A}" type="pres">
      <dgm:prSet presAssocID="{A4A9BEC5-CCEB-4911-BA8D-D04CFA9ACDCF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1EB655-AF0D-46EB-9441-D895A460C1BC}" type="pres">
      <dgm:prSet presAssocID="{FB9AE388-980F-4894-89F5-48CF53D6738E}" presName="spacer" presStyleCnt="0"/>
      <dgm:spPr/>
    </dgm:pt>
    <dgm:pt modelId="{D35CCE9B-E4B8-4444-96E5-76D494943D2B}" type="pres">
      <dgm:prSet presAssocID="{1394F82C-6C93-43C4-928D-C6C18E0D3638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090FEC-9631-40C5-8A95-3A0EF65B177C}" type="presOf" srcId="{6692D09A-B044-4400-8500-1B9D20DFC696}" destId="{1D3B36F0-A3E5-4FD9-8A51-6BCE5165A2BC}" srcOrd="0" destOrd="0" presId="urn:microsoft.com/office/officeart/2005/8/layout/vList2"/>
    <dgm:cxn modelId="{1927323B-044E-4736-A400-0836A86F3058}" type="presOf" srcId="{54FBB60C-68E6-464C-9CBE-B7E9631FEA28}" destId="{8BDD0448-1A14-40A8-8CF4-CE189B564C9F}" srcOrd="0" destOrd="0" presId="urn:microsoft.com/office/officeart/2005/8/layout/vList2"/>
    <dgm:cxn modelId="{1E0DB1A5-1943-4B3F-9EB5-A6CBB63DC09C}" srcId="{54FBB60C-68E6-464C-9CBE-B7E9631FEA28}" destId="{580604C2-5519-4F4B-BC31-910E64E265D1}" srcOrd="1" destOrd="0" parTransId="{1EC81E47-5C58-4D01-9382-4507FC34966F}" sibTransId="{964BB748-6D09-496F-B40B-C962D29A9F70}"/>
    <dgm:cxn modelId="{28A48CDE-7C16-40BF-AD2C-8E06937C0DEF}" srcId="{54FBB60C-68E6-464C-9CBE-B7E9631FEA28}" destId="{6692D09A-B044-4400-8500-1B9D20DFC696}" srcOrd="0" destOrd="0" parTransId="{B0370310-8ECE-4837-B14F-97D65A73096E}" sibTransId="{6489DE23-3DE7-4C8D-80A6-1B1BB9DBDCC7}"/>
    <dgm:cxn modelId="{0FA9BF68-641E-40B3-A651-740CADAA158A}" srcId="{54FBB60C-68E6-464C-9CBE-B7E9631FEA28}" destId="{1394F82C-6C93-43C4-928D-C6C18E0D3638}" srcOrd="3" destOrd="0" parTransId="{ED5F8DBC-00DF-42AE-B70F-C71782ABDA00}" sibTransId="{8AEE3C98-A7F7-4D90-B367-78FD805C0203}"/>
    <dgm:cxn modelId="{02B0A4E0-41C7-44E2-A589-42072A8CB2F2}" type="presOf" srcId="{1394F82C-6C93-43C4-928D-C6C18E0D3638}" destId="{D35CCE9B-E4B8-4444-96E5-76D494943D2B}" srcOrd="0" destOrd="0" presId="urn:microsoft.com/office/officeart/2005/8/layout/vList2"/>
    <dgm:cxn modelId="{9F9190BF-7A9D-49F8-BB30-798C069A5816}" srcId="{54FBB60C-68E6-464C-9CBE-B7E9631FEA28}" destId="{A4A9BEC5-CCEB-4911-BA8D-D04CFA9ACDCF}" srcOrd="2" destOrd="0" parTransId="{6AAB197C-2B5A-430B-A023-CD6FF727E25A}" sibTransId="{FB9AE388-980F-4894-89F5-48CF53D6738E}"/>
    <dgm:cxn modelId="{43C8F90B-3B10-4FCA-9A9C-878668F57458}" type="presOf" srcId="{A4A9BEC5-CCEB-4911-BA8D-D04CFA9ACDCF}" destId="{DC5A5B72-95DF-4850-B1EF-EF484165437A}" srcOrd="0" destOrd="0" presId="urn:microsoft.com/office/officeart/2005/8/layout/vList2"/>
    <dgm:cxn modelId="{2FB7A12F-189B-4168-B254-F539DA9C124D}" type="presOf" srcId="{580604C2-5519-4F4B-BC31-910E64E265D1}" destId="{3B5070B8-B54E-4C57-AE2F-1768AE517A99}" srcOrd="0" destOrd="0" presId="urn:microsoft.com/office/officeart/2005/8/layout/vList2"/>
    <dgm:cxn modelId="{3F29062D-49E1-466E-B321-195C0DE6F081}" type="presParOf" srcId="{8BDD0448-1A14-40A8-8CF4-CE189B564C9F}" destId="{1D3B36F0-A3E5-4FD9-8A51-6BCE5165A2BC}" srcOrd="0" destOrd="0" presId="urn:microsoft.com/office/officeart/2005/8/layout/vList2"/>
    <dgm:cxn modelId="{7E61BB91-EF14-49BB-89B0-5801EA455B15}" type="presParOf" srcId="{8BDD0448-1A14-40A8-8CF4-CE189B564C9F}" destId="{629DF07A-6CF3-4A28-8860-00FF716DF556}" srcOrd="1" destOrd="0" presId="urn:microsoft.com/office/officeart/2005/8/layout/vList2"/>
    <dgm:cxn modelId="{4021368F-9E58-45BB-87F8-7419E700F490}" type="presParOf" srcId="{8BDD0448-1A14-40A8-8CF4-CE189B564C9F}" destId="{3B5070B8-B54E-4C57-AE2F-1768AE517A99}" srcOrd="2" destOrd="0" presId="urn:microsoft.com/office/officeart/2005/8/layout/vList2"/>
    <dgm:cxn modelId="{461E93E6-5876-41E5-B33F-954282B27718}" type="presParOf" srcId="{8BDD0448-1A14-40A8-8CF4-CE189B564C9F}" destId="{4AB19CBC-1E3F-4267-8C0A-19F3991CA4AA}" srcOrd="3" destOrd="0" presId="urn:microsoft.com/office/officeart/2005/8/layout/vList2"/>
    <dgm:cxn modelId="{0DCCEF30-02B9-4780-B21C-BE9D8C32E38C}" type="presParOf" srcId="{8BDD0448-1A14-40A8-8CF4-CE189B564C9F}" destId="{DC5A5B72-95DF-4850-B1EF-EF484165437A}" srcOrd="4" destOrd="0" presId="urn:microsoft.com/office/officeart/2005/8/layout/vList2"/>
    <dgm:cxn modelId="{6C349FA2-FBE4-4FDA-8F88-014FC5A19F5B}" type="presParOf" srcId="{8BDD0448-1A14-40A8-8CF4-CE189B564C9F}" destId="{D21EB655-AF0D-46EB-9441-D895A460C1BC}" srcOrd="5" destOrd="0" presId="urn:microsoft.com/office/officeart/2005/8/layout/vList2"/>
    <dgm:cxn modelId="{79F9E511-6EAD-4EF5-9E14-813A14903D7F}" type="presParOf" srcId="{8BDD0448-1A14-40A8-8CF4-CE189B564C9F}" destId="{D35CCE9B-E4B8-4444-96E5-76D494943D2B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3B36F0-A3E5-4FD9-8A51-6BCE5165A2BC}">
      <dsp:nvSpPr>
        <dsp:cNvPr id="0" name=""/>
        <dsp:cNvSpPr/>
      </dsp:nvSpPr>
      <dsp:spPr>
        <a:xfrm>
          <a:off x="0" y="0"/>
          <a:ext cx="5476055" cy="5428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Строительное дело</a:t>
          </a:r>
          <a:endParaRPr 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501" y="26501"/>
        <a:ext cx="5423053" cy="489878"/>
      </dsp:txXfrm>
    </dsp:sp>
    <dsp:sp modelId="{3B5070B8-B54E-4C57-AE2F-1768AE517A99}">
      <dsp:nvSpPr>
        <dsp:cNvPr id="0" name=""/>
        <dsp:cNvSpPr/>
      </dsp:nvSpPr>
      <dsp:spPr>
        <a:xfrm>
          <a:off x="0" y="664950"/>
          <a:ext cx="5476055" cy="5428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Электропривод и автоматизация производственных процессов</a:t>
          </a:r>
          <a:endParaRPr 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501" y="691451"/>
        <a:ext cx="5423053" cy="489878"/>
      </dsp:txXfrm>
    </dsp:sp>
    <dsp:sp modelId="{DC5A5B72-95DF-4850-B1EF-EF484165437A}">
      <dsp:nvSpPr>
        <dsp:cNvPr id="0" name=""/>
        <dsp:cNvSpPr/>
      </dsp:nvSpPr>
      <dsp:spPr>
        <a:xfrm>
          <a:off x="0" y="1291350"/>
          <a:ext cx="5476055" cy="5428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Математика и информатика</a:t>
          </a:r>
          <a:endParaRPr 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501" y="1317851"/>
        <a:ext cx="5423053" cy="489878"/>
      </dsp:txXfrm>
    </dsp:sp>
    <dsp:sp modelId="{D35CCE9B-E4B8-4444-96E5-76D494943D2B}">
      <dsp:nvSpPr>
        <dsp:cNvPr id="0" name=""/>
        <dsp:cNvSpPr/>
      </dsp:nvSpPr>
      <dsp:spPr>
        <a:xfrm>
          <a:off x="0" y="1917750"/>
          <a:ext cx="5476055" cy="5428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Экономических, гуманитарных и общеобразовательных дисциплин</a:t>
          </a:r>
          <a:endParaRPr 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501" y="1944251"/>
        <a:ext cx="5423053" cy="489878"/>
      </dsp:txXfrm>
    </dsp:sp>
    <dsp:sp modelId="{CBE6956B-0F3F-4539-B254-5522AA450BE5}">
      <dsp:nvSpPr>
        <dsp:cNvPr id="0" name=""/>
        <dsp:cNvSpPr/>
      </dsp:nvSpPr>
      <dsp:spPr>
        <a:xfrm>
          <a:off x="0" y="2544150"/>
          <a:ext cx="5476055" cy="5428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Педагогика и методика начального обучения</a:t>
          </a:r>
          <a:endParaRPr 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501" y="2570651"/>
        <a:ext cx="5423053" cy="489878"/>
      </dsp:txXfrm>
    </dsp:sp>
    <dsp:sp modelId="{584DE043-8D2F-48C9-A427-121829338477}">
      <dsp:nvSpPr>
        <dsp:cNvPr id="0" name=""/>
        <dsp:cNvSpPr/>
      </dsp:nvSpPr>
      <dsp:spPr>
        <a:xfrm>
          <a:off x="0" y="3167730"/>
          <a:ext cx="5476055" cy="5428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Горное дело</a:t>
          </a:r>
        </a:p>
      </dsp:txBody>
      <dsp:txXfrm>
        <a:off x="26501" y="3194231"/>
        <a:ext cx="5423053" cy="4898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3B36F0-A3E5-4FD9-8A51-6BCE5165A2BC}">
      <dsp:nvSpPr>
        <dsp:cNvPr id="0" name=""/>
        <dsp:cNvSpPr/>
      </dsp:nvSpPr>
      <dsp:spPr>
        <a:xfrm>
          <a:off x="0" y="0"/>
          <a:ext cx="5550169" cy="51909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Научно-исследовательская лаборатория мониторинга и прогноза сейсмических событий</a:t>
          </a:r>
          <a:endParaRPr 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340" y="25340"/>
        <a:ext cx="5499489" cy="468412"/>
      </dsp:txXfrm>
    </dsp:sp>
    <dsp:sp modelId="{3B5070B8-B54E-4C57-AE2F-1768AE517A99}">
      <dsp:nvSpPr>
        <dsp:cNvPr id="0" name=""/>
        <dsp:cNvSpPr/>
      </dsp:nvSpPr>
      <dsp:spPr>
        <a:xfrm>
          <a:off x="0" y="532986"/>
          <a:ext cx="5550169" cy="51909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Учебно-научная лаборатория физики мерзлых пород</a:t>
          </a:r>
        </a:p>
      </dsp:txBody>
      <dsp:txXfrm>
        <a:off x="25340" y="558326"/>
        <a:ext cx="5499489" cy="468412"/>
      </dsp:txXfrm>
    </dsp:sp>
    <dsp:sp modelId="{DC5A5B72-95DF-4850-B1EF-EF484165437A}">
      <dsp:nvSpPr>
        <dsp:cNvPr id="0" name=""/>
        <dsp:cNvSpPr/>
      </dsp:nvSpPr>
      <dsp:spPr>
        <a:xfrm>
          <a:off x="0" y="1065846"/>
          <a:ext cx="5550169" cy="51909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Испытательная лаборатория "</a:t>
          </a:r>
          <a:r>
            <a:rPr lang="ru-RU" sz="1400" b="0" i="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Нерюнгристрой</a:t>
          </a:r>
          <a:r>
            <a:rPr lang="ru-RU" sz="14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endParaRPr 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340" y="1091186"/>
        <a:ext cx="5499489" cy="468412"/>
      </dsp:txXfrm>
    </dsp:sp>
    <dsp:sp modelId="{D35CCE9B-E4B8-4444-96E5-76D494943D2B}">
      <dsp:nvSpPr>
        <dsp:cNvPr id="0" name=""/>
        <dsp:cNvSpPr/>
      </dsp:nvSpPr>
      <dsp:spPr>
        <a:xfrm>
          <a:off x="0" y="1598706"/>
          <a:ext cx="5550169" cy="51909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Учебно-научная лаборатория "</a:t>
          </a:r>
          <a:r>
            <a:rPr lang="ru-RU" sz="1400" kern="1200" dirty="0" err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Геоэкологический</a:t>
          </a:r>
          <a:r>
            <a:rPr lang="ru-RU" sz="1400" kern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 мониторинг и инженерно-геологические изыскания"</a:t>
          </a:r>
          <a:endParaRPr lang="ru-RU" sz="1400" b="0" kern="1200" dirty="0"/>
        </a:p>
      </dsp:txBody>
      <dsp:txXfrm>
        <a:off x="25340" y="1624046"/>
        <a:ext cx="5499489" cy="4684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0.37789</cdr:x>
      <cdr:y>0.2197</cdr:y>
    </cdr:from>
    <cdr:to>
      <cdr:x>0.97634</cdr:x>
      <cdr:y>0.41424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48892" y="580641"/>
          <a:ext cx="2294562" cy="5141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ru-RU" sz="1400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Кафедра "Горное дело"  </a:t>
          </a:r>
        </a:p>
      </cdr:txBody>
    </cdr:sp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4" name="Рисунок 3">
          <a:extLst xmlns:a="http://schemas.openxmlformats.org/drawingml/2006/main">
            <a:ext uri="{FF2B5EF4-FFF2-40B4-BE49-F238E27FC236}">
              <a16:creationId xmlns:a16="http://schemas.microsoft.com/office/drawing/2014/main" id="{BDBA1E4F-9994-46A0-88BF-56778CF3F8D0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0.12812</cdr:x>
      <cdr:y>0.76021</cdr:y>
    </cdr:from>
    <cdr:to>
      <cdr:x>0.53812</cdr:x>
      <cdr:y>0.89154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44287" y="2126796"/>
          <a:ext cx="1741714" cy="3673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i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План - 543</a:t>
          </a:r>
          <a:r>
            <a:rPr lang="ru-RU" sz="1400" b="1" i="1" baseline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b="1" i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030</a:t>
          </a:r>
          <a:r>
            <a:rPr lang="ru-RU" sz="1400" b="1" i="1" baseline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₽</a:t>
          </a:r>
          <a:endParaRPr lang="ru-RU" sz="1400" b="1" i="1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4" name="Рисунок 3">
          <a:extLst xmlns:a="http://schemas.openxmlformats.org/drawingml/2006/main">
            <a:ext uri="{FF2B5EF4-FFF2-40B4-BE49-F238E27FC236}">
              <a16:creationId xmlns:a16="http://schemas.microsoft.com/office/drawing/2014/main" id="{575A1ABA-ABC2-4EF1-B13D-B62B24E212E4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7" name="Рисунок 3">
          <a:extLst xmlns:a="http://schemas.openxmlformats.org/drawingml/2006/main">
            <a:ext uri="{FF2B5EF4-FFF2-40B4-BE49-F238E27FC236}">
              <a16:creationId xmlns:a16="http://schemas.microsoft.com/office/drawing/2014/main" id="{D75081E9-3FE5-4D4B-9865-6C1D1B4DDFD7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8" name="Рисунок 3">
          <a:extLst xmlns:a="http://schemas.openxmlformats.org/drawingml/2006/main">
            <a:ext uri="{FF2B5EF4-FFF2-40B4-BE49-F238E27FC236}">
              <a16:creationId xmlns:a16="http://schemas.microsoft.com/office/drawing/2014/main" id="{45E91898-9985-4E3B-AC7B-7140BB7E856C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0.40679</cdr:x>
      <cdr:y>0.36076</cdr:y>
    </cdr:from>
    <cdr:to>
      <cdr:x>0.97694</cdr:x>
      <cdr:y>0.84157</cdr:y>
    </cdr:to>
    <cdr:sp macro="" textlink="">
      <cdr:nvSpPr>
        <cdr:cNvPr id="9" name="TextBox 2"/>
        <cdr:cNvSpPr txBox="1"/>
      </cdr:nvSpPr>
      <cdr:spPr>
        <a:xfrm xmlns:a="http://schemas.openxmlformats.org/drawingml/2006/main">
          <a:off x="1287872" y="821036"/>
          <a:ext cx="1805059" cy="10942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ru-RU" sz="1400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Испытательная лаборатория "</a:t>
          </a:r>
          <a:r>
            <a:rPr lang="ru-RU" sz="1400" i="1" dirty="0" err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Нерюнгристрой</a:t>
          </a:r>
          <a:r>
            <a:rPr lang="ru-RU" sz="1400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"</a:t>
          </a:r>
        </a:p>
      </cdr:txBody>
    </cdr:sp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0" name="Рисунок 3">
          <a:extLst xmlns:a="http://schemas.openxmlformats.org/drawingml/2006/main">
            <a:ext uri="{FF2B5EF4-FFF2-40B4-BE49-F238E27FC236}">
              <a16:creationId xmlns:a16="http://schemas.microsoft.com/office/drawing/2014/main" id="{5883B35C-21CB-4588-A612-5A2C2CED200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2" name="Рисунок 3">
          <a:extLst xmlns:a="http://schemas.openxmlformats.org/drawingml/2006/main">
            <a:ext uri="{FF2B5EF4-FFF2-40B4-BE49-F238E27FC236}">
              <a16:creationId xmlns:a16="http://schemas.microsoft.com/office/drawing/2014/main" id="{72947579-1C0B-4553-832D-D45C189FE01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3" name="Рисунок 3">
          <a:extLst xmlns:a="http://schemas.openxmlformats.org/drawingml/2006/main">
            <a:ext uri="{FF2B5EF4-FFF2-40B4-BE49-F238E27FC236}">
              <a16:creationId xmlns:a16="http://schemas.microsoft.com/office/drawing/2014/main" id="{0D7198DA-47C3-46D5-A480-D0F6BBB1DBD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4" name="Рисунок 3">
          <a:extLst xmlns:a="http://schemas.openxmlformats.org/drawingml/2006/main">
            <a:ext uri="{FF2B5EF4-FFF2-40B4-BE49-F238E27FC236}">
              <a16:creationId xmlns:a16="http://schemas.microsoft.com/office/drawing/2014/main" id="{A7C0BE63-9A5B-4E84-ACC2-A665BB178BDE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6" name="Рисунок 3">
          <a:extLst xmlns:a="http://schemas.openxmlformats.org/drawingml/2006/main">
            <a:ext uri="{FF2B5EF4-FFF2-40B4-BE49-F238E27FC236}">
              <a16:creationId xmlns:a16="http://schemas.microsoft.com/office/drawing/2014/main" id="{4FF6D300-9401-42CC-9BDF-2AD18DC12820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" name="Рисунок 3">
          <a:extLst xmlns:a="http://schemas.openxmlformats.org/drawingml/2006/main">
            <a:ext uri="{FF2B5EF4-FFF2-40B4-BE49-F238E27FC236}">
              <a16:creationId xmlns:a16="http://schemas.microsoft.com/office/drawing/2014/main" id="{6F0AD7D6-653F-4033-A106-988D963E4C53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" name="Рисунок 3">
          <a:extLst xmlns:a="http://schemas.openxmlformats.org/drawingml/2006/main">
            <a:ext uri="{FF2B5EF4-FFF2-40B4-BE49-F238E27FC236}">
              <a16:creationId xmlns:a16="http://schemas.microsoft.com/office/drawing/2014/main" id="{7D280AAA-607A-42C4-BFAF-78400C79651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5" name="Рисунок 3">
          <a:extLst xmlns:a="http://schemas.openxmlformats.org/drawingml/2006/main">
            <a:ext uri="{FF2B5EF4-FFF2-40B4-BE49-F238E27FC236}">
              <a16:creationId xmlns:a16="http://schemas.microsoft.com/office/drawing/2014/main" id="{8F0AB998-CDB1-4B8D-BA9E-C0525E5E23E6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1" name="Рисунок 3">
          <a:extLst xmlns:a="http://schemas.openxmlformats.org/drawingml/2006/main">
            <a:ext uri="{FF2B5EF4-FFF2-40B4-BE49-F238E27FC236}">
              <a16:creationId xmlns:a16="http://schemas.microsoft.com/office/drawing/2014/main" id="{B1780870-1758-4346-AF2C-4CA7E8E774C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5" name="Рисунок 3">
          <a:extLst xmlns:a="http://schemas.openxmlformats.org/drawingml/2006/main">
            <a:ext uri="{FF2B5EF4-FFF2-40B4-BE49-F238E27FC236}">
              <a16:creationId xmlns:a16="http://schemas.microsoft.com/office/drawing/2014/main" id="{A2460562-4207-4BB0-BC7C-2E0C8ED77FD0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7" name="Рисунок 3">
          <a:extLst xmlns:a="http://schemas.openxmlformats.org/drawingml/2006/main">
            <a:ext uri="{FF2B5EF4-FFF2-40B4-BE49-F238E27FC236}">
              <a16:creationId xmlns:a16="http://schemas.microsoft.com/office/drawing/2014/main" id="{8BCCB932-B49A-423B-AB94-5490A0239A0B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8" name="Рисунок 3">
          <a:extLst xmlns:a="http://schemas.openxmlformats.org/drawingml/2006/main">
            <a:ext uri="{FF2B5EF4-FFF2-40B4-BE49-F238E27FC236}">
              <a16:creationId xmlns:a16="http://schemas.microsoft.com/office/drawing/2014/main" id="{17CD3191-9302-444C-97AC-5F0721030E27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9" name="Рисунок 3">
          <a:extLst xmlns:a="http://schemas.openxmlformats.org/drawingml/2006/main">
            <a:ext uri="{FF2B5EF4-FFF2-40B4-BE49-F238E27FC236}">
              <a16:creationId xmlns:a16="http://schemas.microsoft.com/office/drawing/2014/main" id="{07C41DBB-3DFA-489F-962B-36DD8E3AD09B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4" name="Рисунок 3">
          <a:extLst xmlns:a="http://schemas.openxmlformats.org/drawingml/2006/main">
            <a:ext uri="{FF2B5EF4-FFF2-40B4-BE49-F238E27FC236}">
              <a16:creationId xmlns:a16="http://schemas.microsoft.com/office/drawing/2014/main" id="{561ACE79-EE50-4E9C-ADFB-F4D7B1F4DA89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7" name="Рисунок 3">
          <a:extLst xmlns:a="http://schemas.openxmlformats.org/drawingml/2006/main">
            <a:ext uri="{FF2B5EF4-FFF2-40B4-BE49-F238E27FC236}">
              <a16:creationId xmlns:a16="http://schemas.microsoft.com/office/drawing/2014/main" id="{37884058-9F2F-425F-B2C5-5627F517BA40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8" name="Рисунок 3">
          <a:extLst xmlns:a="http://schemas.openxmlformats.org/drawingml/2006/main">
            <a:ext uri="{FF2B5EF4-FFF2-40B4-BE49-F238E27FC236}">
              <a16:creationId xmlns:a16="http://schemas.microsoft.com/office/drawing/2014/main" id="{18973130-88E2-421F-8EF2-B808D0DB2786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0.40679</cdr:x>
      <cdr:y>0.36076</cdr:y>
    </cdr:from>
    <cdr:to>
      <cdr:x>0.97694</cdr:x>
      <cdr:y>0.77178</cdr:y>
    </cdr:to>
    <cdr:sp macro="" textlink="">
      <cdr:nvSpPr>
        <cdr:cNvPr id="9" name="TextBox 2"/>
        <cdr:cNvSpPr txBox="1"/>
      </cdr:nvSpPr>
      <cdr:spPr>
        <a:xfrm xmlns:a="http://schemas.openxmlformats.org/drawingml/2006/main">
          <a:off x="1727915" y="863046"/>
          <a:ext cx="2421817" cy="9832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ru-RU" sz="1400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Учебно-научная лаборатория физики мерзлых пород</a:t>
          </a:r>
        </a:p>
      </cdr:txBody>
    </cdr:sp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0" name="Рисунок 3">
          <a:extLst xmlns:a="http://schemas.openxmlformats.org/drawingml/2006/main">
            <a:ext uri="{FF2B5EF4-FFF2-40B4-BE49-F238E27FC236}">
              <a16:creationId xmlns:a16="http://schemas.microsoft.com/office/drawing/2014/main" id="{9802FB36-8F2E-4F02-B6AB-543C87A654D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2" name="Рисунок 3">
          <a:extLst xmlns:a="http://schemas.openxmlformats.org/drawingml/2006/main">
            <a:ext uri="{FF2B5EF4-FFF2-40B4-BE49-F238E27FC236}">
              <a16:creationId xmlns:a16="http://schemas.microsoft.com/office/drawing/2014/main" id="{829DD883-7473-448C-B4BD-C95C1FFF6B1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3" name="Рисунок 3">
          <a:extLst xmlns:a="http://schemas.openxmlformats.org/drawingml/2006/main">
            <a:ext uri="{FF2B5EF4-FFF2-40B4-BE49-F238E27FC236}">
              <a16:creationId xmlns:a16="http://schemas.microsoft.com/office/drawing/2014/main" id="{C32F08C7-7F00-468E-948B-0A506A8EE5F4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4" name="Рисунок 3">
          <a:extLst xmlns:a="http://schemas.openxmlformats.org/drawingml/2006/main">
            <a:ext uri="{FF2B5EF4-FFF2-40B4-BE49-F238E27FC236}">
              <a16:creationId xmlns:a16="http://schemas.microsoft.com/office/drawing/2014/main" id="{431C05F1-998F-4233-B0F4-D9A289357726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6" name="Рисунок 3">
          <a:extLst xmlns:a="http://schemas.openxmlformats.org/drawingml/2006/main">
            <a:ext uri="{FF2B5EF4-FFF2-40B4-BE49-F238E27FC236}">
              <a16:creationId xmlns:a16="http://schemas.microsoft.com/office/drawing/2014/main" id="{35901A81-334D-4C1D-81C7-4AAABBB95E0D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" name="Рисунок 3">
          <a:extLst xmlns:a="http://schemas.openxmlformats.org/drawingml/2006/main">
            <a:ext uri="{FF2B5EF4-FFF2-40B4-BE49-F238E27FC236}">
              <a16:creationId xmlns:a16="http://schemas.microsoft.com/office/drawing/2014/main" id="{3FF26A8D-6BFE-4E31-9B10-A32A26E8E4B7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" name="Рисунок 3">
          <a:extLst xmlns:a="http://schemas.openxmlformats.org/drawingml/2006/main">
            <a:ext uri="{FF2B5EF4-FFF2-40B4-BE49-F238E27FC236}">
              <a16:creationId xmlns:a16="http://schemas.microsoft.com/office/drawing/2014/main" id="{C30CDD64-05D7-4204-9347-7379A9B13F0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5" name="Рисунок 3">
          <a:extLst xmlns:a="http://schemas.openxmlformats.org/drawingml/2006/main">
            <a:ext uri="{FF2B5EF4-FFF2-40B4-BE49-F238E27FC236}">
              <a16:creationId xmlns:a16="http://schemas.microsoft.com/office/drawing/2014/main" id="{4B5F9283-65AB-435F-A0D8-F36D79D8B59E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1" name="Рисунок 3">
          <a:extLst xmlns:a="http://schemas.openxmlformats.org/drawingml/2006/main">
            <a:ext uri="{FF2B5EF4-FFF2-40B4-BE49-F238E27FC236}">
              <a16:creationId xmlns:a16="http://schemas.microsoft.com/office/drawing/2014/main" id="{F354FB6C-6212-4838-8D49-CD8E37ED4DC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5" name="Рисунок 3">
          <a:extLst xmlns:a="http://schemas.openxmlformats.org/drawingml/2006/main">
            <a:ext uri="{FF2B5EF4-FFF2-40B4-BE49-F238E27FC236}">
              <a16:creationId xmlns:a16="http://schemas.microsoft.com/office/drawing/2014/main" id="{3A07A3C2-53F8-49D9-A408-F6E94F9CB6C4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7" name="Рисунок 3">
          <a:extLst xmlns:a="http://schemas.openxmlformats.org/drawingml/2006/main">
            <a:ext uri="{FF2B5EF4-FFF2-40B4-BE49-F238E27FC236}">
              <a16:creationId xmlns:a16="http://schemas.microsoft.com/office/drawing/2014/main" id="{585BC6B9-8886-4184-8C52-2108D9D6C5C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8" name="Рисунок 3">
          <a:extLst xmlns:a="http://schemas.openxmlformats.org/drawingml/2006/main">
            <a:ext uri="{FF2B5EF4-FFF2-40B4-BE49-F238E27FC236}">
              <a16:creationId xmlns:a16="http://schemas.microsoft.com/office/drawing/2014/main" id="{20F41FC9-D697-4819-B91E-EDBA243FBBF9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9" name="Рисунок 3">
          <a:extLst xmlns:a="http://schemas.openxmlformats.org/drawingml/2006/main">
            <a:ext uri="{FF2B5EF4-FFF2-40B4-BE49-F238E27FC236}">
              <a16:creationId xmlns:a16="http://schemas.microsoft.com/office/drawing/2014/main" id="{150F81F6-9689-48BB-BF9E-358425519A13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6" name="Рисунок 3">
          <a:extLst xmlns:a="http://schemas.openxmlformats.org/drawingml/2006/main">
            <a:ext uri="{FF2B5EF4-FFF2-40B4-BE49-F238E27FC236}">
              <a16:creationId xmlns:a16="http://schemas.microsoft.com/office/drawing/2014/main" id="{F9D30E26-1FA1-4015-97C1-219CBFC9577E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0" name="Рисунок 3">
          <a:extLst xmlns:a="http://schemas.openxmlformats.org/drawingml/2006/main">
            <a:ext uri="{FF2B5EF4-FFF2-40B4-BE49-F238E27FC236}">
              <a16:creationId xmlns:a16="http://schemas.microsoft.com/office/drawing/2014/main" id="{EF0FC343-E5A3-450E-B591-5DFB7ABB5B34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1" name="Рисунок 3">
          <a:extLst xmlns:a="http://schemas.openxmlformats.org/drawingml/2006/main">
            <a:ext uri="{FF2B5EF4-FFF2-40B4-BE49-F238E27FC236}">
              <a16:creationId xmlns:a16="http://schemas.microsoft.com/office/drawing/2014/main" id="{B41F840F-6962-414F-8973-9DD3C2B9581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3" name="Рисунок 3">
          <a:extLst xmlns:a="http://schemas.openxmlformats.org/drawingml/2006/main">
            <a:ext uri="{FF2B5EF4-FFF2-40B4-BE49-F238E27FC236}">
              <a16:creationId xmlns:a16="http://schemas.microsoft.com/office/drawing/2014/main" id="{A21BF3C4-3C14-42BE-B683-9CB617ED3FA6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4" name="Рисунок 3">
          <a:extLst xmlns:a="http://schemas.openxmlformats.org/drawingml/2006/main">
            <a:ext uri="{FF2B5EF4-FFF2-40B4-BE49-F238E27FC236}">
              <a16:creationId xmlns:a16="http://schemas.microsoft.com/office/drawing/2014/main" id="{A02292D4-1521-4FA8-9304-78397E13D7D4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5" name="Рисунок 3">
          <a:extLst xmlns:a="http://schemas.openxmlformats.org/drawingml/2006/main">
            <a:ext uri="{FF2B5EF4-FFF2-40B4-BE49-F238E27FC236}">
              <a16:creationId xmlns:a16="http://schemas.microsoft.com/office/drawing/2014/main" id="{C649D228-9810-4707-80BE-1686FF63DEE4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6" name="Рисунок 3">
          <a:extLst xmlns:a="http://schemas.openxmlformats.org/drawingml/2006/main">
            <a:ext uri="{FF2B5EF4-FFF2-40B4-BE49-F238E27FC236}">
              <a16:creationId xmlns:a16="http://schemas.microsoft.com/office/drawing/2014/main" id="{D2E919E5-E7C3-4CB3-B422-3456FDC473A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7" name="Рисунок 3">
          <a:extLst xmlns:a="http://schemas.openxmlformats.org/drawingml/2006/main">
            <a:ext uri="{FF2B5EF4-FFF2-40B4-BE49-F238E27FC236}">
              <a16:creationId xmlns:a16="http://schemas.microsoft.com/office/drawing/2014/main" id="{D57E1BC0-4884-44D8-AA5A-57F8A729A76E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8" name="Рисунок 3">
          <a:extLst xmlns:a="http://schemas.openxmlformats.org/drawingml/2006/main">
            <a:ext uri="{FF2B5EF4-FFF2-40B4-BE49-F238E27FC236}">
              <a16:creationId xmlns:a16="http://schemas.microsoft.com/office/drawing/2014/main" id="{ACAC3922-5264-4111-A632-EA998F0C0C4E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9" name="Рисунок 3">
          <a:extLst xmlns:a="http://schemas.openxmlformats.org/drawingml/2006/main">
            <a:ext uri="{FF2B5EF4-FFF2-40B4-BE49-F238E27FC236}">
              <a16:creationId xmlns:a16="http://schemas.microsoft.com/office/drawing/2014/main" id="{FFBE466A-6667-4554-BBB4-B2E3A999C80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0" name="Рисунок 3">
          <a:extLst xmlns:a="http://schemas.openxmlformats.org/drawingml/2006/main">
            <a:ext uri="{FF2B5EF4-FFF2-40B4-BE49-F238E27FC236}">
              <a16:creationId xmlns:a16="http://schemas.microsoft.com/office/drawing/2014/main" id="{C694EF56-8F7A-4C57-9AE9-F1122A7406CD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1" name="Рисунок 3">
          <a:extLst xmlns:a="http://schemas.openxmlformats.org/drawingml/2006/main">
            <a:ext uri="{FF2B5EF4-FFF2-40B4-BE49-F238E27FC236}">
              <a16:creationId xmlns:a16="http://schemas.microsoft.com/office/drawing/2014/main" id="{DD4AC6F8-174B-4DD2-BB63-042417ADB694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2" name="Рисунок 3">
          <a:extLst xmlns:a="http://schemas.openxmlformats.org/drawingml/2006/main">
            <a:ext uri="{FF2B5EF4-FFF2-40B4-BE49-F238E27FC236}">
              <a16:creationId xmlns:a16="http://schemas.microsoft.com/office/drawing/2014/main" id="{F491ED68-391F-40ED-B923-960CF33C944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3" name="Рисунок 3">
          <a:extLst xmlns:a="http://schemas.openxmlformats.org/drawingml/2006/main">
            <a:ext uri="{FF2B5EF4-FFF2-40B4-BE49-F238E27FC236}">
              <a16:creationId xmlns:a16="http://schemas.microsoft.com/office/drawing/2014/main" id="{DA8E99C7-0C86-4454-BC89-2FAE6E013DD3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4" name="Рисунок 3">
          <a:extLst xmlns:a="http://schemas.openxmlformats.org/drawingml/2006/main">
            <a:ext uri="{FF2B5EF4-FFF2-40B4-BE49-F238E27FC236}">
              <a16:creationId xmlns:a16="http://schemas.microsoft.com/office/drawing/2014/main" id="{EE6F051C-238B-4A6B-B93E-9490739E6AD9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5" name="Рисунок 3">
          <a:extLst xmlns:a="http://schemas.openxmlformats.org/drawingml/2006/main">
            <a:ext uri="{FF2B5EF4-FFF2-40B4-BE49-F238E27FC236}">
              <a16:creationId xmlns:a16="http://schemas.microsoft.com/office/drawing/2014/main" id="{DB6260B4-CF6B-48FB-A21E-66BE0BFC0FC6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4" name="Рисунок 3">
          <a:extLst xmlns:a="http://schemas.openxmlformats.org/drawingml/2006/main">
            <a:ext uri="{FF2B5EF4-FFF2-40B4-BE49-F238E27FC236}">
              <a16:creationId xmlns:a16="http://schemas.microsoft.com/office/drawing/2014/main" id="{35E0F246-9DD4-4CF9-B1EA-A4250AF6B614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7" name="Рисунок 3">
          <a:extLst xmlns:a="http://schemas.openxmlformats.org/drawingml/2006/main">
            <a:ext uri="{FF2B5EF4-FFF2-40B4-BE49-F238E27FC236}">
              <a16:creationId xmlns:a16="http://schemas.microsoft.com/office/drawing/2014/main" id="{3DAD14F8-DAC3-4AB1-BF9E-6891E832C82D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8" name="Рисунок 3">
          <a:extLst xmlns:a="http://schemas.openxmlformats.org/drawingml/2006/main">
            <a:ext uri="{FF2B5EF4-FFF2-40B4-BE49-F238E27FC236}">
              <a16:creationId xmlns:a16="http://schemas.microsoft.com/office/drawing/2014/main" id="{1AA56088-29B2-4372-BF9F-8EB658E3235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0" name="Рисунок 3">
          <a:extLst xmlns:a="http://schemas.openxmlformats.org/drawingml/2006/main">
            <a:ext uri="{FF2B5EF4-FFF2-40B4-BE49-F238E27FC236}">
              <a16:creationId xmlns:a16="http://schemas.microsoft.com/office/drawing/2014/main" id="{60CE5B4A-93C5-432A-8661-15624C86B799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2" name="Рисунок 3">
          <a:extLst xmlns:a="http://schemas.openxmlformats.org/drawingml/2006/main">
            <a:ext uri="{FF2B5EF4-FFF2-40B4-BE49-F238E27FC236}">
              <a16:creationId xmlns:a16="http://schemas.microsoft.com/office/drawing/2014/main" id="{13A0ADE9-7592-4472-8CD1-48FC521A28EC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3" name="Рисунок 3">
          <a:extLst xmlns:a="http://schemas.openxmlformats.org/drawingml/2006/main">
            <a:ext uri="{FF2B5EF4-FFF2-40B4-BE49-F238E27FC236}">
              <a16:creationId xmlns:a16="http://schemas.microsoft.com/office/drawing/2014/main" id="{E11E4BA2-280B-43AE-8BB8-B0E159BE9B2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4" name="Рисунок 3">
          <a:extLst xmlns:a="http://schemas.openxmlformats.org/drawingml/2006/main">
            <a:ext uri="{FF2B5EF4-FFF2-40B4-BE49-F238E27FC236}">
              <a16:creationId xmlns:a16="http://schemas.microsoft.com/office/drawing/2014/main" id="{73FB55B6-0F80-469E-8B5A-270B357ABE3B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6" name="Рисунок 3">
          <a:extLst xmlns:a="http://schemas.openxmlformats.org/drawingml/2006/main">
            <a:ext uri="{FF2B5EF4-FFF2-40B4-BE49-F238E27FC236}">
              <a16:creationId xmlns:a16="http://schemas.microsoft.com/office/drawing/2014/main" id="{DAD584E6-F224-4F12-B409-15A925D6506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" name="Рисунок 3">
          <a:extLst xmlns:a="http://schemas.openxmlformats.org/drawingml/2006/main">
            <a:ext uri="{FF2B5EF4-FFF2-40B4-BE49-F238E27FC236}">
              <a16:creationId xmlns:a16="http://schemas.microsoft.com/office/drawing/2014/main" id="{C8AC4052-30AA-4BA8-89F1-E28A82680E87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" name="Рисунок 3">
          <a:extLst xmlns:a="http://schemas.openxmlformats.org/drawingml/2006/main">
            <a:ext uri="{FF2B5EF4-FFF2-40B4-BE49-F238E27FC236}">
              <a16:creationId xmlns:a16="http://schemas.microsoft.com/office/drawing/2014/main" id="{C10FAD10-F6B3-47E9-B881-998DCFD253DC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5" name="Рисунок 3">
          <a:extLst xmlns:a="http://schemas.openxmlformats.org/drawingml/2006/main">
            <a:ext uri="{FF2B5EF4-FFF2-40B4-BE49-F238E27FC236}">
              <a16:creationId xmlns:a16="http://schemas.microsoft.com/office/drawing/2014/main" id="{C8D90DFA-A740-4B63-B87F-4B31BCE1CFC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1" name="Рисунок 3">
          <a:extLst xmlns:a="http://schemas.openxmlformats.org/drawingml/2006/main">
            <a:ext uri="{FF2B5EF4-FFF2-40B4-BE49-F238E27FC236}">
              <a16:creationId xmlns:a16="http://schemas.microsoft.com/office/drawing/2014/main" id="{96983A39-E4A2-4B71-AF4F-385B511664E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5" name="Рисунок 3">
          <a:extLst xmlns:a="http://schemas.openxmlformats.org/drawingml/2006/main">
            <a:ext uri="{FF2B5EF4-FFF2-40B4-BE49-F238E27FC236}">
              <a16:creationId xmlns:a16="http://schemas.microsoft.com/office/drawing/2014/main" id="{0AC06393-259F-46D2-BFA3-D5E170815F99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7" name="Рисунок 3">
          <a:extLst xmlns:a="http://schemas.openxmlformats.org/drawingml/2006/main">
            <a:ext uri="{FF2B5EF4-FFF2-40B4-BE49-F238E27FC236}">
              <a16:creationId xmlns:a16="http://schemas.microsoft.com/office/drawing/2014/main" id="{EFE16A10-E8C0-44B6-A48F-FA4D9F5C926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8" name="Рисунок 3">
          <a:extLst xmlns:a="http://schemas.openxmlformats.org/drawingml/2006/main">
            <a:ext uri="{FF2B5EF4-FFF2-40B4-BE49-F238E27FC236}">
              <a16:creationId xmlns:a16="http://schemas.microsoft.com/office/drawing/2014/main" id="{3F18D497-FE15-451C-B963-B64FBFB17CB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9" name="Рисунок 3">
          <a:extLst xmlns:a="http://schemas.openxmlformats.org/drawingml/2006/main">
            <a:ext uri="{FF2B5EF4-FFF2-40B4-BE49-F238E27FC236}">
              <a16:creationId xmlns:a16="http://schemas.microsoft.com/office/drawing/2014/main" id="{475B6A78-64B0-49C3-8831-CAA778C22B03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6" name="Рисунок 3">
          <a:extLst xmlns:a="http://schemas.openxmlformats.org/drawingml/2006/main">
            <a:ext uri="{FF2B5EF4-FFF2-40B4-BE49-F238E27FC236}">
              <a16:creationId xmlns:a16="http://schemas.microsoft.com/office/drawing/2014/main" id="{67032535-42C7-4D17-911C-05CB9F2AE8BC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0" name="Рисунок 3">
          <a:extLst xmlns:a="http://schemas.openxmlformats.org/drawingml/2006/main">
            <a:ext uri="{FF2B5EF4-FFF2-40B4-BE49-F238E27FC236}">
              <a16:creationId xmlns:a16="http://schemas.microsoft.com/office/drawing/2014/main" id="{EC8619F7-74FB-4E9B-88BC-DF975BC76302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1" name="Рисунок 3">
          <a:extLst xmlns:a="http://schemas.openxmlformats.org/drawingml/2006/main">
            <a:ext uri="{FF2B5EF4-FFF2-40B4-BE49-F238E27FC236}">
              <a16:creationId xmlns:a16="http://schemas.microsoft.com/office/drawing/2014/main" id="{F3CE5956-1E59-4805-8A12-6AB3030D7BA6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3" name="Рисунок 3">
          <a:extLst xmlns:a="http://schemas.openxmlformats.org/drawingml/2006/main">
            <a:ext uri="{FF2B5EF4-FFF2-40B4-BE49-F238E27FC236}">
              <a16:creationId xmlns:a16="http://schemas.microsoft.com/office/drawing/2014/main" id="{973362DB-6EA4-4711-A54C-B59C29457506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4" name="Рисунок 3">
          <a:extLst xmlns:a="http://schemas.openxmlformats.org/drawingml/2006/main">
            <a:ext uri="{FF2B5EF4-FFF2-40B4-BE49-F238E27FC236}">
              <a16:creationId xmlns:a16="http://schemas.microsoft.com/office/drawing/2014/main" id="{D47D94B8-F928-423F-923C-3EE79B6F3F32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5" name="Рисунок 3">
          <a:extLst xmlns:a="http://schemas.openxmlformats.org/drawingml/2006/main">
            <a:ext uri="{FF2B5EF4-FFF2-40B4-BE49-F238E27FC236}">
              <a16:creationId xmlns:a16="http://schemas.microsoft.com/office/drawing/2014/main" id="{57BDAB6B-0EE5-49AC-8436-CA599B3AF587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6" name="Рисунок 3">
          <a:extLst xmlns:a="http://schemas.openxmlformats.org/drawingml/2006/main">
            <a:ext uri="{FF2B5EF4-FFF2-40B4-BE49-F238E27FC236}">
              <a16:creationId xmlns:a16="http://schemas.microsoft.com/office/drawing/2014/main" id="{4BAB7E3D-EC73-4505-9A8A-E057961C48F1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7" name="Рисунок 3">
          <a:extLst xmlns:a="http://schemas.openxmlformats.org/drawingml/2006/main">
            <a:ext uri="{FF2B5EF4-FFF2-40B4-BE49-F238E27FC236}">
              <a16:creationId xmlns:a16="http://schemas.microsoft.com/office/drawing/2014/main" id="{260BDC52-240C-48CA-A4FD-E9CA703999F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8" name="Рисунок 3">
          <a:extLst xmlns:a="http://schemas.openxmlformats.org/drawingml/2006/main">
            <a:ext uri="{FF2B5EF4-FFF2-40B4-BE49-F238E27FC236}">
              <a16:creationId xmlns:a16="http://schemas.microsoft.com/office/drawing/2014/main" id="{0A2142C8-5578-4982-A04B-B0DFFBC7A786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9" name="Рисунок 3">
          <a:extLst xmlns:a="http://schemas.openxmlformats.org/drawingml/2006/main">
            <a:ext uri="{FF2B5EF4-FFF2-40B4-BE49-F238E27FC236}">
              <a16:creationId xmlns:a16="http://schemas.microsoft.com/office/drawing/2014/main" id="{D53597FB-61A1-4B3B-937E-6368C04D427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0" name="Рисунок 3">
          <a:extLst xmlns:a="http://schemas.openxmlformats.org/drawingml/2006/main">
            <a:ext uri="{FF2B5EF4-FFF2-40B4-BE49-F238E27FC236}">
              <a16:creationId xmlns:a16="http://schemas.microsoft.com/office/drawing/2014/main" id="{C427514A-65A9-4E01-8028-1736500C1357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1" name="Рисунок 3">
          <a:extLst xmlns:a="http://schemas.openxmlformats.org/drawingml/2006/main">
            <a:ext uri="{FF2B5EF4-FFF2-40B4-BE49-F238E27FC236}">
              <a16:creationId xmlns:a16="http://schemas.microsoft.com/office/drawing/2014/main" id="{1B22DD03-75EF-479D-9E1B-392409927ADE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2" name="Рисунок 3">
          <a:extLst xmlns:a="http://schemas.openxmlformats.org/drawingml/2006/main">
            <a:ext uri="{FF2B5EF4-FFF2-40B4-BE49-F238E27FC236}">
              <a16:creationId xmlns:a16="http://schemas.microsoft.com/office/drawing/2014/main" id="{2A7B7DFF-FAA6-4E26-A421-49F0ABB13E9B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3" name="Рисунок 3">
          <a:extLst xmlns:a="http://schemas.openxmlformats.org/drawingml/2006/main">
            <a:ext uri="{FF2B5EF4-FFF2-40B4-BE49-F238E27FC236}">
              <a16:creationId xmlns:a16="http://schemas.microsoft.com/office/drawing/2014/main" id="{BDF96FB8-5781-4C52-B9C4-4BB79D00D3BE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4" name="Рисунок 3">
          <a:extLst xmlns:a="http://schemas.openxmlformats.org/drawingml/2006/main">
            <a:ext uri="{FF2B5EF4-FFF2-40B4-BE49-F238E27FC236}">
              <a16:creationId xmlns:a16="http://schemas.microsoft.com/office/drawing/2014/main" id="{37931C07-3571-404C-9E28-EED068208806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5" name="Рисунок 3">
          <a:extLst xmlns:a="http://schemas.openxmlformats.org/drawingml/2006/main">
            <a:ext uri="{FF2B5EF4-FFF2-40B4-BE49-F238E27FC236}">
              <a16:creationId xmlns:a16="http://schemas.microsoft.com/office/drawing/2014/main" id="{DAD35D94-5C58-4928-AABE-D56E64865CEC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2" name="Рисунок 3">
          <a:extLst xmlns:a="http://schemas.openxmlformats.org/drawingml/2006/main">
            <a:ext uri="{FF2B5EF4-FFF2-40B4-BE49-F238E27FC236}">
              <a16:creationId xmlns:a16="http://schemas.microsoft.com/office/drawing/2014/main" id="{CB785F75-9FFE-4827-BCE0-5E20174D5F7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6" name="Рисунок 3">
          <a:extLst xmlns:a="http://schemas.openxmlformats.org/drawingml/2006/main">
            <a:ext uri="{FF2B5EF4-FFF2-40B4-BE49-F238E27FC236}">
              <a16:creationId xmlns:a16="http://schemas.microsoft.com/office/drawing/2014/main" id="{45DF33AF-A38D-4566-BDD8-0C3CBA7E473B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7" name="Рисунок 3">
          <a:extLst xmlns:a="http://schemas.openxmlformats.org/drawingml/2006/main">
            <a:ext uri="{FF2B5EF4-FFF2-40B4-BE49-F238E27FC236}">
              <a16:creationId xmlns:a16="http://schemas.microsoft.com/office/drawing/2014/main" id="{D308FC48-43AA-4440-B52A-F884D5F411C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0.39077</cdr:x>
      <cdr:y>0.30642</cdr:y>
    </cdr:from>
    <cdr:to>
      <cdr:x>0.96092</cdr:x>
      <cdr:y>1</cdr:y>
    </cdr:to>
    <cdr:sp macro="" textlink="">
      <cdr:nvSpPr>
        <cdr:cNvPr id="38" name="TextBox 2"/>
        <cdr:cNvSpPr txBox="1"/>
      </cdr:nvSpPr>
      <cdr:spPr>
        <a:xfrm xmlns:a="http://schemas.openxmlformats.org/drawingml/2006/main">
          <a:off x="1336805" y="728324"/>
          <a:ext cx="1950454" cy="16485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i="1" dirty="0"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Научно-исследовательская лаборатория мониторинга и прогноза сейсмических событий</a:t>
          </a:r>
          <a:endParaRPr lang="ru-RU" sz="1400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9" name="Рисунок 3">
          <a:extLst xmlns:a="http://schemas.openxmlformats.org/drawingml/2006/main">
            <a:ext uri="{FF2B5EF4-FFF2-40B4-BE49-F238E27FC236}">
              <a16:creationId xmlns:a16="http://schemas.microsoft.com/office/drawing/2014/main" id="{AA23B27B-B994-4C9F-B834-D75C9D050ACE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40" name="Рисунок 3">
          <a:extLst xmlns:a="http://schemas.openxmlformats.org/drawingml/2006/main">
            <a:ext uri="{FF2B5EF4-FFF2-40B4-BE49-F238E27FC236}">
              <a16:creationId xmlns:a16="http://schemas.microsoft.com/office/drawing/2014/main" id="{ECACB3E4-EB92-41BD-89DE-DE8505C85066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41" name="Рисунок 3">
          <a:extLst xmlns:a="http://schemas.openxmlformats.org/drawingml/2006/main">
            <a:ext uri="{FF2B5EF4-FFF2-40B4-BE49-F238E27FC236}">
              <a16:creationId xmlns:a16="http://schemas.microsoft.com/office/drawing/2014/main" id="{B5A4D231-4EA1-4F7D-AA28-42869B4C5929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42" name="Рисунок 3">
          <a:extLst xmlns:a="http://schemas.openxmlformats.org/drawingml/2006/main">
            <a:ext uri="{FF2B5EF4-FFF2-40B4-BE49-F238E27FC236}">
              <a16:creationId xmlns:a16="http://schemas.microsoft.com/office/drawing/2014/main" id="{2D53929D-D3BB-407C-A3E6-947D1F9C3436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43" name="Рисунок 3">
          <a:extLst xmlns:a="http://schemas.openxmlformats.org/drawingml/2006/main">
            <a:ext uri="{FF2B5EF4-FFF2-40B4-BE49-F238E27FC236}">
              <a16:creationId xmlns:a16="http://schemas.microsoft.com/office/drawing/2014/main" id="{C4B25C7A-DC94-47AC-933E-A5513B2D3D82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44" name="Рисунок 3">
          <a:extLst xmlns:a="http://schemas.openxmlformats.org/drawingml/2006/main">
            <a:ext uri="{FF2B5EF4-FFF2-40B4-BE49-F238E27FC236}">
              <a16:creationId xmlns:a16="http://schemas.microsoft.com/office/drawing/2014/main" id="{AE12C4B9-544F-4FD5-AF8A-4377F25CA50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45" name="Рисунок 3">
          <a:extLst xmlns:a="http://schemas.openxmlformats.org/drawingml/2006/main">
            <a:ext uri="{FF2B5EF4-FFF2-40B4-BE49-F238E27FC236}">
              <a16:creationId xmlns:a16="http://schemas.microsoft.com/office/drawing/2014/main" id="{85EFEAD7-8823-4F7E-8F77-0B9A526D23A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46" name="Рисунок 3">
          <a:extLst xmlns:a="http://schemas.openxmlformats.org/drawingml/2006/main">
            <a:ext uri="{FF2B5EF4-FFF2-40B4-BE49-F238E27FC236}">
              <a16:creationId xmlns:a16="http://schemas.microsoft.com/office/drawing/2014/main" id="{02516F2E-AFEC-4742-9054-E18CD25021C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47" name="Рисунок 3">
          <a:extLst xmlns:a="http://schemas.openxmlformats.org/drawingml/2006/main">
            <a:ext uri="{FF2B5EF4-FFF2-40B4-BE49-F238E27FC236}">
              <a16:creationId xmlns:a16="http://schemas.microsoft.com/office/drawing/2014/main" id="{4FC15C2D-FE4C-46A4-82C5-6A6639C059BD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48" name="Рисунок 3">
          <a:extLst xmlns:a="http://schemas.openxmlformats.org/drawingml/2006/main">
            <a:ext uri="{FF2B5EF4-FFF2-40B4-BE49-F238E27FC236}">
              <a16:creationId xmlns:a16="http://schemas.microsoft.com/office/drawing/2014/main" id="{59098EE4-98F0-458A-A4A0-68E5AE501EB6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49" name="Рисунок 3">
          <a:extLst xmlns:a="http://schemas.openxmlformats.org/drawingml/2006/main">
            <a:ext uri="{FF2B5EF4-FFF2-40B4-BE49-F238E27FC236}">
              <a16:creationId xmlns:a16="http://schemas.microsoft.com/office/drawing/2014/main" id="{517A538A-48DE-4C69-9646-118662B295F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50" name="Рисунок 3">
          <a:extLst xmlns:a="http://schemas.openxmlformats.org/drawingml/2006/main">
            <a:ext uri="{FF2B5EF4-FFF2-40B4-BE49-F238E27FC236}">
              <a16:creationId xmlns:a16="http://schemas.microsoft.com/office/drawing/2014/main" id="{A651FE4C-5FF1-45A3-8CEE-CFAA7429551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51" name="Рисунок 3">
          <a:extLst xmlns:a="http://schemas.openxmlformats.org/drawingml/2006/main">
            <a:ext uri="{FF2B5EF4-FFF2-40B4-BE49-F238E27FC236}">
              <a16:creationId xmlns:a16="http://schemas.microsoft.com/office/drawing/2014/main" id="{4EC19EEF-7801-4FA7-8E30-4156986E140B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52" name="Рисунок 3">
          <a:extLst xmlns:a="http://schemas.openxmlformats.org/drawingml/2006/main">
            <a:ext uri="{FF2B5EF4-FFF2-40B4-BE49-F238E27FC236}">
              <a16:creationId xmlns:a16="http://schemas.microsoft.com/office/drawing/2014/main" id="{CFE28F1C-C305-4E6F-AC33-F850182E9DE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53" name="Рисунок 3">
          <a:extLst xmlns:a="http://schemas.openxmlformats.org/drawingml/2006/main">
            <a:ext uri="{FF2B5EF4-FFF2-40B4-BE49-F238E27FC236}">
              <a16:creationId xmlns:a16="http://schemas.microsoft.com/office/drawing/2014/main" id="{FFD6CF40-DA2E-4FEE-8F2D-5F74DB796410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54" name="Рисунок 3">
          <a:extLst xmlns:a="http://schemas.openxmlformats.org/drawingml/2006/main">
            <a:ext uri="{FF2B5EF4-FFF2-40B4-BE49-F238E27FC236}">
              <a16:creationId xmlns:a16="http://schemas.microsoft.com/office/drawing/2014/main" id="{ED965520-47EE-4A47-AFB9-96423A1D1BF3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55" name="Рисунок 3">
          <a:extLst xmlns:a="http://schemas.openxmlformats.org/drawingml/2006/main">
            <a:ext uri="{FF2B5EF4-FFF2-40B4-BE49-F238E27FC236}">
              <a16:creationId xmlns:a16="http://schemas.microsoft.com/office/drawing/2014/main" id="{7FC5FB71-2F83-4513-BBB3-02CBB82266D2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56" name="Рисунок 3">
          <a:extLst xmlns:a="http://schemas.openxmlformats.org/drawingml/2006/main">
            <a:ext uri="{FF2B5EF4-FFF2-40B4-BE49-F238E27FC236}">
              <a16:creationId xmlns:a16="http://schemas.microsoft.com/office/drawing/2014/main" id="{DE5BCEF2-8F28-492B-9FE5-D675536709C7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57" name="Рисунок 3">
          <a:extLst xmlns:a="http://schemas.openxmlformats.org/drawingml/2006/main">
            <a:ext uri="{FF2B5EF4-FFF2-40B4-BE49-F238E27FC236}">
              <a16:creationId xmlns:a16="http://schemas.microsoft.com/office/drawing/2014/main" id="{D903CA78-5109-4F8E-827B-EF75E647836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58" name="Рисунок 3">
          <a:extLst xmlns:a="http://schemas.openxmlformats.org/drawingml/2006/main">
            <a:ext uri="{FF2B5EF4-FFF2-40B4-BE49-F238E27FC236}">
              <a16:creationId xmlns:a16="http://schemas.microsoft.com/office/drawing/2014/main" id="{1ADDB72A-24FD-4657-B5B0-F374FC20F327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59" name="Рисунок 3">
          <a:extLst xmlns:a="http://schemas.openxmlformats.org/drawingml/2006/main">
            <a:ext uri="{FF2B5EF4-FFF2-40B4-BE49-F238E27FC236}">
              <a16:creationId xmlns:a16="http://schemas.microsoft.com/office/drawing/2014/main" id="{3B83ED63-0D3B-47B9-ABC4-78E43A2DD876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60" name="Рисунок 3">
          <a:extLst xmlns:a="http://schemas.openxmlformats.org/drawingml/2006/main">
            <a:ext uri="{FF2B5EF4-FFF2-40B4-BE49-F238E27FC236}">
              <a16:creationId xmlns:a16="http://schemas.microsoft.com/office/drawing/2014/main" id="{47BE6511-A2A5-4FC7-9BBF-1C81883B956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61" name="Рисунок 3">
          <a:extLst xmlns:a="http://schemas.openxmlformats.org/drawingml/2006/main">
            <a:ext uri="{FF2B5EF4-FFF2-40B4-BE49-F238E27FC236}">
              <a16:creationId xmlns:a16="http://schemas.microsoft.com/office/drawing/2014/main" id="{3D3CB004-FE0A-4EDA-892D-01EDE70B8642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62" name="Рисунок 3">
          <a:extLst xmlns:a="http://schemas.openxmlformats.org/drawingml/2006/main">
            <a:ext uri="{FF2B5EF4-FFF2-40B4-BE49-F238E27FC236}">
              <a16:creationId xmlns:a16="http://schemas.microsoft.com/office/drawing/2014/main" id="{899FB2B9-F441-4D58-BC69-F4D08F152E27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63" name="Рисунок 3">
          <a:extLst xmlns:a="http://schemas.openxmlformats.org/drawingml/2006/main">
            <a:ext uri="{FF2B5EF4-FFF2-40B4-BE49-F238E27FC236}">
              <a16:creationId xmlns:a16="http://schemas.microsoft.com/office/drawing/2014/main" id="{A71CEC93-0930-42C9-8D86-3FC82D78A06C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64" name="Рисунок 3">
          <a:extLst xmlns:a="http://schemas.openxmlformats.org/drawingml/2006/main">
            <a:ext uri="{FF2B5EF4-FFF2-40B4-BE49-F238E27FC236}">
              <a16:creationId xmlns:a16="http://schemas.microsoft.com/office/drawing/2014/main" id="{2DB96709-A5AE-4F9B-84A4-E28E304A25C7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65" name="Рисунок 3">
          <a:extLst xmlns:a="http://schemas.openxmlformats.org/drawingml/2006/main">
            <a:ext uri="{FF2B5EF4-FFF2-40B4-BE49-F238E27FC236}">
              <a16:creationId xmlns:a16="http://schemas.microsoft.com/office/drawing/2014/main" id="{D5C2F88F-A231-4C22-BB27-768C68D17E7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66" name="Рисунок 3">
          <a:extLst xmlns:a="http://schemas.openxmlformats.org/drawingml/2006/main">
            <a:ext uri="{FF2B5EF4-FFF2-40B4-BE49-F238E27FC236}">
              <a16:creationId xmlns:a16="http://schemas.microsoft.com/office/drawing/2014/main" id="{98639767-ED99-4541-AC2D-B0712C98936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67" name="Рисунок 3">
          <a:extLst xmlns:a="http://schemas.openxmlformats.org/drawingml/2006/main">
            <a:ext uri="{FF2B5EF4-FFF2-40B4-BE49-F238E27FC236}">
              <a16:creationId xmlns:a16="http://schemas.microsoft.com/office/drawing/2014/main" id="{BCFB695C-2A30-43D4-B434-86811EC9EA59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0.40031</cdr:x>
      <cdr:y>0.31698</cdr:y>
    </cdr:from>
    <cdr:to>
      <cdr:x>0.87206</cdr:x>
      <cdr:y>0.57879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700576" y="801696"/>
          <a:ext cx="2004071" cy="6621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ru-RU" sz="1400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Кафедра "Строительное дело"  </a:t>
          </a:r>
        </a:p>
      </cdr:txBody>
    </cdr:sp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4" name="Рисунок 3">
          <a:extLst xmlns:a="http://schemas.openxmlformats.org/drawingml/2006/main">
            <a:ext uri="{FF2B5EF4-FFF2-40B4-BE49-F238E27FC236}">
              <a16:creationId xmlns:a16="http://schemas.microsoft.com/office/drawing/2014/main" id="{58E042F5-1524-408D-AFFD-078B916881D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5" name="Рисунок 3">
          <a:extLst xmlns:a="http://schemas.openxmlformats.org/drawingml/2006/main">
            <a:ext uri="{FF2B5EF4-FFF2-40B4-BE49-F238E27FC236}">
              <a16:creationId xmlns:a16="http://schemas.microsoft.com/office/drawing/2014/main" id="{332CA28C-F8FE-4D82-98C4-47C11BE6643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0.12086</cdr:x>
      <cdr:y>0.75746</cdr:y>
    </cdr:from>
    <cdr:to>
      <cdr:x>0.53086</cdr:x>
      <cdr:y>0.88878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513443" y="2119086"/>
          <a:ext cx="1741714" cy="3673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План - 363 350</a:t>
          </a:r>
          <a:r>
            <a:rPr lang="ru-RU" sz="1400" b="1" i="1" baseline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₽</a:t>
          </a:r>
          <a:endParaRPr lang="ru-RU" sz="1400" b="1" i="1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4" name="Рисунок 3">
          <a:extLst xmlns:a="http://schemas.openxmlformats.org/drawingml/2006/main">
            <a:ext uri="{FF2B5EF4-FFF2-40B4-BE49-F238E27FC236}">
              <a16:creationId xmlns:a16="http://schemas.microsoft.com/office/drawing/2014/main" id="{F6B3396F-A6CF-41F4-9E1C-3BD6074F98B2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0.38109</cdr:x>
      <cdr:y>0.31212</cdr:y>
    </cdr:from>
    <cdr:to>
      <cdr:x>0.94321</cdr:x>
      <cdr:y>0.64202</cdr:y>
    </cdr:to>
    <cdr:sp macro="" textlink="">
      <cdr:nvSpPr>
        <cdr:cNvPr id="6" name="TextBox 2"/>
        <cdr:cNvSpPr txBox="1"/>
      </cdr:nvSpPr>
      <cdr:spPr>
        <a:xfrm xmlns:a="http://schemas.openxmlformats.org/drawingml/2006/main">
          <a:off x="1590577" y="789404"/>
          <a:ext cx="2346154" cy="8343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ru-RU" sz="1400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Кафедра "Математика  и информатика"</a:t>
          </a:r>
        </a:p>
        <a:p xmlns:a="http://schemas.openxmlformats.org/drawingml/2006/main">
          <a:pPr marL="0" indent="0"/>
          <a:endParaRPr lang="ru-RU" sz="1400" i="1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7" name="Рисунок 3">
          <a:extLst xmlns:a="http://schemas.openxmlformats.org/drawingml/2006/main">
            <a:ext uri="{FF2B5EF4-FFF2-40B4-BE49-F238E27FC236}">
              <a16:creationId xmlns:a16="http://schemas.microsoft.com/office/drawing/2014/main" id="{82D6B453-8814-48C1-B058-7A7EDD96266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0.06321</cdr:x>
      <cdr:y>0.75259</cdr:y>
    </cdr:from>
    <cdr:to>
      <cdr:x>0.4732</cdr:x>
      <cdr:y>0.88392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68514" y="2105479"/>
          <a:ext cx="1741714" cy="3673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План - 508</a:t>
          </a:r>
          <a:r>
            <a:rPr lang="ru-RU" sz="1400" b="1" i="1" baseline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690 ₽</a:t>
          </a:r>
          <a:endParaRPr lang="ru-RU" sz="1400" b="1" i="1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4" name="Рисунок 3">
          <a:extLst xmlns:a="http://schemas.openxmlformats.org/drawingml/2006/main">
            <a:ext uri="{FF2B5EF4-FFF2-40B4-BE49-F238E27FC236}">
              <a16:creationId xmlns:a16="http://schemas.microsoft.com/office/drawing/2014/main" id="{25CDEF3A-1EB2-41C3-BBFF-3677754DB3C9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5" name="Рисунок 3">
          <a:extLst xmlns:a="http://schemas.openxmlformats.org/drawingml/2006/main">
            <a:ext uri="{FF2B5EF4-FFF2-40B4-BE49-F238E27FC236}">
              <a16:creationId xmlns:a16="http://schemas.microsoft.com/office/drawing/2014/main" id="{B82A8D78-9897-426D-BA6A-0D1214692B7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0.40351</cdr:x>
      <cdr:y>0.25861</cdr:y>
    </cdr:from>
    <cdr:to>
      <cdr:x>0.96882</cdr:x>
      <cdr:y>0.78534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1639315" y="598429"/>
          <a:ext cx="2296644" cy="12188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i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Кафедра "Экономических, гуманитарных и общеобразовательных дисциплин"</a:t>
          </a:r>
          <a:endParaRPr lang="ru-RU" sz="1400" dirty="0"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400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6" name="Рисунок 3">
          <a:extLst xmlns:a="http://schemas.openxmlformats.org/drawingml/2006/main">
            <a:ext uri="{FF2B5EF4-FFF2-40B4-BE49-F238E27FC236}">
              <a16:creationId xmlns:a16="http://schemas.microsoft.com/office/drawing/2014/main" id="{C8AE3914-2BCA-498F-8E2F-CC43AF3C591E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7" name="Рисунок 3">
          <a:extLst xmlns:a="http://schemas.openxmlformats.org/drawingml/2006/main">
            <a:ext uri="{FF2B5EF4-FFF2-40B4-BE49-F238E27FC236}">
              <a16:creationId xmlns:a16="http://schemas.microsoft.com/office/drawing/2014/main" id="{D316FAAC-FFFE-4E97-86CA-77E79F6CA25B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0.07282</cdr:x>
      <cdr:y>0.75746</cdr:y>
    </cdr:from>
    <cdr:to>
      <cdr:x>0.48281</cdr:x>
      <cdr:y>0.88878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309336" y="2119086"/>
          <a:ext cx="1741714" cy="3673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План - 1 107 900</a:t>
          </a:r>
          <a:r>
            <a:rPr lang="ru-RU" sz="1400" b="1" i="1" baseline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₽</a:t>
          </a:r>
          <a:endParaRPr lang="ru-RU" sz="1400" b="1" i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4" name="Рисунок 3">
          <a:extLst xmlns:a="http://schemas.openxmlformats.org/drawingml/2006/main">
            <a:ext uri="{FF2B5EF4-FFF2-40B4-BE49-F238E27FC236}">
              <a16:creationId xmlns:a16="http://schemas.microsoft.com/office/drawing/2014/main" id="{2B59650D-A669-4EBB-B2C9-1192D71A558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7" name="Рисунок 3">
          <a:extLst xmlns:a="http://schemas.openxmlformats.org/drawingml/2006/main">
            <a:ext uri="{FF2B5EF4-FFF2-40B4-BE49-F238E27FC236}">
              <a16:creationId xmlns:a16="http://schemas.microsoft.com/office/drawing/2014/main" id="{B83C6AFA-EB56-4F2F-8D64-141C6498D2E4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8" name="Рисунок 3">
          <a:extLst xmlns:a="http://schemas.openxmlformats.org/drawingml/2006/main">
            <a:ext uri="{FF2B5EF4-FFF2-40B4-BE49-F238E27FC236}">
              <a16:creationId xmlns:a16="http://schemas.microsoft.com/office/drawing/2014/main" id="{BB183717-F959-4B7C-B8F6-F01A9648597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0.38757</cdr:x>
      <cdr:y>0.26348</cdr:y>
    </cdr:from>
    <cdr:to>
      <cdr:x>0.97038</cdr:x>
      <cdr:y>0.73912</cdr:y>
    </cdr:to>
    <cdr:sp macro="" textlink="">
      <cdr:nvSpPr>
        <cdr:cNvPr id="9" name="TextBox 2"/>
        <cdr:cNvSpPr txBox="1"/>
      </cdr:nvSpPr>
      <cdr:spPr>
        <a:xfrm xmlns:a="http://schemas.openxmlformats.org/drawingml/2006/main">
          <a:off x="1511212" y="628497"/>
          <a:ext cx="2272485" cy="11345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ru-RU" sz="1400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Кафедра "Педагогика</a:t>
          </a:r>
          <a:r>
            <a:rPr lang="ru-RU" sz="1400" i="1" baseline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и методика начального образования"</a:t>
          </a:r>
          <a:endParaRPr lang="ru-RU" sz="1400" i="1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0" name="Рисунок 3">
          <a:extLst xmlns:a="http://schemas.openxmlformats.org/drawingml/2006/main">
            <a:ext uri="{FF2B5EF4-FFF2-40B4-BE49-F238E27FC236}">
              <a16:creationId xmlns:a16="http://schemas.microsoft.com/office/drawing/2014/main" id="{DF48E46B-BD14-404A-A3B7-5A4382A2D68C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2" name="Рисунок 3">
          <a:extLst xmlns:a="http://schemas.openxmlformats.org/drawingml/2006/main">
            <a:ext uri="{FF2B5EF4-FFF2-40B4-BE49-F238E27FC236}">
              <a16:creationId xmlns:a16="http://schemas.microsoft.com/office/drawing/2014/main" id="{91DEF303-5C27-47DC-8A64-614530C743A0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3" name="Рисунок 3">
          <a:extLst xmlns:a="http://schemas.openxmlformats.org/drawingml/2006/main">
            <a:ext uri="{FF2B5EF4-FFF2-40B4-BE49-F238E27FC236}">
              <a16:creationId xmlns:a16="http://schemas.microsoft.com/office/drawing/2014/main" id="{E68101C3-68AA-4B95-A2F2-55E675666DB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4" name="Рисунок 3">
          <a:extLst xmlns:a="http://schemas.openxmlformats.org/drawingml/2006/main">
            <a:ext uri="{FF2B5EF4-FFF2-40B4-BE49-F238E27FC236}">
              <a16:creationId xmlns:a16="http://schemas.microsoft.com/office/drawing/2014/main" id="{322854D1-E58F-48FB-B1ED-1B4215C1D7B1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6" name="Рисунок 3">
          <a:extLst xmlns:a="http://schemas.openxmlformats.org/drawingml/2006/main">
            <a:ext uri="{FF2B5EF4-FFF2-40B4-BE49-F238E27FC236}">
              <a16:creationId xmlns:a16="http://schemas.microsoft.com/office/drawing/2014/main" id="{10A21318-5D1B-48FD-8A60-B8D6FC990537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0.03758</cdr:x>
      <cdr:y>0.74773</cdr:y>
    </cdr:from>
    <cdr:to>
      <cdr:x>0.44758</cdr:x>
      <cdr:y>0.87905</cdr:y>
    </cdr:to>
    <cdr:sp macro="" textlink="">
      <cdr:nvSpPr>
        <cdr:cNvPr id="11" name="TextBox 1"/>
        <cdr:cNvSpPr txBox="1"/>
      </cdr:nvSpPr>
      <cdr:spPr>
        <a:xfrm xmlns:a="http://schemas.openxmlformats.org/drawingml/2006/main">
          <a:off x="159657" y="2091872"/>
          <a:ext cx="1741714" cy="3673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План - 363 350</a:t>
          </a:r>
          <a:r>
            <a:rPr lang="ru-RU" sz="1400" b="1" i="1" baseline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₽</a:t>
          </a:r>
          <a:endParaRPr lang="ru-RU" sz="1400" b="1" i="1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4" name="Рисунок 3">
          <a:extLst xmlns:a="http://schemas.openxmlformats.org/drawingml/2006/main">
            <a:ext uri="{FF2B5EF4-FFF2-40B4-BE49-F238E27FC236}">
              <a16:creationId xmlns:a16="http://schemas.microsoft.com/office/drawing/2014/main" id="{17244BFB-94C5-40E9-B3A9-8C77D4C1B87B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5" name="Рисунок 3">
          <a:extLst xmlns:a="http://schemas.openxmlformats.org/drawingml/2006/main">
            <a:ext uri="{FF2B5EF4-FFF2-40B4-BE49-F238E27FC236}">
              <a16:creationId xmlns:a16="http://schemas.microsoft.com/office/drawing/2014/main" id="{CB74CF87-056D-4B38-9DCC-F69939F10734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0.3971</cdr:x>
      <cdr:y>0.37048</cdr:y>
    </cdr:from>
    <cdr:to>
      <cdr:x>1</cdr:x>
      <cdr:y>0.82563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1579321" y="977301"/>
          <a:ext cx="2397817" cy="12006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i="1" dirty="0"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Кафедра "Электропривод и автоматизация производственных процессов"</a:t>
          </a:r>
          <a:endParaRPr lang="ru-RU" sz="1400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400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6" name="Рисунок 3">
          <a:extLst xmlns:a="http://schemas.openxmlformats.org/drawingml/2006/main">
            <a:ext uri="{FF2B5EF4-FFF2-40B4-BE49-F238E27FC236}">
              <a16:creationId xmlns:a16="http://schemas.microsoft.com/office/drawing/2014/main" id="{771E9E1A-0B77-4FDA-98E1-53BEF2C2BDE9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7" name="Рисунок 3">
          <a:extLst xmlns:a="http://schemas.openxmlformats.org/drawingml/2006/main">
            <a:ext uri="{FF2B5EF4-FFF2-40B4-BE49-F238E27FC236}">
              <a16:creationId xmlns:a16="http://schemas.microsoft.com/office/drawing/2014/main" id="{C89F2710-CC4F-41A0-8D4B-F27E5B3C07A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2" name="Рисунок 3">
          <a:extLst xmlns:a="http://schemas.openxmlformats.org/drawingml/2006/main">
            <a:ext uri="{FF2B5EF4-FFF2-40B4-BE49-F238E27FC236}">
              <a16:creationId xmlns:a16="http://schemas.microsoft.com/office/drawing/2014/main" id="{26E0D19D-1D43-451F-A056-4EA56680C057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3" name="Рисунок 3">
          <a:extLst xmlns:a="http://schemas.openxmlformats.org/drawingml/2006/main">
            <a:ext uri="{FF2B5EF4-FFF2-40B4-BE49-F238E27FC236}">
              <a16:creationId xmlns:a16="http://schemas.microsoft.com/office/drawing/2014/main" id="{A0520156-DA1C-4CDC-93CE-9C1F590CA821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5" name="Рисунок 3">
          <a:extLst xmlns:a="http://schemas.openxmlformats.org/drawingml/2006/main">
            <a:ext uri="{FF2B5EF4-FFF2-40B4-BE49-F238E27FC236}">
              <a16:creationId xmlns:a16="http://schemas.microsoft.com/office/drawing/2014/main" id="{6BAD3C93-6D85-471D-984D-1286DAF48F9D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6" name="Рисунок 3">
          <a:extLst xmlns:a="http://schemas.openxmlformats.org/drawingml/2006/main">
            <a:ext uri="{FF2B5EF4-FFF2-40B4-BE49-F238E27FC236}">
              <a16:creationId xmlns:a16="http://schemas.microsoft.com/office/drawing/2014/main" id="{4DA323A2-9DC6-448E-9E6B-1683F328C2F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0.06</cdr:x>
      <cdr:y>0.74287</cdr:y>
    </cdr:from>
    <cdr:to>
      <cdr:x>0.47</cdr:x>
      <cdr:y>0.87419</cdr:y>
    </cdr:to>
    <cdr:sp macro="" textlink="">
      <cdr:nvSpPr>
        <cdr:cNvPr id="11" name="TextBox 1"/>
        <cdr:cNvSpPr txBox="1"/>
      </cdr:nvSpPr>
      <cdr:spPr>
        <a:xfrm xmlns:a="http://schemas.openxmlformats.org/drawingml/2006/main">
          <a:off x="254907" y="2078264"/>
          <a:ext cx="1741714" cy="3673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План - 472 350</a:t>
          </a:r>
          <a:r>
            <a:rPr lang="ru-RU" sz="1400" b="1" i="1" baseline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₽</a:t>
          </a:r>
          <a:endParaRPr lang="ru-RU" sz="1400" b="1" i="1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4" name="Рисунок 3">
          <a:extLst xmlns:a="http://schemas.openxmlformats.org/drawingml/2006/main">
            <a:ext uri="{FF2B5EF4-FFF2-40B4-BE49-F238E27FC236}">
              <a16:creationId xmlns:a16="http://schemas.microsoft.com/office/drawing/2014/main" id="{3DF532F9-0125-4A1E-8266-E3195FDAB8C0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7" name="Рисунок 3">
          <a:extLst xmlns:a="http://schemas.openxmlformats.org/drawingml/2006/main">
            <a:ext uri="{FF2B5EF4-FFF2-40B4-BE49-F238E27FC236}">
              <a16:creationId xmlns:a16="http://schemas.microsoft.com/office/drawing/2014/main" id="{08123B43-5740-4A05-836C-F70A9B914E2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8" name="Рисунок 3">
          <a:extLst xmlns:a="http://schemas.openxmlformats.org/drawingml/2006/main">
            <a:ext uri="{FF2B5EF4-FFF2-40B4-BE49-F238E27FC236}">
              <a16:creationId xmlns:a16="http://schemas.microsoft.com/office/drawing/2014/main" id="{93706A2C-8F62-4E38-A7EF-4F2E83B20184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0.40999</cdr:x>
      <cdr:y>0.4629</cdr:y>
    </cdr:from>
    <cdr:to>
      <cdr:x>0.96516</cdr:x>
      <cdr:y>0.96238</cdr:y>
    </cdr:to>
    <cdr:sp macro="" textlink="">
      <cdr:nvSpPr>
        <cdr:cNvPr id="9" name="TextBox 2"/>
        <cdr:cNvSpPr txBox="1"/>
      </cdr:nvSpPr>
      <cdr:spPr>
        <a:xfrm xmlns:a="http://schemas.openxmlformats.org/drawingml/2006/main">
          <a:off x="1399059" y="1024556"/>
          <a:ext cx="1894464" cy="11055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ru-RU" sz="1400" b="1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Средства привлеченные на базе  кафедр ТИ (ф) СВФУ </a:t>
          </a:r>
        </a:p>
      </cdr:txBody>
    </cdr:sp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0" name="Рисунок 3">
          <a:extLst xmlns:a="http://schemas.openxmlformats.org/drawingml/2006/main">
            <a:ext uri="{FF2B5EF4-FFF2-40B4-BE49-F238E27FC236}">
              <a16:creationId xmlns:a16="http://schemas.microsoft.com/office/drawing/2014/main" id="{384AB363-1872-46DD-A2D2-445C387700D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2" name="Рисунок 3">
          <a:extLst xmlns:a="http://schemas.openxmlformats.org/drawingml/2006/main">
            <a:ext uri="{FF2B5EF4-FFF2-40B4-BE49-F238E27FC236}">
              <a16:creationId xmlns:a16="http://schemas.microsoft.com/office/drawing/2014/main" id="{2DC2559F-7B83-46C1-9EC9-CD98CF269344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3" name="Рисунок 3">
          <a:extLst xmlns:a="http://schemas.openxmlformats.org/drawingml/2006/main">
            <a:ext uri="{FF2B5EF4-FFF2-40B4-BE49-F238E27FC236}">
              <a16:creationId xmlns:a16="http://schemas.microsoft.com/office/drawing/2014/main" id="{567EB1C0-CDBD-4288-BA9C-5479BCA46187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4" name="Рисунок 3">
          <a:extLst xmlns:a="http://schemas.openxmlformats.org/drawingml/2006/main">
            <a:ext uri="{FF2B5EF4-FFF2-40B4-BE49-F238E27FC236}">
              <a16:creationId xmlns:a16="http://schemas.microsoft.com/office/drawing/2014/main" id="{7001780A-AA81-48D9-B00B-EA3DD9667A53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6" name="Рисунок 3">
          <a:extLst xmlns:a="http://schemas.openxmlformats.org/drawingml/2006/main">
            <a:ext uri="{FF2B5EF4-FFF2-40B4-BE49-F238E27FC236}">
              <a16:creationId xmlns:a16="http://schemas.microsoft.com/office/drawing/2014/main" id="{3EF12873-A095-4EA3-868A-887799875D4E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" name="Рисунок 3">
          <a:extLst xmlns:a="http://schemas.openxmlformats.org/drawingml/2006/main">
            <a:ext uri="{FF2B5EF4-FFF2-40B4-BE49-F238E27FC236}">
              <a16:creationId xmlns:a16="http://schemas.microsoft.com/office/drawing/2014/main" id="{7F0915D7-305B-4983-A140-D8D30B4CC66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" name="Рисунок 3">
          <a:extLst xmlns:a="http://schemas.openxmlformats.org/drawingml/2006/main">
            <a:ext uri="{FF2B5EF4-FFF2-40B4-BE49-F238E27FC236}">
              <a16:creationId xmlns:a16="http://schemas.microsoft.com/office/drawing/2014/main" id="{CDDEE147-41A4-463C-8ADB-24DC598B403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5" name="Рисунок 3">
          <a:extLst xmlns:a="http://schemas.openxmlformats.org/drawingml/2006/main">
            <a:ext uri="{FF2B5EF4-FFF2-40B4-BE49-F238E27FC236}">
              <a16:creationId xmlns:a16="http://schemas.microsoft.com/office/drawing/2014/main" id="{457D9B47-EDF2-452C-970E-722012E1CD13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1" name="Рисунок 3">
          <a:extLst xmlns:a="http://schemas.openxmlformats.org/drawingml/2006/main">
            <a:ext uri="{FF2B5EF4-FFF2-40B4-BE49-F238E27FC236}">
              <a16:creationId xmlns:a16="http://schemas.microsoft.com/office/drawing/2014/main" id="{8396558A-FB7E-4322-84CA-1A3EB1F5638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5" name="Рисунок 3">
          <a:extLst xmlns:a="http://schemas.openxmlformats.org/drawingml/2006/main">
            <a:ext uri="{FF2B5EF4-FFF2-40B4-BE49-F238E27FC236}">
              <a16:creationId xmlns:a16="http://schemas.microsoft.com/office/drawing/2014/main" id="{341C2B1F-C5A5-40CB-9249-AD4058005D62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7" name="Рисунок 3">
          <a:extLst xmlns:a="http://schemas.openxmlformats.org/drawingml/2006/main">
            <a:ext uri="{FF2B5EF4-FFF2-40B4-BE49-F238E27FC236}">
              <a16:creationId xmlns:a16="http://schemas.microsoft.com/office/drawing/2014/main" id="{316B1647-CE02-423B-8801-DD6E92228463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8" name="Рисунок 3">
          <a:extLst xmlns:a="http://schemas.openxmlformats.org/drawingml/2006/main">
            <a:ext uri="{FF2B5EF4-FFF2-40B4-BE49-F238E27FC236}">
              <a16:creationId xmlns:a16="http://schemas.microsoft.com/office/drawing/2014/main" id="{7A111385-CE24-438B-8C5A-3C384FC202A9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9" name="Рисунок 3">
          <a:extLst xmlns:a="http://schemas.openxmlformats.org/drawingml/2006/main">
            <a:ext uri="{FF2B5EF4-FFF2-40B4-BE49-F238E27FC236}">
              <a16:creationId xmlns:a16="http://schemas.microsoft.com/office/drawing/2014/main" id="{C7FE48CA-C69C-48A5-94B9-657E2AFCE36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83027" y="387240"/>
          <a:ext cx="1451547" cy="1037036"/>
        </a:xfrm>
        <a:prstGeom xmlns:a="http://schemas.openxmlformats.org/drawingml/2006/main" prst="rect">
          <a:avLst/>
        </a:prstGeom>
      </cdr:spPr>
    </cdr:pic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4" name="Рисунок 3">
          <a:extLst xmlns:a="http://schemas.openxmlformats.org/drawingml/2006/main">
            <a:ext uri="{FF2B5EF4-FFF2-40B4-BE49-F238E27FC236}">
              <a16:creationId xmlns:a16="http://schemas.microsoft.com/office/drawing/2014/main" id="{E4AB9D79-CE9A-4F88-9883-558EEC622837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7" name="Рисунок 3">
          <a:extLst xmlns:a="http://schemas.openxmlformats.org/drawingml/2006/main">
            <a:ext uri="{FF2B5EF4-FFF2-40B4-BE49-F238E27FC236}">
              <a16:creationId xmlns:a16="http://schemas.microsoft.com/office/drawing/2014/main" id="{9D607026-34A8-4291-9B2D-4330460F659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8" name="Рисунок 3">
          <a:extLst xmlns:a="http://schemas.openxmlformats.org/drawingml/2006/main">
            <a:ext uri="{FF2B5EF4-FFF2-40B4-BE49-F238E27FC236}">
              <a16:creationId xmlns:a16="http://schemas.microsoft.com/office/drawing/2014/main" id="{2F3D628D-0872-468A-916C-99A9D741452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0.38757</cdr:x>
      <cdr:y>0.41808</cdr:y>
    </cdr:from>
    <cdr:to>
      <cdr:x>1</cdr:x>
      <cdr:y>0.89359</cdr:y>
    </cdr:to>
    <cdr:sp macro="" textlink="">
      <cdr:nvSpPr>
        <cdr:cNvPr id="9" name="TextBox 2"/>
        <cdr:cNvSpPr txBox="1"/>
      </cdr:nvSpPr>
      <cdr:spPr>
        <a:xfrm xmlns:a="http://schemas.openxmlformats.org/drawingml/2006/main">
          <a:off x="1320832" y="894002"/>
          <a:ext cx="2087150" cy="10168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ru-RU" sz="1400" b="1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Средства привлеченные на базе  Лабораторий ТИ(ф)СВФУ </a:t>
          </a:r>
        </a:p>
      </cdr:txBody>
    </cdr:sp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0" name="Рисунок 3">
          <a:extLst xmlns:a="http://schemas.openxmlformats.org/drawingml/2006/main">
            <a:ext uri="{FF2B5EF4-FFF2-40B4-BE49-F238E27FC236}">
              <a16:creationId xmlns:a16="http://schemas.microsoft.com/office/drawing/2014/main" id="{9C6628D4-29F6-4223-94EF-960271D1386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2" name="Рисунок 3">
          <a:extLst xmlns:a="http://schemas.openxmlformats.org/drawingml/2006/main">
            <a:ext uri="{FF2B5EF4-FFF2-40B4-BE49-F238E27FC236}">
              <a16:creationId xmlns:a16="http://schemas.microsoft.com/office/drawing/2014/main" id="{01A38951-021A-4787-B0AF-25676F42DFBD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3" name="Рисунок 3">
          <a:extLst xmlns:a="http://schemas.openxmlformats.org/drawingml/2006/main">
            <a:ext uri="{FF2B5EF4-FFF2-40B4-BE49-F238E27FC236}">
              <a16:creationId xmlns:a16="http://schemas.microsoft.com/office/drawing/2014/main" id="{2E376460-3DA9-4DC8-9D5E-62C039BCBE17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4" name="Рисунок 3">
          <a:extLst xmlns:a="http://schemas.openxmlformats.org/drawingml/2006/main">
            <a:ext uri="{FF2B5EF4-FFF2-40B4-BE49-F238E27FC236}">
              <a16:creationId xmlns:a16="http://schemas.microsoft.com/office/drawing/2014/main" id="{8F8A9F14-603E-43A7-8399-837FD8506EF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6" name="Рисунок 3">
          <a:extLst xmlns:a="http://schemas.openxmlformats.org/drawingml/2006/main">
            <a:ext uri="{FF2B5EF4-FFF2-40B4-BE49-F238E27FC236}">
              <a16:creationId xmlns:a16="http://schemas.microsoft.com/office/drawing/2014/main" id="{DC627C22-152C-432C-9FB4-5D3CD5D008B1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" name="Рисунок 3">
          <a:extLst xmlns:a="http://schemas.openxmlformats.org/drawingml/2006/main">
            <a:ext uri="{FF2B5EF4-FFF2-40B4-BE49-F238E27FC236}">
              <a16:creationId xmlns:a16="http://schemas.microsoft.com/office/drawing/2014/main" id="{8E47CA47-3FAD-49BA-BAEB-748CD1542122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" name="Рисунок 3">
          <a:extLst xmlns:a="http://schemas.openxmlformats.org/drawingml/2006/main">
            <a:ext uri="{FF2B5EF4-FFF2-40B4-BE49-F238E27FC236}">
              <a16:creationId xmlns:a16="http://schemas.microsoft.com/office/drawing/2014/main" id="{FC028EC4-52B1-4250-B325-FFF9F618B067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5" name="Рисунок 3">
          <a:extLst xmlns:a="http://schemas.openxmlformats.org/drawingml/2006/main">
            <a:ext uri="{FF2B5EF4-FFF2-40B4-BE49-F238E27FC236}">
              <a16:creationId xmlns:a16="http://schemas.microsoft.com/office/drawing/2014/main" id="{C2683E16-FB3B-4C7B-A80D-231DCBDD58C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1" name="Рисунок 3">
          <a:extLst xmlns:a="http://schemas.openxmlformats.org/drawingml/2006/main">
            <a:ext uri="{FF2B5EF4-FFF2-40B4-BE49-F238E27FC236}">
              <a16:creationId xmlns:a16="http://schemas.microsoft.com/office/drawing/2014/main" id="{3D2E39B1-6E64-4447-A120-E9779742893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5" name="Рисунок 3">
          <a:extLst xmlns:a="http://schemas.openxmlformats.org/drawingml/2006/main">
            <a:ext uri="{FF2B5EF4-FFF2-40B4-BE49-F238E27FC236}">
              <a16:creationId xmlns:a16="http://schemas.microsoft.com/office/drawing/2014/main" id="{ECAA243B-851E-4D30-A363-BE42DC87E0A0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7" name="Рисунок 3">
          <a:extLst xmlns:a="http://schemas.openxmlformats.org/drawingml/2006/main">
            <a:ext uri="{FF2B5EF4-FFF2-40B4-BE49-F238E27FC236}">
              <a16:creationId xmlns:a16="http://schemas.microsoft.com/office/drawing/2014/main" id="{FCC72BED-57F1-42B2-9C52-3854C5BF815D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8" name="Рисунок 3">
          <a:extLst xmlns:a="http://schemas.openxmlformats.org/drawingml/2006/main">
            <a:ext uri="{FF2B5EF4-FFF2-40B4-BE49-F238E27FC236}">
              <a16:creationId xmlns:a16="http://schemas.microsoft.com/office/drawing/2014/main" id="{473E77B3-5A39-48FE-94AF-A388210F509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9" name="Рисунок 3">
          <a:extLst xmlns:a="http://schemas.openxmlformats.org/drawingml/2006/main">
            <a:ext uri="{FF2B5EF4-FFF2-40B4-BE49-F238E27FC236}">
              <a16:creationId xmlns:a16="http://schemas.microsoft.com/office/drawing/2014/main" id="{0F383F2D-10F2-4E02-9707-F3305909A589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6" name="Рисунок 3">
          <a:extLst xmlns:a="http://schemas.openxmlformats.org/drawingml/2006/main">
            <a:ext uri="{FF2B5EF4-FFF2-40B4-BE49-F238E27FC236}">
              <a16:creationId xmlns:a16="http://schemas.microsoft.com/office/drawing/2014/main" id="{EAFCE022-90F7-4630-B822-28F44240B7A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0" name="Рисунок 3">
          <a:extLst xmlns:a="http://schemas.openxmlformats.org/drawingml/2006/main">
            <a:ext uri="{FF2B5EF4-FFF2-40B4-BE49-F238E27FC236}">
              <a16:creationId xmlns:a16="http://schemas.microsoft.com/office/drawing/2014/main" id="{0D979CA4-7C00-4CCB-AA03-B006CED515B9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1" name="Рисунок 3">
          <a:extLst xmlns:a="http://schemas.openxmlformats.org/drawingml/2006/main">
            <a:ext uri="{FF2B5EF4-FFF2-40B4-BE49-F238E27FC236}">
              <a16:creationId xmlns:a16="http://schemas.microsoft.com/office/drawing/2014/main" id="{042D4EA3-9254-411F-B28F-CD0889D77754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3" name="Рисунок 3">
          <a:extLst xmlns:a="http://schemas.openxmlformats.org/drawingml/2006/main">
            <a:ext uri="{FF2B5EF4-FFF2-40B4-BE49-F238E27FC236}">
              <a16:creationId xmlns:a16="http://schemas.microsoft.com/office/drawing/2014/main" id="{BCFAEB6B-46C4-4842-8157-CE87103BB917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4" name="Рисунок 3">
          <a:extLst xmlns:a="http://schemas.openxmlformats.org/drawingml/2006/main">
            <a:ext uri="{FF2B5EF4-FFF2-40B4-BE49-F238E27FC236}">
              <a16:creationId xmlns:a16="http://schemas.microsoft.com/office/drawing/2014/main" id="{8AC8AF93-9955-4AE3-BC48-AAC8EF41FE3E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5" name="Рисунок 3">
          <a:extLst xmlns:a="http://schemas.openxmlformats.org/drawingml/2006/main">
            <a:ext uri="{FF2B5EF4-FFF2-40B4-BE49-F238E27FC236}">
              <a16:creationId xmlns:a16="http://schemas.microsoft.com/office/drawing/2014/main" id="{BF7BFD0E-6B28-4E95-A472-7F8D9086B5E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6" name="Рисунок 3">
          <a:extLst xmlns:a="http://schemas.openxmlformats.org/drawingml/2006/main">
            <a:ext uri="{FF2B5EF4-FFF2-40B4-BE49-F238E27FC236}">
              <a16:creationId xmlns:a16="http://schemas.microsoft.com/office/drawing/2014/main" id="{3C12FD5F-318A-4F2D-9931-3A12EF24ED81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7" name="Рисунок 3">
          <a:extLst xmlns:a="http://schemas.openxmlformats.org/drawingml/2006/main">
            <a:ext uri="{FF2B5EF4-FFF2-40B4-BE49-F238E27FC236}">
              <a16:creationId xmlns:a16="http://schemas.microsoft.com/office/drawing/2014/main" id="{6618B9E9-356F-4385-B03C-BCAC5CD87EE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8" name="Рисунок 3">
          <a:extLst xmlns:a="http://schemas.openxmlformats.org/drawingml/2006/main">
            <a:ext uri="{FF2B5EF4-FFF2-40B4-BE49-F238E27FC236}">
              <a16:creationId xmlns:a16="http://schemas.microsoft.com/office/drawing/2014/main" id="{432FFC6E-D7BD-40E2-8643-C4746F885D0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9" name="Рисунок 3">
          <a:extLst xmlns:a="http://schemas.openxmlformats.org/drawingml/2006/main">
            <a:ext uri="{FF2B5EF4-FFF2-40B4-BE49-F238E27FC236}">
              <a16:creationId xmlns:a16="http://schemas.microsoft.com/office/drawing/2014/main" id="{5E38454C-544D-4666-B63F-7980BD8799E2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0" name="Рисунок 3">
          <a:extLst xmlns:a="http://schemas.openxmlformats.org/drawingml/2006/main">
            <a:ext uri="{FF2B5EF4-FFF2-40B4-BE49-F238E27FC236}">
              <a16:creationId xmlns:a16="http://schemas.microsoft.com/office/drawing/2014/main" id="{1DDDCEAD-03D7-4101-BDA9-CD56F62327C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1" name="Рисунок 3">
          <a:extLst xmlns:a="http://schemas.openxmlformats.org/drawingml/2006/main">
            <a:ext uri="{FF2B5EF4-FFF2-40B4-BE49-F238E27FC236}">
              <a16:creationId xmlns:a16="http://schemas.microsoft.com/office/drawing/2014/main" id="{E810B73B-A619-4BEB-80D3-AE8738EB4ACE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2" name="Рисунок 3">
          <a:extLst xmlns:a="http://schemas.openxmlformats.org/drawingml/2006/main">
            <a:ext uri="{FF2B5EF4-FFF2-40B4-BE49-F238E27FC236}">
              <a16:creationId xmlns:a16="http://schemas.microsoft.com/office/drawing/2014/main" id="{4DC5D3D8-08E6-45F4-A5C6-7652EBDFC756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3" name="Рисунок 3">
          <a:extLst xmlns:a="http://schemas.openxmlformats.org/drawingml/2006/main">
            <a:ext uri="{FF2B5EF4-FFF2-40B4-BE49-F238E27FC236}">
              <a16:creationId xmlns:a16="http://schemas.microsoft.com/office/drawing/2014/main" id="{F44BE643-8C20-4A07-9317-B774533330F0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4" name="Рисунок 3">
          <a:extLst xmlns:a="http://schemas.openxmlformats.org/drawingml/2006/main">
            <a:ext uri="{FF2B5EF4-FFF2-40B4-BE49-F238E27FC236}">
              <a16:creationId xmlns:a16="http://schemas.microsoft.com/office/drawing/2014/main" id="{3A3A34FE-7061-45EC-A237-5874FA3D22B9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5" name="Рисунок 3">
          <a:extLst xmlns:a="http://schemas.openxmlformats.org/drawingml/2006/main">
            <a:ext uri="{FF2B5EF4-FFF2-40B4-BE49-F238E27FC236}">
              <a16:creationId xmlns:a16="http://schemas.microsoft.com/office/drawing/2014/main" id="{23A41FAB-2EAC-47A1-80D1-8DBD7C1BEACE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72474" y="432078"/>
          <a:ext cx="1367847" cy="1157111"/>
        </a:xfrm>
        <a:prstGeom xmlns:a="http://schemas.openxmlformats.org/drawingml/2006/main" prst="rect">
          <a:avLst/>
        </a:prstGeom>
      </cdr:spPr>
    </cdr:pic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4" name="Рисунок 3">
          <a:extLst xmlns:a="http://schemas.openxmlformats.org/drawingml/2006/main">
            <a:ext uri="{FF2B5EF4-FFF2-40B4-BE49-F238E27FC236}">
              <a16:creationId xmlns:a16="http://schemas.microsoft.com/office/drawing/2014/main" id="{85FAB5F8-5966-4028-A11C-04C0916EDCB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7" name="Рисунок 3">
          <a:extLst xmlns:a="http://schemas.openxmlformats.org/drawingml/2006/main">
            <a:ext uri="{FF2B5EF4-FFF2-40B4-BE49-F238E27FC236}">
              <a16:creationId xmlns:a16="http://schemas.microsoft.com/office/drawing/2014/main" id="{5F3C2A51-2E60-4310-8B08-4FA8EE98EFE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8" name="Рисунок 3">
          <a:extLst xmlns:a="http://schemas.openxmlformats.org/drawingml/2006/main">
            <a:ext uri="{FF2B5EF4-FFF2-40B4-BE49-F238E27FC236}">
              <a16:creationId xmlns:a16="http://schemas.microsoft.com/office/drawing/2014/main" id="{8676DA96-EBB1-4D38-A52D-A98E4CE21DBD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0.40038</cdr:x>
      <cdr:y>0.28294</cdr:y>
    </cdr:from>
    <cdr:to>
      <cdr:x>0.97053</cdr:x>
      <cdr:y>1</cdr:y>
    </cdr:to>
    <cdr:sp macro="" textlink="">
      <cdr:nvSpPr>
        <cdr:cNvPr id="9" name="TextBox 2"/>
        <cdr:cNvSpPr txBox="1"/>
      </cdr:nvSpPr>
      <cdr:spPr>
        <a:xfrm xmlns:a="http://schemas.openxmlformats.org/drawingml/2006/main">
          <a:off x="1332897" y="672088"/>
          <a:ext cx="1898074" cy="17032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i="1" dirty="0"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Учебно-научная лаборатория "</a:t>
          </a:r>
          <a:r>
            <a:rPr lang="ru-RU" sz="1400" i="1" dirty="0" err="1"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Геоэкологический</a:t>
          </a:r>
          <a:r>
            <a:rPr lang="ru-RU" sz="1400" i="1" dirty="0"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мониторинг и инженерно-геологические изыскания"</a:t>
          </a:r>
          <a:endParaRPr lang="ru-RU" sz="1400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0" name="Рисунок 3">
          <a:extLst xmlns:a="http://schemas.openxmlformats.org/drawingml/2006/main">
            <a:ext uri="{FF2B5EF4-FFF2-40B4-BE49-F238E27FC236}">
              <a16:creationId xmlns:a16="http://schemas.microsoft.com/office/drawing/2014/main" id="{BB1E852B-4D01-4052-95DA-F0BC0A91D5A3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2" name="Рисунок 3">
          <a:extLst xmlns:a="http://schemas.openxmlformats.org/drawingml/2006/main">
            <a:ext uri="{FF2B5EF4-FFF2-40B4-BE49-F238E27FC236}">
              <a16:creationId xmlns:a16="http://schemas.microsoft.com/office/drawing/2014/main" id="{D8982349-C907-433A-BD54-71C0B0B7C4FD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3" name="Рисунок 3">
          <a:extLst xmlns:a="http://schemas.openxmlformats.org/drawingml/2006/main">
            <a:ext uri="{FF2B5EF4-FFF2-40B4-BE49-F238E27FC236}">
              <a16:creationId xmlns:a16="http://schemas.microsoft.com/office/drawing/2014/main" id="{D6F60923-0C12-4A9C-B80C-BA50BDB8980E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4" name="Рисунок 3">
          <a:extLst xmlns:a="http://schemas.openxmlformats.org/drawingml/2006/main">
            <a:ext uri="{FF2B5EF4-FFF2-40B4-BE49-F238E27FC236}">
              <a16:creationId xmlns:a16="http://schemas.microsoft.com/office/drawing/2014/main" id="{A796BA76-4218-4913-A262-4C9A79943F11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6" name="Рисунок 3">
          <a:extLst xmlns:a="http://schemas.openxmlformats.org/drawingml/2006/main">
            <a:ext uri="{FF2B5EF4-FFF2-40B4-BE49-F238E27FC236}">
              <a16:creationId xmlns:a16="http://schemas.microsoft.com/office/drawing/2014/main" id="{A28AFEBD-AD10-4ABA-90BB-72A80E615C5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" name="Рисунок 3">
          <a:extLst xmlns:a="http://schemas.openxmlformats.org/drawingml/2006/main">
            <a:ext uri="{FF2B5EF4-FFF2-40B4-BE49-F238E27FC236}">
              <a16:creationId xmlns:a16="http://schemas.microsoft.com/office/drawing/2014/main" id="{BA0A0F50-D94A-45BB-93BB-834775AB5F23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" name="Рисунок 3">
          <a:extLst xmlns:a="http://schemas.openxmlformats.org/drawingml/2006/main">
            <a:ext uri="{FF2B5EF4-FFF2-40B4-BE49-F238E27FC236}">
              <a16:creationId xmlns:a16="http://schemas.microsoft.com/office/drawing/2014/main" id="{B584FF3B-801B-4299-BA26-F8AC0EC6CDED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5" name="Рисунок 3">
          <a:extLst xmlns:a="http://schemas.openxmlformats.org/drawingml/2006/main">
            <a:ext uri="{FF2B5EF4-FFF2-40B4-BE49-F238E27FC236}">
              <a16:creationId xmlns:a16="http://schemas.microsoft.com/office/drawing/2014/main" id="{FB5E863D-6008-4433-8623-19DCA8E799B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1" name="Рисунок 3">
          <a:extLst xmlns:a="http://schemas.openxmlformats.org/drawingml/2006/main">
            <a:ext uri="{FF2B5EF4-FFF2-40B4-BE49-F238E27FC236}">
              <a16:creationId xmlns:a16="http://schemas.microsoft.com/office/drawing/2014/main" id="{51949274-2941-4B53-BBC3-7087B512637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5" name="Рисунок 3">
          <a:extLst xmlns:a="http://schemas.openxmlformats.org/drawingml/2006/main">
            <a:ext uri="{FF2B5EF4-FFF2-40B4-BE49-F238E27FC236}">
              <a16:creationId xmlns:a16="http://schemas.microsoft.com/office/drawing/2014/main" id="{59E333E4-CA36-4530-B65A-7225FAEF63F3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7" name="Рисунок 3">
          <a:extLst xmlns:a="http://schemas.openxmlformats.org/drawingml/2006/main">
            <a:ext uri="{FF2B5EF4-FFF2-40B4-BE49-F238E27FC236}">
              <a16:creationId xmlns:a16="http://schemas.microsoft.com/office/drawing/2014/main" id="{BC6FE6DC-DFDC-46E9-9AFB-D5FB1BD43D1C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8" name="Рисунок 3">
          <a:extLst xmlns:a="http://schemas.openxmlformats.org/drawingml/2006/main">
            <a:ext uri="{FF2B5EF4-FFF2-40B4-BE49-F238E27FC236}">
              <a16:creationId xmlns:a16="http://schemas.microsoft.com/office/drawing/2014/main" id="{AF193F01-D40A-4277-9998-B53CC2CCDF71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19" name="Рисунок 3">
          <a:extLst xmlns:a="http://schemas.openxmlformats.org/drawingml/2006/main">
            <a:ext uri="{FF2B5EF4-FFF2-40B4-BE49-F238E27FC236}">
              <a16:creationId xmlns:a16="http://schemas.microsoft.com/office/drawing/2014/main" id="{E910D3A3-8AC1-48E9-A900-0DCA3D044F84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6" name="Рисунок 3">
          <a:extLst xmlns:a="http://schemas.openxmlformats.org/drawingml/2006/main">
            <a:ext uri="{FF2B5EF4-FFF2-40B4-BE49-F238E27FC236}">
              <a16:creationId xmlns:a16="http://schemas.microsoft.com/office/drawing/2014/main" id="{21DECC5C-2DCD-4354-A6E7-D84FAAC39C34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0" name="Рисунок 3">
          <a:extLst xmlns:a="http://schemas.openxmlformats.org/drawingml/2006/main">
            <a:ext uri="{FF2B5EF4-FFF2-40B4-BE49-F238E27FC236}">
              <a16:creationId xmlns:a16="http://schemas.microsoft.com/office/drawing/2014/main" id="{75027EFC-113F-4A7B-B3CC-61806E1D4BDC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1" name="Рисунок 3">
          <a:extLst xmlns:a="http://schemas.openxmlformats.org/drawingml/2006/main">
            <a:ext uri="{FF2B5EF4-FFF2-40B4-BE49-F238E27FC236}">
              <a16:creationId xmlns:a16="http://schemas.microsoft.com/office/drawing/2014/main" id="{189345F5-A3D6-4931-A515-C4399320F7B8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3" name="Рисунок 3">
          <a:extLst xmlns:a="http://schemas.openxmlformats.org/drawingml/2006/main">
            <a:ext uri="{FF2B5EF4-FFF2-40B4-BE49-F238E27FC236}">
              <a16:creationId xmlns:a16="http://schemas.microsoft.com/office/drawing/2014/main" id="{9D40153D-D28A-4D30-8E11-53568E3B560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4" name="Рисунок 3">
          <a:extLst xmlns:a="http://schemas.openxmlformats.org/drawingml/2006/main">
            <a:ext uri="{FF2B5EF4-FFF2-40B4-BE49-F238E27FC236}">
              <a16:creationId xmlns:a16="http://schemas.microsoft.com/office/drawing/2014/main" id="{2B9EB5A9-C32D-420F-9BC2-ECE23DDFFEE0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5" name="Рисунок 3">
          <a:extLst xmlns:a="http://schemas.openxmlformats.org/drawingml/2006/main">
            <a:ext uri="{FF2B5EF4-FFF2-40B4-BE49-F238E27FC236}">
              <a16:creationId xmlns:a16="http://schemas.microsoft.com/office/drawing/2014/main" id="{ACCE1C73-A297-41A7-934B-FDE3506C02D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6" name="Рисунок 3">
          <a:extLst xmlns:a="http://schemas.openxmlformats.org/drawingml/2006/main">
            <a:ext uri="{FF2B5EF4-FFF2-40B4-BE49-F238E27FC236}">
              <a16:creationId xmlns:a16="http://schemas.microsoft.com/office/drawing/2014/main" id="{13FA9E89-B06E-4723-B982-6259149D5256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7" name="Рисунок 3">
          <a:extLst xmlns:a="http://schemas.openxmlformats.org/drawingml/2006/main">
            <a:ext uri="{FF2B5EF4-FFF2-40B4-BE49-F238E27FC236}">
              <a16:creationId xmlns:a16="http://schemas.microsoft.com/office/drawing/2014/main" id="{7A981186-5942-47CC-B19D-2BE51F3DB5C1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8" name="Рисунок 3">
          <a:extLst xmlns:a="http://schemas.openxmlformats.org/drawingml/2006/main">
            <a:ext uri="{FF2B5EF4-FFF2-40B4-BE49-F238E27FC236}">
              <a16:creationId xmlns:a16="http://schemas.microsoft.com/office/drawing/2014/main" id="{4B2F3877-D8F2-4C9C-94B9-845F1438C8A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29" name="Рисунок 3">
          <a:extLst xmlns:a="http://schemas.openxmlformats.org/drawingml/2006/main">
            <a:ext uri="{FF2B5EF4-FFF2-40B4-BE49-F238E27FC236}">
              <a16:creationId xmlns:a16="http://schemas.microsoft.com/office/drawing/2014/main" id="{29151BA8-D4C4-4895-AA13-ABEE5DD816BC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0" name="Рисунок 3">
          <a:extLst xmlns:a="http://schemas.openxmlformats.org/drawingml/2006/main">
            <a:ext uri="{FF2B5EF4-FFF2-40B4-BE49-F238E27FC236}">
              <a16:creationId xmlns:a16="http://schemas.microsoft.com/office/drawing/2014/main" id="{F1BCF578-8BCE-45FC-BB0D-F0BE2342AFC2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1" name="Рисунок 3">
          <a:extLst xmlns:a="http://schemas.openxmlformats.org/drawingml/2006/main">
            <a:ext uri="{FF2B5EF4-FFF2-40B4-BE49-F238E27FC236}">
              <a16:creationId xmlns:a16="http://schemas.microsoft.com/office/drawing/2014/main" id="{A136CE68-1DEE-4092-87CA-F7AA861779E3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2" name="Рисунок 3">
          <a:extLst xmlns:a="http://schemas.openxmlformats.org/drawingml/2006/main">
            <a:ext uri="{FF2B5EF4-FFF2-40B4-BE49-F238E27FC236}">
              <a16:creationId xmlns:a16="http://schemas.microsoft.com/office/drawing/2014/main" id="{0469C880-CB8C-422F-A481-A33AAC73498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3" name="Рисунок 3">
          <a:extLst xmlns:a="http://schemas.openxmlformats.org/drawingml/2006/main">
            <a:ext uri="{FF2B5EF4-FFF2-40B4-BE49-F238E27FC236}">
              <a16:creationId xmlns:a16="http://schemas.microsoft.com/office/drawing/2014/main" id="{81549FDC-D789-4B63-83EA-0C64FF0457D3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4" name="Рисунок 3">
          <a:extLst xmlns:a="http://schemas.openxmlformats.org/drawingml/2006/main">
            <a:ext uri="{FF2B5EF4-FFF2-40B4-BE49-F238E27FC236}">
              <a16:creationId xmlns:a16="http://schemas.microsoft.com/office/drawing/2014/main" id="{52717A00-C8C9-493A-AE36-A27BA65EA38C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91604" y="564322"/>
          <a:ext cx="1519587" cy="15113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0.04506</cdr:x>
      <cdr:y>0.20206</cdr:y>
    </cdr:from>
    <cdr:to>
      <cdr:x>0.40242</cdr:x>
      <cdr:y>0.74318</cdr:y>
    </cdr:to>
    <cdr:pic>
      <cdr:nvPicPr>
        <cdr:cNvPr id="35" name="Рисунок 3">
          <a:extLst xmlns:a="http://schemas.openxmlformats.org/drawingml/2006/main">
            <a:ext uri="{FF2B5EF4-FFF2-40B4-BE49-F238E27FC236}">
              <a16:creationId xmlns:a16="http://schemas.microsoft.com/office/drawing/2014/main" id="{87DF26FD-67D0-4D96-88A3-D6935E5F64EE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170951" y="479968"/>
          <a:ext cx="1355771" cy="1285361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10" y="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83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10" y="944483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1AF124-080E-48DE-AFAA-01DB03AC0E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323477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10" y="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5801" y="4784428"/>
            <a:ext cx="5409562" cy="39146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83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10" y="944483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321FFD-ED61-414C-A753-E000189E82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61212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264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137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360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432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338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046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872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306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125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08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508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4F75C-E85F-4CC3-A29A-3A70A2F26DE5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428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3.tm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tmp"/><Relationship Id="rId5" Type="http://schemas.openxmlformats.org/officeDocument/2006/relationships/image" Target="../media/image11.tmp"/><Relationship Id="rId4" Type="http://schemas.openxmlformats.org/officeDocument/2006/relationships/image" Target="../media/image10.tm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6.tmp"/><Relationship Id="rId5" Type="http://schemas.openxmlformats.org/officeDocument/2006/relationships/image" Target="../media/image15.tmp"/><Relationship Id="rId4" Type="http://schemas.openxmlformats.org/officeDocument/2006/relationships/image" Target="../media/image14.tm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tmp"/><Relationship Id="rId4" Type="http://schemas.openxmlformats.org/officeDocument/2006/relationships/image" Target="../media/image17.tm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s://nti.s-vfu.ru/downloads/nauka/Sborniki_trudov_nauka/Materiali_RNPK_PiMNO/2024/RNPK_PiMNO_noyabr_2024.pdf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nti.s-vfu.ru/downloads/nauka/Sborniki_trudov_nauka/Materiali_RNPK_PiMNO/2024/RNPK_PiMNO_may_2024.pdf" TargetMode="External"/><Relationship Id="rId5" Type="http://schemas.openxmlformats.org/officeDocument/2006/relationships/hyperlink" Target="https://nti.s-vfu.ru/downloads/nauka/Sborniki_trudov_nauka/Material_XXIV_MNPK_2024.pdf" TargetMode="External"/><Relationship Id="rId4" Type="http://schemas.openxmlformats.org/officeDocument/2006/relationships/hyperlink" Target="https://nti.s-vfu.ru/downloads/nauka/Sborniki_trudov_nauka/Materiali_RNPK_PiMNO/2024/VNPK_PiMNO1_izd_var.pdf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image" Target="../media/image2.jpeg"/><Relationship Id="rId7" Type="http://schemas.openxmlformats.org/officeDocument/2006/relationships/chart" Target="../charts/chart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Relationship Id="rId9" Type="http://schemas.openxmlformats.org/officeDocument/2006/relationships/chart" Target="../charts/char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2.xml"/><Relationship Id="rId3" Type="http://schemas.openxmlformats.org/officeDocument/2006/relationships/image" Target="../media/image1.png"/><Relationship Id="rId7" Type="http://schemas.openxmlformats.org/officeDocument/2006/relationships/chart" Target="../charts/chart11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image" Target="../media/image2.jpeg"/><Relationship Id="rId9" Type="http://schemas.openxmlformats.org/officeDocument/2006/relationships/chart" Target="../charts/char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1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55890" y="166654"/>
            <a:ext cx="103455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Министерство науки и высшего образования Российской Федерации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Федеральное государственное автономное образовательное учреждение высшего образования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«СЕВЕРО-ВОСТОЧНЫЙ ФЕДЕРАЛЬНЫЙ УНИВЕРСИТЕТ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ИМЕНИ М.К.АММОСОВА»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Технический институт (филиал) в г. Нерюнгри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(ТИ (ф) СВФУ)</a:t>
            </a:r>
            <a:endParaRPr lang="ru-RU" sz="1600" dirty="0"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6438" y="2715274"/>
            <a:ext cx="6096000" cy="20159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500" b="1" dirty="0">
                <a:cs typeface="Times New Roman" panose="02020603050405020304" pitchFamily="18" charset="0"/>
              </a:rPr>
              <a:t>ОТЧЕТ</a:t>
            </a:r>
          </a:p>
          <a:p>
            <a:pPr algn="ctr">
              <a:spcAft>
                <a:spcPts val="0"/>
              </a:spcAft>
            </a:pPr>
            <a:r>
              <a:rPr lang="ru-RU" sz="2500" b="1" dirty="0">
                <a:cs typeface="Times New Roman" panose="02020603050405020304" pitchFamily="18" charset="0"/>
              </a:rPr>
              <a:t>О НАУЧНОЙ ДЕЯТЕЛЬНОСТИ ТЕХНИЧЕСКОГО ИНСТИТУТА</a:t>
            </a:r>
          </a:p>
          <a:p>
            <a:pPr algn="ctr">
              <a:spcAft>
                <a:spcPts val="0"/>
              </a:spcAft>
            </a:pPr>
            <a:r>
              <a:rPr lang="ru-RU" sz="2500" b="1" dirty="0">
                <a:cs typeface="Times New Roman" panose="02020603050405020304" pitchFamily="18" charset="0"/>
              </a:rPr>
              <a:t> (ФИЛИАЛА) ФГАОУ ВО «СВФУ»</a:t>
            </a:r>
          </a:p>
          <a:p>
            <a:pPr algn="ctr"/>
            <a:r>
              <a:rPr lang="ru-RU" sz="2500" b="1" dirty="0">
                <a:cs typeface="Times New Roman" panose="02020603050405020304" pitchFamily="18" charset="0"/>
              </a:rPr>
              <a:t>за 2024 год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637913" y="5953883"/>
            <a:ext cx="8383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2025 г.</a:t>
            </a:r>
          </a:p>
        </p:txBody>
      </p:sp>
    </p:spTree>
    <p:extLst>
      <p:ext uri="{BB962C8B-B14F-4D97-AF65-F5344CB8AC3E}">
        <p14:creationId xmlns:p14="http://schemas.microsoft.com/office/powerpoint/2010/main" val="35642935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90973" y="151265"/>
            <a:ext cx="8588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ПУБЛИКАЦИОННЫЕ ПОКАЗАТЕЛИ ДЕЯТЕЛЬНОСТИ НПР КАФЕДР В 20</a:t>
            </a:r>
            <a:r>
              <a:rPr lang="en-US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2</a:t>
            </a:r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4 г.</a:t>
            </a:r>
          </a:p>
          <a:p>
            <a:pPr algn="ctr">
              <a:spcBef>
                <a:spcPct val="0"/>
              </a:spcBef>
            </a:pPr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10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7692" y="600075"/>
            <a:ext cx="9822733" cy="5849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730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90973" y="151265"/>
            <a:ext cx="8588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ПУБЛИКАЦИОННЫЕ ПОКАЗАТЕЛИ ДЕЯТЕЛЬНОСТИ НПР КАФЕДР В 20</a:t>
            </a:r>
            <a:r>
              <a:rPr lang="en-US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2</a:t>
            </a:r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4 г.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11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7325" y="450893"/>
            <a:ext cx="9744075" cy="6255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006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90973" y="151265"/>
            <a:ext cx="8588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ПУБЛИКАЦИОННЫЕ ПОКАЗАТЕЛИ ДЕЯТЕЛЬНОСТИ НПР КАФЕДР В 20</a:t>
            </a:r>
            <a:r>
              <a:rPr lang="en-US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2</a:t>
            </a:r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4 г.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12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9514" y="590517"/>
            <a:ext cx="9220886" cy="625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319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90973" y="151265"/>
            <a:ext cx="8588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ПУБЛИКАЦИОННЫЕ ПОКАЗАТЕЛИ ДЕЯТЕЛЬНОСТИ НПР КАФЕДР В 20</a:t>
            </a:r>
            <a:r>
              <a:rPr lang="en-US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2</a:t>
            </a:r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4 г.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13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3116" y="582722"/>
            <a:ext cx="8846577" cy="6009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3577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90973" y="151265"/>
            <a:ext cx="8588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ПУБЛИКАЦИОННЫЕ ПОКАЗАТЕЛИ ДЕЯТЕЛЬНОСТИ НПР КАФЕДР В 20</a:t>
            </a:r>
            <a:r>
              <a:rPr lang="en-US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2</a:t>
            </a:r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4 г.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14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5925" y="495502"/>
            <a:ext cx="9427926" cy="636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8021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2430" y="5949272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41282" y="167145"/>
            <a:ext cx="8588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ПОДАННЫЕ ЗАЯВКИ НА ПАТЕНТЫ КАФЕДР В 20</a:t>
            </a:r>
            <a:r>
              <a:rPr lang="en-US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2</a:t>
            </a:r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4 г.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15</a:t>
            </a:r>
          </a:p>
        </p:txBody>
      </p:sp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1090476"/>
            <a:ext cx="5648324" cy="2091828"/>
          </a:xfrm>
          <a:prstGeom prst="rect">
            <a:avLst/>
          </a:prstGeom>
        </p:spPr>
      </p:pic>
      <p:pic>
        <p:nvPicPr>
          <p:cNvPr id="10" name="Рисунок 9" descr="Вырезка экрана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65" y="3367301"/>
            <a:ext cx="5347390" cy="3340041"/>
          </a:xfrm>
          <a:prstGeom prst="rect">
            <a:avLst/>
          </a:prstGeom>
        </p:spPr>
      </p:pic>
      <p:pic>
        <p:nvPicPr>
          <p:cNvPr id="11" name="Рисунок 10" descr="Вырезка экрана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426" y="818147"/>
            <a:ext cx="5803252" cy="2549155"/>
          </a:xfrm>
          <a:prstGeom prst="rect">
            <a:avLst/>
          </a:prstGeom>
        </p:spPr>
      </p:pic>
      <p:pic>
        <p:nvPicPr>
          <p:cNvPr id="13" name="Рисунок 12" descr="Вырезка экрана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0" y="3367301"/>
            <a:ext cx="5641327" cy="3340041"/>
          </a:xfrm>
          <a:prstGeom prst="rect">
            <a:avLst/>
          </a:prstGeom>
        </p:spPr>
      </p:pic>
      <p:cxnSp>
        <p:nvCxnSpPr>
          <p:cNvPr id="20" name="Прямая со стрелкой 19"/>
          <p:cNvCxnSpPr>
            <a:stCxn id="8" idx="2"/>
            <a:endCxn id="7" idx="0"/>
          </p:cNvCxnSpPr>
          <p:nvPr/>
        </p:nvCxnSpPr>
        <p:spPr>
          <a:xfrm flipH="1">
            <a:off x="3128963" y="536477"/>
            <a:ext cx="2806679" cy="553999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8" idx="2"/>
          </p:cNvCxnSpPr>
          <p:nvPr/>
        </p:nvCxnSpPr>
        <p:spPr>
          <a:xfrm>
            <a:off x="5935642" y="536477"/>
            <a:ext cx="2734842" cy="553998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7170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35782" y="151265"/>
            <a:ext cx="11056218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17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СВИДЕТЕЛЬСТВО О ГОСУДАРСТВЕННОЙ РЕГИСТРАЦИИ ПРОГРАММЫ ДЛЯ ЭВМ,</a:t>
            </a:r>
            <a:r>
              <a:rPr lang="ru-RU" altLang="ru-RU" sz="17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ПОЛУЧЕННЫЕ НПР КАФЕДР В 20</a:t>
            </a:r>
            <a:r>
              <a:rPr lang="en-US" altLang="ru-RU" sz="17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2</a:t>
            </a:r>
            <a:r>
              <a:rPr lang="ru-RU" altLang="ru-RU" sz="17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4 г.</a:t>
            </a:r>
          </a:p>
        </p:txBody>
      </p:sp>
      <p:cxnSp>
        <p:nvCxnSpPr>
          <p:cNvPr id="10" name="Прямая со стрелкой 9"/>
          <p:cNvCxnSpPr>
            <a:stCxn id="8" idx="2"/>
          </p:cNvCxnSpPr>
          <p:nvPr/>
        </p:nvCxnSpPr>
        <p:spPr>
          <a:xfrm flipH="1">
            <a:off x="2944589" y="505208"/>
            <a:ext cx="3719302" cy="610241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8" idx="2"/>
          </p:cNvCxnSpPr>
          <p:nvPr/>
        </p:nvCxnSpPr>
        <p:spPr>
          <a:xfrm>
            <a:off x="6663891" y="505208"/>
            <a:ext cx="2903621" cy="545804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8" idx="2"/>
          </p:cNvCxnSpPr>
          <p:nvPr/>
        </p:nvCxnSpPr>
        <p:spPr>
          <a:xfrm flipH="1">
            <a:off x="6007151" y="505208"/>
            <a:ext cx="656740" cy="716203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16</a:t>
            </a:r>
          </a:p>
        </p:txBody>
      </p:sp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46" y="1138528"/>
            <a:ext cx="2700924" cy="329811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1193" y="4395787"/>
            <a:ext cx="399579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Свидетельство о государственной регистрации базы данных № 2024620055 Российская Федерация. База данных расчетных параметров работы водогрейного угольного котла марки КВТС-10 с модернизируемой топкой ТУ-3М : </a:t>
            </a:r>
            <a:r>
              <a:rPr lang="ru-RU" sz="1400" dirty="0" err="1"/>
              <a:t>заявл</a:t>
            </a:r>
            <a:r>
              <a:rPr lang="ru-RU" sz="1400" dirty="0"/>
              <a:t>. 19.12.2023 : </a:t>
            </a:r>
            <a:r>
              <a:rPr lang="ru-RU" sz="1400" dirty="0" err="1"/>
              <a:t>опубл</a:t>
            </a:r>
            <a:r>
              <a:rPr lang="ru-RU" sz="1400" dirty="0"/>
              <a:t>. 09.01.2024 / В. И. Вавилов, Л. В. Косарев ; заявитель Федеральное государственное автономное образовательное учреждение высшего образования «Северо-Восточный федеральный университет имени </a:t>
            </a:r>
            <a:r>
              <a:rPr lang="ru-RU" sz="1400" dirty="0" err="1"/>
              <a:t>М.К.Аммосова</a:t>
            </a:r>
            <a:r>
              <a:rPr lang="ru-RU" sz="1400" dirty="0"/>
              <a:t>».</a:t>
            </a:r>
          </a:p>
        </p:txBody>
      </p:sp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889" y="1197351"/>
            <a:ext cx="2696921" cy="318789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067660" y="4372708"/>
            <a:ext cx="3878981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Свидетельство о государственной регистрации базы данных № 2024622780 Российская Федерация. Данные сопротивления вентиляционной трубы системы канализации : № 2024622553 : </a:t>
            </a:r>
            <a:r>
              <a:rPr lang="ru-RU" sz="1400" dirty="0" err="1"/>
              <a:t>заявл</a:t>
            </a:r>
            <a:r>
              <a:rPr lang="ru-RU" sz="1400" dirty="0"/>
              <a:t>. 19.06.2024 : </a:t>
            </a:r>
            <a:r>
              <a:rPr lang="ru-RU" sz="1400" dirty="0" err="1"/>
              <a:t>опубл</a:t>
            </a:r>
            <a:r>
              <a:rPr lang="ru-RU" sz="1400" dirty="0"/>
              <a:t>. 27.06.2024 / В. И. Вавилов, Л. В. Косарев ; заявитель Федеральное государственное автономное образовательное учреждение высшего образования «Северо-Восточный федеральный университет имени </a:t>
            </a:r>
            <a:r>
              <a:rPr lang="ru-RU" sz="1400" dirty="0" err="1"/>
              <a:t>М.К.Аммосова</a:t>
            </a:r>
            <a:r>
              <a:rPr lang="ru-RU" sz="1400" dirty="0"/>
              <a:t>»</a:t>
            </a:r>
          </a:p>
        </p:txBody>
      </p:sp>
      <p:pic>
        <p:nvPicPr>
          <p:cNvPr id="16" name="Рисунок 15" descr="Вырезка экрана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381" y="1051012"/>
            <a:ext cx="2886187" cy="3344775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7946641" y="4395787"/>
            <a:ext cx="4075313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Свидетельство о государственной регистрации базы данных № 2024623175 Российская Федерация. Данные пропускной способности внутренней самотечной канализации с применением тройника с тангенциальным входом : № 2024622550 : </a:t>
            </a:r>
            <a:r>
              <a:rPr lang="ru-RU" sz="1400" dirty="0" err="1"/>
              <a:t>заявл</a:t>
            </a:r>
            <a:r>
              <a:rPr lang="ru-RU" sz="1400" dirty="0"/>
              <a:t>. 19.06.2024 : </a:t>
            </a:r>
            <a:r>
              <a:rPr lang="ru-RU" sz="1400" dirty="0" err="1"/>
              <a:t>опубл</a:t>
            </a:r>
            <a:r>
              <a:rPr lang="ru-RU" sz="1400" dirty="0"/>
              <a:t>. 17.07.2024 / В. И. Вавилов, Л. В. Косарев ; заявитель Федеральное государственное автономное образовательное учреждение высшего образования «Северо-Восточный федеральный университет имени </a:t>
            </a:r>
            <a:r>
              <a:rPr lang="ru-RU" sz="1400" dirty="0" err="1"/>
              <a:t>М.К.Аммосова</a:t>
            </a:r>
            <a:r>
              <a:rPr lang="ru-RU" sz="1400" dirty="0"/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3178319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37381" y="207819"/>
            <a:ext cx="3166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СБОРНИКИ НАУЧНЫХ ТРУДОВ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5618301" y="4111188"/>
            <a:ext cx="1826399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Скругленный прямоугольник 4"/>
            <p:cNvSpPr txBox="1"/>
            <p:nvPr/>
          </p:nvSpPr>
          <p:spPr>
            <a:xfrm>
              <a:off x="20104" y="3353374"/>
              <a:ext cx="5435847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/>
                <a:t>2022 год – 1 сборник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588076" y="3212910"/>
            <a:ext cx="1878747" cy="411840"/>
            <a:chOff x="0" y="3333270"/>
            <a:chExt cx="5633012" cy="411840"/>
          </a:xfrm>
          <a:scene3d>
            <a:camera prst="orthographicFront"/>
            <a:lightRig rig="threePt" dir="t"/>
          </a:scene3d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Скругленный прямоугольник 4"/>
            <p:cNvSpPr txBox="1"/>
            <p:nvPr/>
          </p:nvSpPr>
          <p:spPr>
            <a:xfrm>
              <a:off x="197164" y="3353374"/>
              <a:ext cx="5435848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2024 год – 2 сборника</a:t>
              </a:r>
              <a:endParaRPr lang="ru-RU" sz="1400" b="1" i="1" kern="12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5623136" y="4620908"/>
            <a:ext cx="1821565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Скругленный прямоугольник 4"/>
            <p:cNvSpPr txBox="1"/>
            <p:nvPr/>
          </p:nvSpPr>
          <p:spPr>
            <a:xfrm>
              <a:off x="20104" y="3353374"/>
              <a:ext cx="5435847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/>
                <a:t>2021 год – 1 сборник</a:t>
              </a: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5621780" y="5126690"/>
            <a:ext cx="18229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Скругленный прямоугольник 4"/>
            <p:cNvSpPr txBox="1"/>
            <p:nvPr/>
          </p:nvSpPr>
          <p:spPr>
            <a:xfrm>
              <a:off x="20104" y="3353374"/>
              <a:ext cx="5435847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/>
                <a:t>2020 год – 2 сборника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5606510" y="5612730"/>
            <a:ext cx="1863131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Скругленный прямоугольник 4"/>
            <p:cNvSpPr txBox="1"/>
            <p:nvPr/>
          </p:nvSpPr>
          <p:spPr>
            <a:xfrm>
              <a:off x="20104" y="3353374"/>
              <a:ext cx="5435847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/>
                <a:t>2019 год – 2 сборника</a:t>
              </a: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5588076" y="6107078"/>
            <a:ext cx="1843028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Скругленный прямоугольник 4"/>
            <p:cNvSpPr txBox="1"/>
            <p:nvPr/>
          </p:nvSpPr>
          <p:spPr>
            <a:xfrm>
              <a:off x="20104" y="3353374"/>
              <a:ext cx="5435847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/>
                <a:t>2018 год – 3 сборника</a:t>
              </a:r>
            </a:p>
          </p:txBody>
        </p:sp>
      </p:grpSp>
      <p:cxnSp>
        <p:nvCxnSpPr>
          <p:cNvPr id="34" name="Соединительная линия уступом 33"/>
          <p:cNvCxnSpPr>
            <a:stCxn id="20" idx="1"/>
          </p:cNvCxnSpPr>
          <p:nvPr/>
        </p:nvCxnSpPr>
        <p:spPr>
          <a:xfrm rot="10800000" flipV="1">
            <a:off x="1877328" y="3418830"/>
            <a:ext cx="3710749" cy="1306094"/>
          </a:xfrm>
          <a:prstGeom prst="bentConnector3">
            <a:avLst/>
          </a:prstGeom>
          <a:ln w="15875">
            <a:solidFill>
              <a:srgbClr val="C00000"/>
            </a:solidFill>
            <a:headEnd w="sm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Скругленный прямоугольник 34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17</a:t>
            </a:r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258" y="2567616"/>
            <a:ext cx="3088353" cy="4106584"/>
          </a:xfrm>
          <a:prstGeom prst="rect">
            <a:avLst/>
          </a:prstGeom>
        </p:spPr>
      </p:pic>
      <p:grpSp>
        <p:nvGrpSpPr>
          <p:cNvPr id="37" name="Группа 36"/>
          <p:cNvGrpSpPr/>
          <p:nvPr/>
        </p:nvGrpSpPr>
        <p:grpSpPr>
          <a:xfrm>
            <a:off x="5596390" y="3675667"/>
            <a:ext cx="1829949" cy="468597"/>
            <a:chOff x="0" y="3276513"/>
            <a:chExt cx="5486699" cy="468597"/>
          </a:xfrm>
          <a:scene3d>
            <a:camera prst="orthographicFront"/>
            <a:lightRig rig="threePt" dir="t"/>
          </a:scene3d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Скругленный прямоугольник 4"/>
            <p:cNvSpPr txBox="1"/>
            <p:nvPr/>
          </p:nvSpPr>
          <p:spPr>
            <a:xfrm>
              <a:off x="50851" y="3276513"/>
              <a:ext cx="5435848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/>
                <a:t>2023 год – 1 сборник</a:t>
              </a: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330314" y="572269"/>
            <a:ext cx="43678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Материалы XXIV международной научно-практической конференции молодых ученых, аспирантов и студентов в г. Нерюнгри : Материалы конференции, Нерюнгри, 30 октября – 01 2024 года. – Якутск: Издательский дом СВФУ, 2024. – 610 с. – ISBN 978-5-7513-3794-0.</a:t>
            </a:r>
          </a:p>
        </p:txBody>
      </p:sp>
      <p:pic>
        <p:nvPicPr>
          <p:cNvPr id="8" name="Рисунок 7" descr="Вырезка экрана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395" y="2772076"/>
            <a:ext cx="3090005" cy="388076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554803" y="572269"/>
            <a:ext cx="5637197" cy="2300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Психолого-педагогическое сопровождение участников образовательно</a:t>
            </a:r>
            <a:r>
              <a:rPr lang="ru-RU" dirty="0"/>
              <a:t>го процесса. Образование. Традиции. Инновации: материалы I Всероссийской научно-практической конференции, посвященной году Детства в Якутии. 5 апреля 2024 г., г. Нерюнгри [Электронный ресурс] / Ред. </a:t>
            </a:r>
            <a:r>
              <a:rPr lang="ru-RU" dirty="0" err="1"/>
              <a:t>колл</a:t>
            </a:r>
            <a:r>
              <a:rPr lang="ru-RU" dirty="0"/>
              <a:t>. Л.В. Мамедова, И.Ж. </a:t>
            </a:r>
            <a:r>
              <a:rPr lang="ru-RU" dirty="0" err="1"/>
              <a:t>Шахмалова</a:t>
            </a:r>
            <a:r>
              <a:rPr lang="ru-RU" dirty="0"/>
              <a:t>. – Якутск: Издательский дом СВФУ, 2024. – 1 электрон. опт. диск.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7444700" y="3418830"/>
            <a:ext cx="656572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15165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Rectangle 138"/>
          <p:cNvSpPr>
            <a:spLocks noChangeArrowheads="1"/>
          </p:cNvSpPr>
          <p:nvPr/>
        </p:nvSpPr>
        <p:spPr bwMode="auto">
          <a:xfrm>
            <a:off x="1238944" y="341995"/>
            <a:ext cx="6541769" cy="646331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ОРГАНИЗАЦИЯ И ПРОВЕДЕНИЕ НАУЧНЫХ МЕРОПРИЯТИЙ</a:t>
            </a:r>
          </a:p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(2024 год)</a:t>
            </a:r>
          </a:p>
        </p:txBody>
      </p:sp>
      <p:sp>
        <p:nvSpPr>
          <p:cNvPr id="8" name="Скругленный прямоугольник 4"/>
          <p:cNvSpPr/>
          <p:nvPr/>
        </p:nvSpPr>
        <p:spPr bwMode="auto">
          <a:xfrm>
            <a:off x="125038" y="1108177"/>
            <a:ext cx="1375688" cy="8509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Мероприятие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123846" y="2001805"/>
            <a:ext cx="1380758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Конференции</a:t>
              </a:r>
            </a:p>
          </p:txBody>
        </p:sp>
      </p:grpSp>
      <p:sp>
        <p:nvSpPr>
          <p:cNvPr id="12" name="Скругленный прямоугольник 4"/>
          <p:cNvSpPr/>
          <p:nvPr/>
        </p:nvSpPr>
        <p:spPr bwMode="auto">
          <a:xfrm>
            <a:off x="1541855" y="1116173"/>
            <a:ext cx="590356" cy="8429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Всего</a:t>
            </a:r>
          </a:p>
        </p:txBody>
      </p:sp>
      <p:sp>
        <p:nvSpPr>
          <p:cNvPr id="13" name="Скругленный прямоугольник 4"/>
          <p:cNvSpPr/>
          <p:nvPr/>
        </p:nvSpPr>
        <p:spPr bwMode="auto">
          <a:xfrm>
            <a:off x="2166494" y="1125699"/>
            <a:ext cx="5701117" cy="28695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Уровень</a:t>
            </a:r>
          </a:p>
        </p:txBody>
      </p:sp>
      <p:sp>
        <p:nvSpPr>
          <p:cNvPr id="14" name="Скругленный прямоугольник 4"/>
          <p:cNvSpPr/>
          <p:nvPr/>
        </p:nvSpPr>
        <p:spPr bwMode="auto">
          <a:xfrm>
            <a:off x="2166494" y="1432666"/>
            <a:ext cx="1663650" cy="52642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Международный</a:t>
            </a:r>
          </a:p>
        </p:txBody>
      </p:sp>
      <p:sp>
        <p:nvSpPr>
          <p:cNvPr id="15" name="Скругленный прямоугольник 4"/>
          <p:cNvSpPr/>
          <p:nvPr/>
        </p:nvSpPr>
        <p:spPr bwMode="auto">
          <a:xfrm>
            <a:off x="3857874" y="1432666"/>
            <a:ext cx="1570910" cy="52642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Всероссийский и региональный</a:t>
            </a:r>
          </a:p>
        </p:txBody>
      </p:sp>
      <p:sp>
        <p:nvSpPr>
          <p:cNvPr id="16" name="Скругленный прямоугольник 4"/>
          <p:cNvSpPr/>
          <p:nvPr/>
        </p:nvSpPr>
        <p:spPr bwMode="auto">
          <a:xfrm>
            <a:off x="5463529" y="1442191"/>
            <a:ext cx="1193750" cy="5168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Районный и городской</a:t>
            </a:r>
          </a:p>
        </p:txBody>
      </p:sp>
      <p:sp>
        <p:nvSpPr>
          <p:cNvPr id="17" name="Скругленный прямоугольник 4"/>
          <p:cNvSpPr/>
          <p:nvPr/>
        </p:nvSpPr>
        <p:spPr bwMode="auto">
          <a:xfrm>
            <a:off x="6697709" y="1442191"/>
            <a:ext cx="1152246" cy="5168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СВФУ и </a:t>
            </a:r>
          </a:p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ТИ (ф) СВФУ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1554614" y="2001805"/>
            <a:ext cx="58175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4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2179254" y="1992280"/>
            <a:ext cx="16534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3874704" y="1992280"/>
            <a:ext cx="1558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3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5484429" y="1992280"/>
            <a:ext cx="1177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6696085" y="1992280"/>
            <a:ext cx="11581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123846" y="2455546"/>
            <a:ext cx="1380758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Выставки</a:t>
              </a: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1554614" y="2455546"/>
            <a:ext cx="58175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" name="Скругленный прямоугольник 3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2179254" y="2446021"/>
            <a:ext cx="16534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3874704" y="2446021"/>
            <a:ext cx="1558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5" name="Скругленный прямоугольник 4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5484429" y="2446021"/>
            <a:ext cx="1177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8" name="Скругленный прямоугольник 4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6703629" y="2446021"/>
            <a:ext cx="11581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1" name="Скругленный прямоугольник 5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123846" y="2903392"/>
            <a:ext cx="1380758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4" name="Скругленный прямоугольник 5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Научные семинары</a:t>
              </a: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1554614" y="2903392"/>
            <a:ext cx="58175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7" name="Скругленный прямоугольник 5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2179254" y="2893867"/>
            <a:ext cx="16534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0" name="Скругленный прямоугольник 5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3874704" y="2893867"/>
            <a:ext cx="1558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3" name="Скругленный прямоугольник 6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5484429" y="2893867"/>
            <a:ext cx="1177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6" name="Скругленный прямоугольник 6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6703629" y="2893867"/>
            <a:ext cx="11581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9" name="Скругленный прямоугольник 6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123846" y="3348814"/>
            <a:ext cx="1380758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2" name="Скругленный прямоугольник 7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Круглые столы</a:t>
              </a: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1554614" y="3348814"/>
            <a:ext cx="58175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5" name="Скругленный прямоугольник 7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2179254" y="3339289"/>
            <a:ext cx="16534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8" name="Скругленный прямоугольник 7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3874704" y="3339289"/>
            <a:ext cx="1558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1" name="Скругленный прямоугольник 8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5484429" y="3339289"/>
            <a:ext cx="1177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4" name="Скругленный прямоугольник 8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6703629" y="3339289"/>
            <a:ext cx="11581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7" name="Скругленный прямоугольник 8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8" name="Скругленный прямоугольник 4"/>
            <p:cNvSpPr txBox="1"/>
            <p:nvPr/>
          </p:nvSpPr>
          <p:spPr>
            <a:xfrm>
              <a:off x="20104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123846" y="3794236"/>
            <a:ext cx="1380758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0" name="Скругленный прямоугольник 8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Конкурсы, гранты</a:t>
              </a:r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1554614" y="3794236"/>
            <a:ext cx="58175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3" name="Скругленный прямоугольник 9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grpSp>
        <p:nvGrpSpPr>
          <p:cNvPr id="95" name="Группа 94"/>
          <p:cNvGrpSpPr/>
          <p:nvPr/>
        </p:nvGrpSpPr>
        <p:grpSpPr>
          <a:xfrm>
            <a:off x="2179254" y="3784711"/>
            <a:ext cx="16534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6" name="Скругленный прямоугольник 9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98" name="Группа 97"/>
          <p:cNvGrpSpPr/>
          <p:nvPr/>
        </p:nvGrpSpPr>
        <p:grpSpPr>
          <a:xfrm>
            <a:off x="3874704" y="3784711"/>
            <a:ext cx="1558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9" name="Скругленный прямоугольник 9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101" name="Группа 100"/>
          <p:cNvGrpSpPr/>
          <p:nvPr/>
        </p:nvGrpSpPr>
        <p:grpSpPr>
          <a:xfrm>
            <a:off x="5484429" y="3784711"/>
            <a:ext cx="1177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2" name="Скругленный прямоугольник 10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104" name="Группа 103"/>
          <p:cNvGrpSpPr/>
          <p:nvPr/>
        </p:nvGrpSpPr>
        <p:grpSpPr>
          <a:xfrm>
            <a:off x="6703629" y="3784711"/>
            <a:ext cx="11581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5" name="Скругленный прямоугольник 10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grpSp>
        <p:nvGrpSpPr>
          <p:cNvPr id="107" name="Группа 106"/>
          <p:cNvGrpSpPr/>
          <p:nvPr/>
        </p:nvGrpSpPr>
        <p:grpSpPr>
          <a:xfrm>
            <a:off x="123846" y="4242082"/>
            <a:ext cx="1380758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8" name="Скругленный прямоугольник 10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Научные олимпиады</a:t>
              </a:r>
            </a:p>
          </p:txBody>
        </p:sp>
      </p:grpSp>
      <p:grpSp>
        <p:nvGrpSpPr>
          <p:cNvPr id="110" name="Группа 109"/>
          <p:cNvGrpSpPr/>
          <p:nvPr/>
        </p:nvGrpSpPr>
        <p:grpSpPr>
          <a:xfrm>
            <a:off x="1554614" y="4242082"/>
            <a:ext cx="58175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1" name="Скругленный прямоугольник 11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113" name="Группа 112"/>
          <p:cNvGrpSpPr/>
          <p:nvPr/>
        </p:nvGrpSpPr>
        <p:grpSpPr>
          <a:xfrm>
            <a:off x="2179254" y="4232557"/>
            <a:ext cx="16534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4" name="Скругленный прямоугольник 11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116" name="Группа 115"/>
          <p:cNvGrpSpPr/>
          <p:nvPr/>
        </p:nvGrpSpPr>
        <p:grpSpPr>
          <a:xfrm>
            <a:off x="3874704" y="4232557"/>
            <a:ext cx="1558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7" name="Скругленный прямоугольник 11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119" name="Группа 118"/>
          <p:cNvGrpSpPr/>
          <p:nvPr/>
        </p:nvGrpSpPr>
        <p:grpSpPr>
          <a:xfrm>
            <a:off x="5484429" y="4232557"/>
            <a:ext cx="117717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0" name="Скругленный прямоугольник 11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122" name="Группа 121"/>
          <p:cNvGrpSpPr/>
          <p:nvPr/>
        </p:nvGrpSpPr>
        <p:grpSpPr>
          <a:xfrm>
            <a:off x="6703629" y="4232557"/>
            <a:ext cx="1158122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3" name="Скругленный прямоугольник 12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sp>
        <p:nvSpPr>
          <p:cNvPr id="125" name="Скругленный прямоугольник 124"/>
          <p:cNvSpPr/>
          <p:nvPr/>
        </p:nvSpPr>
        <p:spPr>
          <a:xfrm>
            <a:off x="872836" y="801524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917871" y="775859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18</a:t>
            </a:r>
          </a:p>
        </p:txBody>
      </p:sp>
      <p:sp>
        <p:nvSpPr>
          <p:cNvPr id="130" name="Прямоугольник 129"/>
          <p:cNvSpPr/>
          <p:nvPr/>
        </p:nvSpPr>
        <p:spPr>
          <a:xfrm>
            <a:off x="8723076" y="387525"/>
            <a:ext cx="31398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УЧАСТИЕ В НАУЧНЫХ </a:t>
            </a:r>
          </a:p>
          <a:p>
            <a:pPr algn="ctr"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МЕРОПРИЯТИЯХ в 2024 году. </a:t>
            </a:r>
          </a:p>
        </p:txBody>
      </p:sp>
      <p:sp>
        <p:nvSpPr>
          <p:cNvPr id="131" name="Скругленный прямоугольник 4"/>
          <p:cNvSpPr/>
          <p:nvPr/>
        </p:nvSpPr>
        <p:spPr bwMode="auto">
          <a:xfrm>
            <a:off x="8481127" y="1108177"/>
            <a:ext cx="1925078" cy="7971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Уровень мероприятия</a:t>
            </a:r>
          </a:p>
        </p:txBody>
      </p:sp>
      <p:grpSp>
        <p:nvGrpSpPr>
          <p:cNvPr id="132" name="Группа 131"/>
          <p:cNvGrpSpPr/>
          <p:nvPr/>
        </p:nvGrpSpPr>
        <p:grpSpPr>
          <a:xfrm>
            <a:off x="8467415" y="1937136"/>
            <a:ext cx="1939712" cy="24300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3" name="Скругленный прямоугольник 13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Международный</a:t>
              </a:r>
            </a:p>
          </p:txBody>
        </p:sp>
      </p:grpSp>
      <p:sp>
        <p:nvSpPr>
          <p:cNvPr id="135" name="Скругленный прямоугольник 4"/>
          <p:cNvSpPr/>
          <p:nvPr/>
        </p:nvSpPr>
        <p:spPr bwMode="auto">
          <a:xfrm>
            <a:off x="10468063" y="1112159"/>
            <a:ext cx="1368372" cy="7971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Количество </a:t>
            </a:r>
            <a:r>
              <a:rPr lang="ru-RU" sz="1600" b="1" i="1" dirty="0">
                <a:solidFill>
                  <a:srgbClr val="2C10F8"/>
                </a:solidFill>
              </a:rPr>
              <a:t>мероприятий</a:t>
            </a:r>
            <a:r>
              <a:rPr lang="ru-RU" sz="1600" b="1" i="1" dirty="0">
                <a:solidFill>
                  <a:srgbClr val="C00000"/>
                </a:solidFill>
              </a:rPr>
              <a:t>/ </a:t>
            </a:r>
            <a:r>
              <a:rPr lang="ru-RU" sz="1600" b="1" i="1" dirty="0">
                <a:solidFill>
                  <a:srgbClr val="26DC18"/>
                </a:solidFill>
              </a:rPr>
              <a:t>участий</a:t>
            </a:r>
            <a:r>
              <a:rPr lang="ru-RU" sz="1600" b="1" i="1" dirty="0">
                <a:solidFill>
                  <a:srgbClr val="C00000"/>
                </a:solidFill>
              </a:rPr>
              <a:t> </a:t>
            </a:r>
          </a:p>
        </p:txBody>
      </p:sp>
      <p:grpSp>
        <p:nvGrpSpPr>
          <p:cNvPr id="136" name="Группа 135"/>
          <p:cNvGrpSpPr/>
          <p:nvPr/>
        </p:nvGrpSpPr>
        <p:grpSpPr>
          <a:xfrm>
            <a:off x="10449934" y="1953093"/>
            <a:ext cx="1418248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7" name="Скругленный прямоугольник 13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8" name="Скругленный прямоугольник 4"/>
            <p:cNvSpPr txBox="1"/>
            <p:nvPr/>
          </p:nvSpPr>
          <p:spPr>
            <a:xfrm>
              <a:off x="20105" y="3353372"/>
              <a:ext cx="5435845" cy="37163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5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27</a:t>
              </a:r>
            </a:p>
          </p:txBody>
        </p:sp>
      </p:grpSp>
      <p:grpSp>
        <p:nvGrpSpPr>
          <p:cNvPr id="139" name="Группа 138"/>
          <p:cNvGrpSpPr/>
          <p:nvPr/>
        </p:nvGrpSpPr>
        <p:grpSpPr>
          <a:xfrm>
            <a:off x="8466459" y="2220337"/>
            <a:ext cx="1946860" cy="23512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40" name="Скругленный прямоугольник 13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Российский</a:t>
              </a:r>
            </a:p>
          </p:txBody>
        </p:sp>
      </p:grpSp>
      <p:grpSp>
        <p:nvGrpSpPr>
          <p:cNvPr id="142" name="Группа 141"/>
          <p:cNvGrpSpPr/>
          <p:nvPr/>
        </p:nvGrpSpPr>
        <p:grpSpPr>
          <a:xfrm>
            <a:off x="10468063" y="2220429"/>
            <a:ext cx="1418248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45" name="Скругленный прямоугольник 14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7" name="Скругленный прямоугольник 4"/>
            <p:cNvSpPr txBox="1"/>
            <p:nvPr/>
          </p:nvSpPr>
          <p:spPr>
            <a:xfrm>
              <a:off x="20105" y="3353378"/>
              <a:ext cx="5435845" cy="37163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4</a:t>
              </a:r>
            </a:p>
          </p:txBody>
        </p:sp>
      </p:grpSp>
      <p:grpSp>
        <p:nvGrpSpPr>
          <p:cNvPr id="149" name="Группа 148"/>
          <p:cNvGrpSpPr/>
          <p:nvPr/>
        </p:nvGrpSpPr>
        <p:grpSpPr>
          <a:xfrm>
            <a:off x="8467415" y="2509165"/>
            <a:ext cx="1939712" cy="26206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0" name="Скругленный прямоугольник 14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Республиканский</a:t>
              </a:r>
            </a:p>
          </p:txBody>
        </p:sp>
      </p:grpSp>
      <p:grpSp>
        <p:nvGrpSpPr>
          <p:cNvPr id="152" name="Группа 151"/>
          <p:cNvGrpSpPr/>
          <p:nvPr/>
        </p:nvGrpSpPr>
        <p:grpSpPr>
          <a:xfrm>
            <a:off x="10476855" y="2514978"/>
            <a:ext cx="1418248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3" name="Скругленный прямоугольник 15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3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3</a:t>
              </a:r>
            </a:p>
          </p:txBody>
        </p:sp>
      </p:grpSp>
      <p:grpSp>
        <p:nvGrpSpPr>
          <p:cNvPr id="155" name="Группа 154"/>
          <p:cNvGrpSpPr/>
          <p:nvPr/>
        </p:nvGrpSpPr>
        <p:grpSpPr>
          <a:xfrm>
            <a:off x="8455174" y="2824560"/>
            <a:ext cx="1946860" cy="2421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6" name="Скругленный прямоугольник 15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Районные, ТИ (ф) СВФУ</a:t>
              </a:r>
            </a:p>
          </p:txBody>
        </p:sp>
      </p:grpSp>
      <p:grpSp>
        <p:nvGrpSpPr>
          <p:cNvPr id="158" name="Группа 157"/>
          <p:cNvGrpSpPr/>
          <p:nvPr/>
        </p:nvGrpSpPr>
        <p:grpSpPr>
          <a:xfrm>
            <a:off x="10476855" y="2825643"/>
            <a:ext cx="1418248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9" name="Скругленный прямоугольник 15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10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25</a:t>
              </a:r>
            </a:p>
          </p:txBody>
        </p:sp>
      </p:grpSp>
      <p:grpSp>
        <p:nvGrpSpPr>
          <p:cNvPr id="161" name="Группа 160"/>
          <p:cNvGrpSpPr/>
          <p:nvPr/>
        </p:nvGrpSpPr>
        <p:grpSpPr>
          <a:xfrm>
            <a:off x="8446481" y="3107676"/>
            <a:ext cx="1954524" cy="23675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2" name="Скругленный прямоугольник 16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3" name="Скругленный прямоугольник 4"/>
            <p:cNvSpPr txBox="1"/>
            <p:nvPr/>
          </p:nvSpPr>
          <p:spPr>
            <a:xfrm>
              <a:off x="20105" y="3342795"/>
              <a:ext cx="5435846" cy="38221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/>
              <a:r>
                <a:rPr lang="ru-RU" sz="1400" b="1" i="1" dirty="0"/>
                <a:t>Всего</a:t>
              </a:r>
            </a:p>
          </p:txBody>
        </p:sp>
      </p:grpSp>
      <p:grpSp>
        <p:nvGrpSpPr>
          <p:cNvPr id="164" name="Группа 163"/>
          <p:cNvGrpSpPr/>
          <p:nvPr/>
        </p:nvGrpSpPr>
        <p:grpSpPr>
          <a:xfrm>
            <a:off x="10476855" y="3101143"/>
            <a:ext cx="1418248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5" name="Скругленный прямоугольник 16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19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58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23846" y="4689928"/>
            <a:ext cx="1140724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4"/>
              </a:rPr>
              <a:t>1</a:t>
            </a:r>
            <a:r>
              <a:rPr lang="ru-RU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5"/>
              </a:rPr>
              <a:t>. XXIV МНПК молодых ученых, аспирантов и студентов</a:t>
            </a:r>
            <a:endParaRPr lang="ru-RU" u="sng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ru-RU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4"/>
              </a:rPr>
              <a:t>2. ВНПК "Психолого-педагогическое сопровождение образовательного процесса: Образование. Традиции. Инновации" (</a:t>
            </a:r>
            <a:r>
              <a:rPr lang="ru-RU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4"/>
              </a:rPr>
              <a:t>ПиМНО</a:t>
            </a:r>
            <a:r>
              <a:rPr lang="ru-RU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4"/>
              </a:rPr>
              <a:t>)</a:t>
            </a:r>
            <a:endParaRPr lang="ru-RU" u="sng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ru-RU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6"/>
              </a:rPr>
              <a:t>3. РНПК "Психология и педагогика в современном мире: теоретические и практические исследования" (</a:t>
            </a:r>
            <a:r>
              <a:rPr lang="ru-RU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6"/>
              </a:rPr>
              <a:t>ПиМНО</a:t>
            </a:r>
            <a:r>
              <a:rPr lang="ru-RU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6"/>
              </a:rPr>
              <a:t>)</a:t>
            </a:r>
            <a:endParaRPr lang="ru-RU" u="sng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ru-RU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7"/>
              </a:rPr>
              <a:t>4. РНПК "Актуальные вопросы педагогики и психологии: теоретические и практические исследования" (кафедра </a:t>
            </a:r>
            <a:r>
              <a:rPr lang="ru-RU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7"/>
              </a:rPr>
              <a:t>ПиМНО</a:t>
            </a:r>
            <a:r>
              <a:rPr lang="ru-RU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7"/>
              </a:rPr>
              <a:t>)</a:t>
            </a:r>
            <a:endParaRPr lang="ru-RU" u="sng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047059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4"/>
          <p:cNvSpPr/>
          <p:nvPr/>
        </p:nvSpPr>
        <p:spPr bwMode="auto">
          <a:xfrm>
            <a:off x="191192" y="1207731"/>
            <a:ext cx="3114611" cy="5409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Источник финансирования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66191" y="88605"/>
            <a:ext cx="3944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ПОДАННЫЕ ЗАЯВКИ НА НИР в 2024 г.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72836" y="808516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7871" y="78285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19</a:t>
            </a:r>
          </a:p>
        </p:txBody>
      </p:sp>
      <p:grpSp>
        <p:nvGrpSpPr>
          <p:cNvPr id="21" name="Группа 20"/>
          <p:cNvGrpSpPr/>
          <p:nvPr/>
        </p:nvGrpSpPr>
        <p:grpSpPr>
          <a:xfrm>
            <a:off x="284553" y="1822268"/>
            <a:ext cx="1461118" cy="288792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Министерство науки и высшего образования Российской Федерации, Технический институт (филиал) СВФУ </a:t>
              </a: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7826067" y="1813959"/>
            <a:ext cx="3953069" cy="95484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Акинин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М.А., доцент каф.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ЭГиОД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/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Шишмарева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Анастасия Андреевна, гр. Б-ПО-21, Яковлева Виктория Николаевна, гр. Б-ПО-22</a:t>
              </a:r>
              <a:endPara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2" name="Группа 71"/>
          <p:cNvGrpSpPr/>
          <p:nvPr/>
        </p:nvGrpSpPr>
        <p:grpSpPr>
          <a:xfrm>
            <a:off x="7837145" y="2888578"/>
            <a:ext cx="3953069" cy="82313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3" name="Скругленный прямоугольник 7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Кулигина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Е.С., доцент каф. СД /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Дендюк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Ф.К., гр. Б-ПГС-22 </a:t>
              </a:r>
            </a:p>
          </p:txBody>
        </p:sp>
      </p:grpSp>
      <p:grpSp>
        <p:nvGrpSpPr>
          <p:cNvPr id="87" name="Группа 86"/>
          <p:cNvGrpSpPr/>
          <p:nvPr/>
        </p:nvGrpSpPr>
        <p:grpSpPr>
          <a:xfrm>
            <a:off x="3351942" y="1833995"/>
            <a:ext cx="4375159" cy="93480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8" name="Скругленный прямоугольник 8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Работа с архивными фондами и подготовка материалов для создания Книги памяти жителей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Нерюнгринского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района-участников Великой Отечественной войны»</a:t>
              </a:r>
            </a:p>
          </p:txBody>
        </p:sp>
      </p:grpSp>
      <p:grpSp>
        <p:nvGrpSpPr>
          <p:cNvPr id="123" name="Группа 122"/>
          <p:cNvGrpSpPr/>
          <p:nvPr/>
        </p:nvGrpSpPr>
        <p:grpSpPr>
          <a:xfrm>
            <a:off x="3402213" y="2888233"/>
            <a:ext cx="4370175" cy="8234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4" name="Скругленный прямоугольник 12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Гаражный кооператив премиум класса</a:t>
              </a:r>
            </a:p>
          </p:txBody>
        </p:sp>
      </p:grpSp>
      <p:grpSp>
        <p:nvGrpSpPr>
          <p:cNvPr id="156" name="Группа 155"/>
          <p:cNvGrpSpPr/>
          <p:nvPr/>
        </p:nvGrpSpPr>
        <p:grpSpPr>
          <a:xfrm>
            <a:off x="1791859" y="1826866"/>
            <a:ext cx="1461118" cy="2880894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7" name="Скругленный прямоугольник 15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pic>
        <p:nvPicPr>
          <p:cNvPr id="159" name="Рисунок 15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059" y="2634367"/>
            <a:ext cx="1244715" cy="1369185"/>
          </a:xfrm>
          <a:prstGeom prst="rect">
            <a:avLst/>
          </a:prstGeom>
        </p:spPr>
      </p:pic>
      <p:sp>
        <p:nvSpPr>
          <p:cNvPr id="191" name="Скругленный прямоугольник 4"/>
          <p:cNvSpPr/>
          <p:nvPr/>
        </p:nvSpPr>
        <p:spPr bwMode="auto">
          <a:xfrm>
            <a:off x="3363989" y="1207716"/>
            <a:ext cx="4375159" cy="54101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Наименование проекта</a:t>
            </a:r>
          </a:p>
          <a:p>
            <a:pPr algn="ctr" defTabSz="444500"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 (Регистрационный номер заявки)</a:t>
            </a:r>
          </a:p>
        </p:txBody>
      </p:sp>
      <p:sp>
        <p:nvSpPr>
          <p:cNvPr id="193" name="Скругленный прямоугольник 4"/>
          <p:cNvSpPr/>
          <p:nvPr/>
        </p:nvSpPr>
        <p:spPr bwMode="auto">
          <a:xfrm>
            <a:off x="7814073" y="1209970"/>
            <a:ext cx="3965064" cy="5387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Руководитель проекта / Исполнители</a:t>
            </a:r>
          </a:p>
        </p:txBody>
      </p:sp>
      <p:grpSp>
        <p:nvGrpSpPr>
          <p:cNvPr id="75" name="Группа 74"/>
          <p:cNvGrpSpPr/>
          <p:nvPr/>
        </p:nvGrpSpPr>
        <p:grpSpPr>
          <a:xfrm>
            <a:off x="270040" y="4795593"/>
            <a:ext cx="1461118" cy="174955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6" name="Скругленный прямоугольник 7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Всероссийские фонды и институты развития, Образовательный Фонд «Талант и успех» (Сириус) </a:t>
              </a:r>
            </a:p>
          </p:txBody>
        </p:sp>
      </p:grpSp>
      <p:grpSp>
        <p:nvGrpSpPr>
          <p:cNvPr id="78" name="Группа 77"/>
          <p:cNvGrpSpPr/>
          <p:nvPr/>
        </p:nvGrpSpPr>
        <p:grpSpPr>
          <a:xfrm>
            <a:off x="3349475" y="4787285"/>
            <a:ext cx="4375159" cy="67983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9" name="Скругленный прямоугольник 7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0" name="Скругленный прямоугольник 4"/>
            <p:cNvSpPr txBox="1"/>
            <p:nvPr/>
          </p:nvSpPr>
          <p:spPr>
            <a:xfrm>
              <a:off x="20105" y="3353374"/>
              <a:ext cx="5435847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Совершенствование метода скважинной гидродобычи применительно к угольным месторождениям Арктики </a:t>
              </a:r>
            </a:p>
          </p:txBody>
        </p:sp>
      </p:grpSp>
      <p:grpSp>
        <p:nvGrpSpPr>
          <p:cNvPr id="81" name="Группа 80"/>
          <p:cNvGrpSpPr/>
          <p:nvPr/>
        </p:nvGrpSpPr>
        <p:grpSpPr>
          <a:xfrm>
            <a:off x="7811554" y="4787285"/>
            <a:ext cx="3953069" cy="67983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2" name="Скругленный прямоугольник 8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3" name="Скругленный прямоугольник 4"/>
            <p:cNvSpPr txBox="1"/>
            <p:nvPr/>
          </p:nvSpPr>
          <p:spPr>
            <a:xfrm>
              <a:off x="20104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Рочев В.Ф., зав. каф. ГД / Рочев Никита Викторович, гр. С-ГД(МД)-23</a:t>
              </a:r>
              <a:endPara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3360553" y="5630924"/>
            <a:ext cx="4375159" cy="885524"/>
            <a:chOff x="0" y="3333270"/>
            <a:chExt cx="5476055" cy="505312"/>
          </a:xfrm>
          <a:scene3d>
            <a:camera prst="orthographicFront"/>
            <a:lightRig rig="threePt" dir="t"/>
          </a:scene3d>
        </p:grpSpPr>
        <p:sp>
          <p:nvSpPr>
            <p:cNvPr id="85" name="Скругленный прямоугольник 8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6" name="Скругленный прямоугольник 4"/>
            <p:cNvSpPr txBox="1"/>
            <p:nvPr/>
          </p:nvSpPr>
          <p:spPr>
            <a:xfrm>
              <a:off x="20105" y="3353376"/>
              <a:ext cx="5435847" cy="48520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Цифровые инструменты преподавателя для организации обучения</a:t>
              </a:r>
            </a:p>
          </p:txBody>
        </p:sp>
      </p:grpSp>
      <p:grpSp>
        <p:nvGrpSpPr>
          <p:cNvPr id="93" name="Группа 92"/>
          <p:cNvGrpSpPr/>
          <p:nvPr/>
        </p:nvGrpSpPr>
        <p:grpSpPr>
          <a:xfrm>
            <a:off x="7822632" y="5630926"/>
            <a:ext cx="3953069" cy="72172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4" name="Скругленный прямоугольник 9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Самохина В.М., доцент каф.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МиИ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/ -</a:t>
              </a:r>
              <a:endPara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6" name="Группа 95"/>
          <p:cNvGrpSpPr/>
          <p:nvPr/>
        </p:nvGrpSpPr>
        <p:grpSpPr>
          <a:xfrm>
            <a:off x="1777346" y="4800191"/>
            <a:ext cx="1461118" cy="174496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7" name="Скругленный прямоугольник 9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pic>
        <p:nvPicPr>
          <p:cNvPr id="99" name="Рисунок 98" descr="https://sochisirius.ru/bundles/app/v2/frontend/images/logo.png?version=2.7_2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804" y="5460988"/>
            <a:ext cx="1339923" cy="53079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0" name="Группа 99"/>
          <p:cNvGrpSpPr/>
          <p:nvPr/>
        </p:nvGrpSpPr>
        <p:grpSpPr>
          <a:xfrm>
            <a:off x="7851658" y="3767554"/>
            <a:ext cx="3953069" cy="82313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1" name="Скругленный прямоугольник 10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Акинин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М.А., доцент каф.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ЭГиОД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/ Клименко Д.Р., гр. С-ГД-21 (МД) </a:t>
              </a:r>
            </a:p>
          </p:txBody>
        </p:sp>
      </p:grpSp>
      <p:grpSp>
        <p:nvGrpSpPr>
          <p:cNvPr id="103" name="Группа 102"/>
          <p:cNvGrpSpPr/>
          <p:nvPr/>
        </p:nvGrpSpPr>
        <p:grpSpPr>
          <a:xfrm>
            <a:off x="3416726" y="3767209"/>
            <a:ext cx="4370175" cy="8234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4" name="Скругленный прямоугольник 10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Разработка анкеты и проведение анкетирования среди студентов ТИ (ф) СВФУ и учащихся 10-11 классов школ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Нерюнгринского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района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4976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" name="Соединительная линия уступом 74"/>
          <p:cNvCxnSpPr/>
          <p:nvPr/>
        </p:nvCxnSpPr>
        <p:spPr>
          <a:xfrm>
            <a:off x="11363326" y="3285272"/>
            <a:ext cx="552449" cy="503400"/>
          </a:xfrm>
          <a:prstGeom prst="bentConnector3">
            <a:avLst>
              <a:gd name="adj1" fmla="val 125861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5395" y="5769605"/>
            <a:ext cx="1336848" cy="945520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3200993" y="123994"/>
            <a:ext cx="7054175" cy="646331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pPr algn="ctr"/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СТРУКТУРЫ ТИ (Ф) СВФУ, </a:t>
            </a:r>
            <a:b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</a:br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ОБЕСПЕЧИВАЮЩИЕ НАУЧНО-ИССЛЕДОВАТЕЛЬСКУЮ ДЕЯТЕЛЬНОСТЬ</a:t>
            </a:r>
          </a:p>
        </p:txBody>
      </p:sp>
      <p:grpSp>
        <p:nvGrpSpPr>
          <p:cNvPr id="8" name="Группа 8"/>
          <p:cNvGrpSpPr>
            <a:grpSpLocks/>
          </p:cNvGrpSpPr>
          <p:nvPr/>
        </p:nvGrpSpPr>
        <p:grpSpPr bwMode="auto">
          <a:xfrm>
            <a:off x="554777" y="1783282"/>
            <a:ext cx="3540663" cy="396875"/>
            <a:chOff x="19050" y="76355"/>
            <a:chExt cx="3540663" cy="39725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i="1" dirty="0"/>
                <a:t>Кафедры</a:t>
              </a:r>
            </a:p>
          </p:txBody>
        </p:sp>
      </p:grp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966395170"/>
              </p:ext>
            </p:extLst>
          </p:nvPr>
        </p:nvGraphicFramePr>
        <p:xfrm>
          <a:off x="516678" y="2438474"/>
          <a:ext cx="5476056" cy="37519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cxnSp>
        <p:nvCxnSpPr>
          <p:cNvPr id="3" name="Соединительная линия уступом 2"/>
          <p:cNvCxnSpPr/>
          <p:nvPr/>
        </p:nvCxnSpPr>
        <p:spPr>
          <a:xfrm rot="5400000">
            <a:off x="5702190" y="2588225"/>
            <a:ext cx="1314640" cy="101631"/>
          </a:xfrm>
          <a:prstGeom prst="bentConnector4">
            <a:avLst>
              <a:gd name="adj1" fmla="val 42248"/>
              <a:gd name="adj2" fmla="val 324931"/>
            </a:avLst>
          </a:prstGeom>
          <a:ln w="19050">
            <a:solidFill>
              <a:srgbClr val="2C05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Соединительная линия уступом 20"/>
          <p:cNvCxnSpPr/>
          <p:nvPr/>
        </p:nvCxnSpPr>
        <p:spPr>
          <a:xfrm rot="10800000" flipV="1">
            <a:off x="4076391" y="1359246"/>
            <a:ext cx="2337647" cy="622474"/>
          </a:xfrm>
          <a:prstGeom prst="bentConnector3">
            <a:avLst>
              <a:gd name="adj1" fmla="val 290"/>
            </a:avLst>
          </a:prstGeom>
          <a:ln w="19050">
            <a:solidFill>
              <a:srgbClr val="2C05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Соединительная линия уступом 32"/>
          <p:cNvCxnSpPr/>
          <p:nvPr/>
        </p:nvCxnSpPr>
        <p:spPr>
          <a:xfrm rot="10800000" flipH="1" flipV="1">
            <a:off x="554776" y="1976977"/>
            <a:ext cx="13237" cy="720000"/>
          </a:xfrm>
          <a:prstGeom prst="bentConnector4">
            <a:avLst>
              <a:gd name="adj1" fmla="val -2516998"/>
              <a:gd name="adj2" fmla="val 100484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Соединительная линия уступом 51"/>
          <p:cNvCxnSpPr/>
          <p:nvPr/>
        </p:nvCxnSpPr>
        <p:spPr>
          <a:xfrm rot="16200000" flipH="1">
            <a:off x="65492" y="2857186"/>
            <a:ext cx="684000" cy="363584"/>
          </a:xfrm>
          <a:prstGeom prst="bentConnector3">
            <a:avLst>
              <a:gd name="adj1" fmla="val 101414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Соединительная линия уступом 60"/>
          <p:cNvCxnSpPr/>
          <p:nvPr/>
        </p:nvCxnSpPr>
        <p:spPr>
          <a:xfrm rot="16200000" flipH="1">
            <a:off x="57918" y="3530730"/>
            <a:ext cx="684000" cy="363600"/>
          </a:xfrm>
          <a:prstGeom prst="bentConnector3">
            <a:avLst>
              <a:gd name="adj1" fmla="val 99834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Соединительная линия уступом 61"/>
          <p:cNvCxnSpPr/>
          <p:nvPr/>
        </p:nvCxnSpPr>
        <p:spPr>
          <a:xfrm rot="16200000" flipH="1">
            <a:off x="57918" y="4063999"/>
            <a:ext cx="684000" cy="363600"/>
          </a:xfrm>
          <a:prstGeom prst="bentConnector3">
            <a:avLst>
              <a:gd name="adj1" fmla="val 100762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Соединительная линия уступом 64"/>
          <p:cNvCxnSpPr/>
          <p:nvPr/>
        </p:nvCxnSpPr>
        <p:spPr>
          <a:xfrm rot="16200000" flipH="1">
            <a:off x="57918" y="4755599"/>
            <a:ext cx="684000" cy="363600"/>
          </a:xfrm>
          <a:prstGeom prst="bentConnector3">
            <a:avLst>
              <a:gd name="adj1" fmla="val 100762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Соединительная линия уступом 65"/>
          <p:cNvCxnSpPr/>
          <p:nvPr/>
        </p:nvCxnSpPr>
        <p:spPr>
          <a:xfrm rot="16200000" flipH="1">
            <a:off x="101497" y="5390031"/>
            <a:ext cx="612000" cy="363600"/>
          </a:xfrm>
          <a:prstGeom prst="bentConnector3">
            <a:avLst>
              <a:gd name="adj1" fmla="val 100762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Соединительная линия уступом 73"/>
          <p:cNvCxnSpPr/>
          <p:nvPr/>
        </p:nvCxnSpPr>
        <p:spPr>
          <a:xfrm>
            <a:off x="6410325" y="1952025"/>
            <a:ext cx="802456" cy="588607"/>
          </a:xfrm>
          <a:prstGeom prst="bentConnector3">
            <a:avLst>
              <a:gd name="adj1" fmla="val 147"/>
            </a:avLst>
          </a:prstGeom>
          <a:ln w="19050">
            <a:solidFill>
              <a:srgbClr val="2C05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6" name="Схема 75"/>
          <p:cNvGraphicFramePr/>
          <p:nvPr>
            <p:extLst>
              <p:ext uri="{D42A27DB-BD31-4B8C-83A1-F6EECF244321}">
                <p14:modId xmlns:p14="http://schemas.microsoft.com/office/powerpoint/2010/main" val="2440411199"/>
              </p:ext>
            </p:extLst>
          </p:nvPr>
        </p:nvGraphicFramePr>
        <p:xfrm>
          <a:off x="6359510" y="3621891"/>
          <a:ext cx="5550169" cy="2117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pSp>
        <p:nvGrpSpPr>
          <p:cNvPr id="77" name="Группа 8"/>
          <p:cNvGrpSpPr>
            <a:grpSpLocks/>
          </p:cNvGrpSpPr>
          <p:nvPr/>
        </p:nvGrpSpPr>
        <p:grpSpPr bwMode="auto">
          <a:xfrm>
            <a:off x="7206568" y="1795246"/>
            <a:ext cx="4502127" cy="396875"/>
            <a:chOff x="19050" y="76355"/>
            <a:chExt cx="3540663" cy="39725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78" name="Скругленный прямоугольник 77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9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i="1" dirty="0"/>
                <a:t>Отдел </a:t>
              </a:r>
              <a:r>
                <a:rPr lang="ru-RU" sz="1600" b="1" i="1" dirty="0" err="1"/>
                <a:t>НИиИД</a:t>
              </a:r>
              <a:endParaRPr lang="ru-RU" sz="1600" b="1" i="1" dirty="0"/>
            </a:p>
          </p:txBody>
        </p:sp>
      </p:grpSp>
      <p:cxnSp>
        <p:nvCxnSpPr>
          <p:cNvPr id="24" name="Соединительная линия уступом 23"/>
          <p:cNvCxnSpPr/>
          <p:nvPr/>
        </p:nvCxnSpPr>
        <p:spPr>
          <a:xfrm>
            <a:off x="6411820" y="1469942"/>
            <a:ext cx="802456" cy="588607"/>
          </a:xfrm>
          <a:prstGeom prst="bentConnector3">
            <a:avLst>
              <a:gd name="adj1" fmla="val 147"/>
            </a:avLst>
          </a:prstGeom>
          <a:ln w="19050">
            <a:solidFill>
              <a:srgbClr val="2C05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Группа 8"/>
          <p:cNvGrpSpPr>
            <a:grpSpLocks/>
          </p:cNvGrpSpPr>
          <p:nvPr/>
        </p:nvGrpSpPr>
        <p:grpSpPr bwMode="auto">
          <a:xfrm>
            <a:off x="7206569" y="2368417"/>
            <a:ext cx="4526846" cy="396875"/>
            <a:chOff x="19050" y="76355"/>
            <a:chExt cx="3540663" cy="39725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81" name="Скругленный прямоугольник 80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2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i="1" dirty="0"/>
                <a:t>Центр поддержки технологий и инноваций</a:t>
              </a:r>
            </a:p>
          </p:txBody>
        </p:sp>
      </p:grpSp>
      <p:grpSp>
        <p:nvGrpSpPr>
          <p:cNvPr id="83" name="Группа 8"/>
          <p:cNvGrpSpPr>
            <a:grpSpLocks/>
          </p:cNvGrpSpPr>
          <p:nvPr/>
        </p:nvGrpSpPr>
        <p:grpSpPr bwMode="auto">
          <a:xfrm>
            <a:off x="6308695" y="3086834"/>
            <a:ext cx="5121306" cy="396875"/>
            <a:chOff x="19050" y="76355"/>
            <a:chExt cx="3540663" cy="39725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84" name="Скругленный прямоугольник 83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5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i="1" dirty="0"/>
                <a:t>Лаборатории</a:t>
              </a:r>
            </a:p>
          </p:txBody>
        </p:sp>
      </p:grpSp>
      <p:cxnSp>
        <p:nvCxnSpPr>
          <p:cNvPr id="115" name="Соединительная линия уступом 114"/>
          <p:cNvCxnSpPr/>
          <p:nvPr/>
        </p:nvCxnSpPr>
        <p:spPr>
          <a:xfrm rot="5400000">
            <a:off x="11684387" y="3978147"/>
            <a:ext cx="576000" cy="182563"/>
          </a:xfrm>
          <a:prstGeom prst="bentConnector3">
            <a:avLst>
              <a:gd name="adj1" fmla="val 99363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Соединительная линия уступом 126"/>
          <p:cNvCxnSpPr/>
          <p:nvPr/>
        </p:nvCxnSpPr>
        <p:spPr>
          <a:xfrm rot="5400000">
            <a:off x="11648387" y="4517547"/>
            <a:ext cx="648000" cy="182563"/>
          </a:xfrm>
          <a:prstGeom prst="bentConnector3">
            <a:avLst>
              <a:gd name="adj1" fmla="val 99363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Соединительная линия уступом 127"/>
          <p:cNvCxnSpPr/>
          <p:nvPr/>
        </p:nvCxnSpPr>
        <p:spPr>
          <a:xfrm rot="5400000">
            <a:off x="11634251" y="5024368"/>
            <a:ext cx="647698" cy="211137"/>
          </a:xfrm>
          <a:prstGeom prst="bentConnector3">
            <a:avLst>
              <a:gd name="adj1" fmla="val 101471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1" name="Группа 8"/>
          <p:cNvGrpSpPr>
            <a:grpSpLocks/>
          </p:cNvGrpSpPr>
          <p:nvPr/>
        </p:nvGrpSpPr>
        <p:grpSpPr bwMode="auto">
          <a:xfrm>
            <a:off x="4179603" y="982967"/>
            <a:ext cx="4478622" cy="396875"/>
            <a:chOff x="19050" y="76355"/>
            <a:chExt cx="3540663" cy="397251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32" name="Скругленный прямоугольник 131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3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lvl="0" algn="ctr"/>
              <a:r>
                <a:rPr lang="ru-RU" sz="1600" b="1" i="1" dirty="0"/>
                <a:t>Научно-технический совет ТИ (ф) СВФУ</a:t>
              </a:r>
              <a:endParaRPr lang="ru-RU" sz="1600" i="1" dirty="0"/>
            </a:p>
          </p:txBody>
        </p:sp>
      </p:grpSp>
      <p:grpSp>
        <p:nvGrpSpPr>
          <p:cNvPr id="39" name="Группа 8"/>
          <p:cNvGrpSpPr>
            <a:grpSpLocks/>
          </p:cNvGrpSpPr>
          <p:nvPr/>
        </p:nvGrpSpPr>
        <p:grpSpPr bwMode="auto">
          <a:xfrm>
            <a:off x="554777" y="1753587"/>
            <a:ext cx="3540663" cy="396875"/>
            <a:chOff x="19050" y="76355"/>
            <a:chExt cx="3540663" cy="39725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40" name="Скругленный прямоугольник 39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i="1" dirty="0"/>
                <a:t>Кафедры</a:t>
              </a:r>
            </a:p>
          </p:txBody>
        </p:sp>
      </p:grpSp>
      <p:sp>
        <p:nvSpPr>
          <p:cNvPr id="42" name="Скругленный прямоугольник 41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1444190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4"/>
          <p:cNvSpPr/>
          <p:nvPr/>
        </p:nvSpPr>
        <p:spPr bwMode="auto">
          <a:xfrm>
            <a:off x="191192" y="1312754"/>
            <a:ext cx="3114611" cy="5409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Источник финансирования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66191" y="88605"/>
            <a:ext cx="3944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ПОДАННЫЕ ЗАЯВКИ НА НИР в 2024 г.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72836" y="801534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7871" y="775869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20</a:t>
            </a:r>
          </a:p>
        </p:txBody>
      </p:sp>
      <p:grpSp>
        <p:nvGrpSpPr>
          <p:cNvPr id="21" name="Группа 20"/>
          <p:cNvGrpSpPr/>
          <p:nvPr/>
        </p:nvGrpSpPr>
        <p:grpSpPr>
          <a:xfrm>
            <a:off x="284553" y="1927291"/>
            <a:ext cx="1461118" cy="327661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Конкурс 2025 года «Проведение фундаментальных научных исследований и поисковых научных исследований малыми отдельными научными группами» (региональный конкурс)</a:t>
              </a:r>
            </a:p>
          </p:txBody>
        </p:sp>
      </p:grpSp>
      <p:grpSp>
        <p:nvGrpSpPr>
          <p:cNvPr id="87" name="Группа 86"/>
          <p:cNvGrpSpPr/>
          <p:nvPr/>
        </p:nvGrpSpPr>
        <p:grpSpPr>
          <a:xfrm>
            <a:off x="3363988" y="2018911"/>
            <a:ext cx="4375159" cy="157946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8" name="Скругленный прямоугольник 8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Формирование духовно-нравственных ценностей детей в современных условиях ( на примере Республики Саха (Я))</a:t>
              </a:r>
            </a:p>
          </p:txBody>
        </p:sp>
      </p:grpSp>
      <p:grpSp>
        <p:nvGrpSpPr>
          <p:cNvPr id="90" name="Группа 89"/>
          <p:cNvGrpSpPr/>
          <p:nvPr/>
        </p:nvGrpSpPr>
        <p:grpSpPr>
          <a:xfrm>
            <a:off x="7826067" y="2018911"/>
            <a:ext cx="3953069" cy="157946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1" name="Скругленный прямоугольник 9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Шахмалова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И.Ж. -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к.пед.н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.,  доцент кафедры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ПиМНО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/ Мамедова Л.В., Кафедра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ПиМНО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Шпиллер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Т. В.  Кафедра </a:t>
              </a:r>
              <a:r>
                <a:rPr lang="ru-RU" sz="1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ПиМНО</a:t>
              </a: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/ Белова А.Н. гр. Б-ПО-21</a:t>
              </a:r>
            </a:p>
          </p:txBody>
        </p:sp>
      </p:grpSp>
      <p:grpSp>
        <p:nvGrpSpPr>
          <p:cNvPr id="156" name="Группа 155"/>
          <p:cNvGrpSpPr/>
          <p:nvPr/>
        </p:nvGrpSpPr>
        <p:grpSpPr>
          <a:xfrm>
            <a:off x="1791859" y="1931889"/>
            <a:ext cx="1461118" cy="327201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7" name="Скругленный прямоугольник 15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sp>
        <p:nvSpPr>
          <p:cNvPr id="191" name="Скругленный прямоугольник 4"/>
          <p:cNvSpPr/>
          <p:nvPr/>
        </p:nvSpPr>
        <p:spPr bwMode="auto">
          <a:xfrm>
            <a:off x="3363989" y="1312739"/>
            <a:ext cx="4375159" cy="54101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Наименование проекта</a:t>
            </a:r>
          </a:p>
          <a:p>
            <a:pPr algn="ctr" defTabSz="444500"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 (Регистрационный номер заявки)</a:t>
            </a:r>
          </a:p>
        </p:txBody>
      </p:sp>
      <p:sp>
        <p:nvSpPr>
          <p:cNvPr id="193" name="Скругленный прямоугольник 4"/>
          <p:cNvSpPr/>
          <p:nvPr/>
        </p:nvSpPr>
        <p:spPr bwMode="auto">
          <a:xfrm>
            <a:off x="7814073" y="1314993"/>
            <a:ext cx="3965064" cy="5387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Руководитель проекта / Исполнители сотрудники /Исполнители студенты</a:t>
            </a:r>
          </a:p>
        </p:txBody>
      </p:sp>
      <p:pic>
        <p:nvPicPr>
          <p:cNvPr id="2050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67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67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67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67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67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67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Рисунок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67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255" y="2965646"/>
            <a:ext cx="1340613" cy="1302027"/>
          </a:xfrm>
          <a:prstGeom prst="rect">
            <a:avLst/>
          </a:prstGeom>
        </p:spPr>
      </p:pic>
      <p:grpSp>
        <p:nvGrpSpPr>
          <p:cNvPr id="57" name="Группа 56"/>
          <p:cNvGrpSpPr/>
          <p:nvPr/>
        </p:nvGrpSpPr>
        <p:grpSpPr>
          <a:xfrm>
            <a:off x="3362388" y="3667225"/>
            <a:ext cx="4375159" cy="141033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8" name="Скругленный прямоугольник 5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Скругленный прямоугольник 4"/>
            <p:cNvSpPr txBox="1"/>
            <p:nvPr/>
          </p:nvSpPr>
          <p:spPr>
            <a:xfrm>
              <a:off x="20105" y="3353374"/>
              <a:ext cx="5435847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Совершенствование технологии скважинной гидродобычи угля для арктической зоны Республики Саха (Якутия)</a:t>
              </a:r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7824467" y="3667225"/>
            <a:ext cx="3953069" cy="141033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1" name="Скругленный прямоугольник 6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Рочев В.Ф., к.т.н., зав. каф. ГД /  Гриб Н.Н. кафедра ГД /Рочев Н.В., гр. С-ГД(МД)-23, Жирков В.О. гр. С-ГД(МД)-20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39120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4"/>
          <p:cNvSpPr/>
          <p:nvPr/>
        </p:nvSpPr>
        <p:spPr bwMode="auto">
          <a:xfrm>
            <a:off x="107522" y="1215913"/>
            <a:ext cx="5277589" cy="10189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Кафедра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352" y="5898354"/>
            <a:ext cx="1071818" cy="75807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22615" y="116780"/>
            <a:ext cx="105115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НАУЧНО-ИССЛЕДОВАТЕЛЬСКАЯ ДЕЯТЕЛЬНОСТЬ СТУДЕНТОВ КАФЕДР ТИ (Ф) ФГАОУ ВО СВФУ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89300" y="2289077"/>
            <a:ext cx="5317708" cy="42086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Строительное дело</a:t>
              </a:r>
            </a:p>
          </p:txBody>
        </p:sp>
      </p:grpSp>
      <p:sp>
        <p:nvSpPr>
          <p:cNvPr id="12" name="Скругленный прямоугольник 4"/>
          <p:cNvSpPr/>
          <p:nvPr/>
        </p:nvSpPr>
        <p:spPr bwMode="auto">
          <a:xfrm>
            <a:off x="5473037" y="1590761"/>
            <a:ext cx="943803" cy="6555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Очная форма обучения</a:t>
            </a:r>
          </a:p>
        </p:txBody>
      </p:sp>
      <p:sp>
        <p:nvSpPr>
          <p:cNvPr id="13" name="Скругленный прямоугольник 4"/>
          <p:cNvSpPr/>
          <p:nvPr/>
        </p:nvSpPr>
        <p:spPr bwMode="auto">
          <a:xfrm>
            <a:off x="5455948" y="1187034"/>
            <a:ext cx="6625042" cy="358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Количество студентов, чел. (%) </a:t>
            </a:r>
          </a:p>
        </p:txBody>
      </p:sp>
      <p:sp>
        <p:nvSpPr>
          <p:cNvPr id="14" name="Скругленный прямоугольник 4"/>
          <p:cNvSpPr/>
          <p:nvPr/>
        </p:nvSpPr>
        <p:spPr bwMode="auto">
          <a:xfrm>
            <a:off x="6469167" y="1590762"/>
            <a:ext cx="1053062" cy="6555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Заочная форма обучения</a:t>
            </a:r>
          </a:p>
        </p:txBody>
      </p:sp>
      <p:sp>
        <p:nvSpPr>
          <p:cNvPr id="15" name="Скругленный прямоугольник 4"/>
          <p:cNvSpPr/>
          <p:nvPr/>
        </p:nvSpPr>
        <p:spPr bwMode="auto">
          <a:xfrm>
            <a:off x="7563028" y="1590761"/>
            <a:ext cx="1338629" cy="6555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Очно-заочная форма обучения</a:t>
            </a:r>
          </a:p>
        </p:txBody>
      </p:sp>
      <p:sp>
        <p:nvSpPr>
          <p:cNvPr id="16" name="Скругленный прямоугольник 4"/>
          <p:cNvSpPr/>
          <p:nvPr/>
        </p:nvSpPr>
        <p:spPr bwMode="auto">
          <a:xfrm>
            <a:off x="8955991" y="1600286"/>
            <a:ext cx="1328941" cy="6436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Приведенный контингент</a:t>
            </a:r>
            <a:r>
              <a:rPr lang="ru-RU" sz="1600" b="1" i="1" baseline="30000" dirty="0">
                <a:solidFill>
                  <a:srgbClr val="C00000"/>
                </a:solidFill>
              </a:rPr>
              <a:t>*</a:t>
            </a:r>
          </a:p>
        </p:txBody>
      </p:sp>
      <p:sp>
        <p:nvSpPr>
          <p:cNvPr id="17" name="Скругленный прямоугольник 4"/>
          <p:cNvSpPr/>
          <p:nvPr/>
        </p:nvSpPr>
        <p:spPr bwMode="auto">
          <a:xfrm>
            <a:off x="10325153" y="1600286"/>
            <a:ext cx="1755836" cy="6436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Студенты задействованные в НИР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5468707" y="2285086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55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6503730" y="2285086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9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7558231" y="2285086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12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8988488" y="2285086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58,9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10317609" y="2285086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6 (7,9%)</a:t>
              </a: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3177" y="2792078"/>
            <a:ext cx="5337304" cy="40722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Педагогика и методика начального обучения</a:t>
              </a: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5468707" y="2780386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" name="Скругленный прямоугольник 3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53</a:t>
              </a: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6503730" y="2780386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93</a:t>
              </a: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7558231" y="2780386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5" name="Скругленный прямоугольник 4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8988488" y="2780386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8" name="Скругленный прямоугольник 4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9" name="Скругленный прямоугольник 4"/>
            <p:cNvSpPr txBox="1"/>
            <p:nvPr/>
          </p:nvSpPr>
          <p:spPr>
            <a:xfrm>
              <a:off x="20106" y="3353374"/>
              <a:ext cx="5435848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62,3</a:t>
              </a: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10325153" y="2780386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1" name="Скругленный прямоугольник 5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75 (51,4%)</a:t>
              </a:r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68366" y="3322724"/>
            <a:ext cx="5358313" cy="41005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0" name="Скругленный прямоугольник 8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1" name="Скругленный прямоугольник 4"/>
            <p:cNvSpPr txBox="1"/>
            <p:nvPr/>
          </p:nvSpPr>
          <p:spPr>
            <a:xfrm>
              <a:off x="20105" y="3342795"/>
              <a:ext cx="5435846" cy="38221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/>
              <a:r>
                <a:rPr lang="ru-RU" sz="1400" b="1" i="1" dirty="0"/>
                <a:t>Электропривод и автоматизация производственных процессов</a:t>
              </a:r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5468707" y="3313199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3" name="Скругленный прямоугольник 9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47</a:t>
              </a:r>
            </a:p>
          </p:txBody>
        </p:sp>
      </p:grpSp>
      <p:grpSp>
        <p:nvGrpSpPr>
          <p:cNvPr id="95" name="Группа 94"/>
          <p:cNvGrpSpPr/>
          <p:nvPr/>
        </p:nvGrpSpPr>
        <p:grpSpPr>
          <a:xfrm>
            <a:off x="6503730" y="3313199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6" name="Скругленный прямоугольник 9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147</a:t>
              </a:r>
            </a:p>
          </p:txBody>
        </p:sp>
      </p:grpSp>
      <p:grpSp>
        <p:nvGrpSpPr>
          <p:cNvPr id="98" name="Группа 97"/>
          <p:cNvGrpSpPr/>
          <p:nvPr/>
        </p:nvGrpSpPr>
        <p:grpSpPr>
          <a:xfrm>
            <a:off x="7558231" y="3313199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9" name="Скругленный прямоугольник 9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101" name="Группа 100"/>
          <p:cNvGrpSpPr/>
          <p:nvPr/>
        </p:nvGrpSpPr>
        <p:grpSpPr>
          <a:xfrm>
            <a:off x="8948132" y="3342304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2" name="Скругленный прямоугольник 10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61,7</a:t>
              </a:r>
            </a:p>
          </p:txBody>
        </p:sp>
      </p:grpSp>
      <p:grpSp>
        <p:nvGrpSpPr>
          <p:cNvPr id="104" name="Группа 103"/>
          <p:cNvGrpSpPr/>
          <p:nvPr/>
        </p:nvGrpSpPr>
        <p:grpSpPr>
          <a:xfrm>
            <a:off x="10325153" y="3313199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5" name="Скругленный прямоугольник 10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7 (3,6%)</a:t>
              </a:r>
            </a:p>
          </p:txBody>
        </p:sp>
      </p:grpSp>
      <p:grpSp>
        <p:nvGrpSpPr>
          <p:cNvPr id="107" name="Группа 106"/>
          <p:cNvGrpSpPr/>
          <p:nvPr/>
        </p:nvGrpSpPr>
        <p:grpSpPr>
          <a:xfrm>
            <a:off x="75889" y="3817741"/>
            <a:ext cx="5314592" cy="430421"/>
            <a:chOff x="0" y="3292600"/>
            <a:chExt cx="5476055" cy="452510"/>
          </a:xfrm>
          <a:scene3d>
            <a:camera prst="orthographicFront"/>
            <a:lightRig rig="threePt" dir="t"/>
          </a:scene3d>
        </p:grpSpPr>
        <p:sp>
          <p:nvSpPr>
            <p:cNvPr id="108" name="Скругленный прямоугольник 10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9" name="Скругленный прямоугольник 4"/>
            <p:cNvSpPr txBox="1"/>
            <p:nvPr/>
          </p:nvSpPr>
          <p:spPr>
            <a:xfrm>
              <a:off x="20105" y="3292600"/>
              <a:ext cx="5435846" cy="43240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/>
              <a:r>
                <a:rPr lang="ru-RU" sz="1400" b="1" i="1" dirty="0"/>
                <a:t>Экономических, гуманитарных и  общеобразовательных дисциплин</a:t>
              </a:r>
            </a:p>
          </p:txBody>
        </p:sp>
      </p:grpSp>
      <p:grpSp>
        <p:nvGrpSpPr>
          <p:cNvPr id="110" name="Группа 109"/>
          <p:cNvGrpSpPr/>
          <p:nvPr/>
        </p:nvGrpSpPr>
        <p:grpSpPr>
          <a:xfrm>
            <a:off x="5468707" y="3832446"/>
            <a:ext cx="948133" cy="44534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1" name="Скругленный прямоугольник 11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54</a:t>
              </a:r>
            </a:p>
          </p:txBody>
        </p:sp>
      </p:grpSp>
      <p:grpSp>
        <p:nvGrpSpPr>
          <p:cNvPr id="113" name="Группа 112"/>
          <p:cNvGrpSpPr/>
          <p:nvPr/>
        </p:nvGrpSpPr>
        <p:grpSpPr>
          <a:xfrm>
            <a:off x="6503730" y="3832987"/>
            <a:ext cx="1008026" cy="43527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4" name="Скругленный прямоугольник 11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116" name="Группа 115"/>
          <p:cNvGrpSpPr/>
          <p:nvPr/>
        </p:nvGrpSpPr>
        <p:grpSpPr>
          <a:xfrm>
            <a:off x="7558231" y="3832987"/>
            <a:ext cx="1343426" cy="43527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7" name="Скругленный прямоугольник 11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5</a:t>
              </a:r>
            </a:p>
          </p:txBody>
        </p:sp>
      </p:grpSp>
      <p:grpSp>
        <p:nvGrpSpPr>
          <p:cNvPr id="119" name="Группа 118"/>
          <p:cNvGrpSpPr/>
          <p:nvPr/>
        </p:nvGrpSpPr>
        <p:grpSpPr>
          <a:xfrm>
            <a:off x="8988488" y="3832987"/>
            <a:ext cx="1296443" cy="43527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0" name="Скругленный прямоугольник 11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55,25</a:t>
              </a:r>
            </a:p>
          </p:txBody>
        </p:sp>
      </p:grpSp>
      <p:grpSp>
        <p:nvGrpSpPr>
          <p:cNvPr id="122" name="Группа 121"/>
          <p:cNvGrpSpPr/>
          <p:nvPr/>
        </p:nvGrpSpPr>
        <p:grpSpPr>
          <a:xfrm>
            <a:off x="10325153" y="3832987"/>
            <a:ext cx="1749976" cy="43527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3" name="Скругленный прямоугольник 12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10 (16,9%)</a:t>
              </a:r>
            </a:p>
          </p:txBody>
        </p:sp>
      </p:grpSp>
      <p:grpSp>
        <p:nvGrpSpPr>
          <p:cNvPr id="133" name="Группа 132"/>
          <p:cNvGrpSpPr/>
          <p:nvPr/>
        </p:nvGrpSpPr>
        <p:grpSpPr>
          <a:xfrm>
            <a:off x="88039" y="4439458"/>
            <a:ext cx="5306510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4" name="Скругленный прямоугольник 13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r>
                <a:rPr lang="ru-RU" sz="1400" b="1" i="1" dirty="0"/>
                <a:t>Математика и информатика</a:t>
              </a:r>
            </a:p>
            <a:p>
              <a:pPr lvl="0"/>
              <a:endParaRPr lang="ru-RU" sz="1400" dirty="0"/>
            </a:p>
          </p:txBody>
        </p:sp>
      </p:grpSp>
      <p:grpSp>
        <p:nvGrpSpPr>
          <p:cNvPr id="136" name="Группа 135"/>
          <p:cNvGrpSpPr/>
          <p:nvPr/>
        </p:nvGrpSpPr>
        <p:grpSpPr>
          <a:xfrm>
            <a:off x="5475825" y="4439458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7" name="Скругленный прямоугольник 13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8" name="Скругленный прямоугольник 4"/>
            <p:cNvSpPr txBox="1"/>
            <p:nvPr/>
          </p:nvSpPr>
          <p:spPr>
            <a:xfrm>
              <a:off x="20105" y="3353374"/>
              <a:ext cx="5435845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49</a:t>
              </a:r>
            </a:p>
          </p:txBody>
        </p:sp>
      </p:grpSp>
      <p:grpSp>
        <p:nvGrpSpPr>
          <p:cNvPr id="139" name="Группа 138"/>
          <p:cNvGrpSpPr/>
          <p:nvPr/>
        </p:nvGrpSpPr>
        <p:grpSpPr>
          <a:xfrm>
            <a:off x="6510848" y="4439458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40" name="Скругленный прямоугольник 13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38</a:t>
              </a:r>
            </a:p>
          </p:txBody>
        </p:sp>
      </p:grpSp>
      <p:grpSp>
        <p:nvGrpSpPr>
          <p:cNvPr id="142" name="Группа 141"/>
          <p:cNvGrpSpPr/>
          <p:nvPr/>
        </p:nvGrpSpPr>
        <p:grpSpPr>
          <a:xfrm>
            <a:off x="7565349" y="4439458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43" name="Скругленный прямоугольник 14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145" name="Группа 144"/>
          <p:cNvGrpSpPr/>
          <p:nvPr/>
        </p:nvGrpSpPr>
        <p:grpSpPr>
          <a:xfrm>
            <a:off x="8995606" y="4439458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46" name="Скругленный прямоугольник 14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52,8</a:t>
              </a:r>
            </a:p>
          </p:txBody>
        </p:sp>
      </p:grpSp>
      <p:grpSp>
        <p:nvGrpSpPr>
          <p:cNvPr id="148" name="Группа 147"/>
          <p:cNvGrpSpPr/>
          <p:nvPr/>
        </p:nvGrpSpPr>
        <p:grpSpPr>
          <a:xfrm>
            <a:off x="10332271" y="4439458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49" name="Скругленный прямоугольник 14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28 (32,2%)</a:t>
              </a:r>
            </a:p>
          </p:txBody>
        </p:sp>
      </p:grpSp>
      <p:grpSp>
        <p:nvGrpSpPr>
          <p:cNvPr id="151" name="Группа 150"/>
          <p:cNvGrpSpPr/>
          <p:nvPr/>
        </p:nvGrpSpPr>
        <p:grpSpPr>
          <a:xfrm>
            <a:off x="63694" y="4899509"/>
            <a:ext cx="5343314" cy="44783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2" name="Скругленный прямоугольник 15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/>
              <a:r>
                <a:rPr lang="ru-RU" sz="1400" b="1" i="1" dirty="0"/>
                <a:t>Горное дело</a:t>
              </a:r>
            </a:p>
            <a:p>
              <a:pPr lvl="0"/>
              <a:endParaRPr lang="ru-RU" sz="1400" dirty="0"/>
            </a:p>
          </p:txBody>
        </p:sp>
      </p:grpSp>
      <p:grpSp>
        <p:nvGrpSpPr>
          <p:cNvPr id="154" name="Группа 153"/>
          <p:cNvGrpSpPr/>
          <p:nvPr/>
        </p:nvGrpSpPr>
        <p:grpSpPr>
          <a:xfrm>
            <a:off x="5474397" y="4899509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5" name="Скругленный прямоугольник 15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142</a:t>
              </a:r>
            </a:p>
          </p:txBody>
        </p:sp>
      </p:grpSp>
      <p:grpSp>
        <p:nvGrpSpPr>
          <p:cNvPr id="157" name="Группа 156"/>
          <p:cNvGrpSpPr/>
          <p:nvPr/>
        </p:nvGrpSpPr>
        <p:grpSpPr>
          <a:xfrm>
            <a:off x="6509420" y="4899509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8" name="Скругленный прямоугольник 15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311</a:t>
              </a:r>
            </a:p>
          </p:txBody>
        </p:sp>
      </p:grpSp>
      <p:grpSp>
        <p:nvGrpSpPr>
          <p:cNvPr id="160" name="Группа 159"/>
          <p:cNvGrpSpPr/>
          <p:nvPr/>
        </p:nvGrpSpPr>
        <p:grpSpPr>
          <a:xfrm>
            <a:off x="7563921" y="4899509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1" name="Скругленный прямоугольник 16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163" name="Группа 162"/>
          <p:cNvGrpSpPr/>
          <p:nvPr/>
        </p:nvGrpSpPr>
        <p:grpSpPr>
          <a:xfrm>
            <a:off x="8994178" y="4899509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4" name="Скругленный прямоугольник 16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173,1</a:t>
              </a:r>
            </a:p>
          </p:txBody>
        </p:sp>
      </p:grpSp>
      <p:grpSp>
        <p:nvGrpSpPr>
          <p:cNvPr id="166" name="Группа 165"/>
          <p:cNvGrpSpPr/>
          <p:nvPr/>
        </p:nvGrpSpPr>
        <p:grpSpPr>
          <a:xfrm>
            <a:off x="10330843" y="4899509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7" name="Скругленный прямоугольник 16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14 (3,1%)</a:t>
              </a:r>
            </a:p>
          </p:txBody>
        </p:sp>
      </p:grpSp>
      <p:grpSp>
        <p:nvGrpSpPr>
          <p:cNvPr id="169" name="Группа 168"/>
          <p:cNvGrpSpPr/>
          <p:nvPr/>
        </p:nvGrpSpPr>
        <p:grpSpPr>
          <a:xfrm>
            <a:off x="63694" y="5393740"/>
            <a:ext cx="5341026" cy="44783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0" name="Скругленный прямоугольник 16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/>
              <a:r>
                <a:rPr lang="ru-RU" sz="1400" b="1" i="1" dirty="0"/>
                <a:t>ВСЕГО</a:t>
              </a:r>
            </a:p>
          </p:txBody>
        </p:sp>
      </p:grpSp>
      <p:grpSp>
        <p:nvGrpSpPr>
          <p:cNvPr id="172" name="Группа 171"/>
          <p:cNvGrpSpPr/>
          <p:nvPr/>
        </p:nvGrpSpPr>
        <p:grpSpPr>
          <a:xfrm>
            <a:off x="5472972" y="5393740"/>
            <a:ext cx="948133" cy="4213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3" name="Скругленный прямоугольник 17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400</a:t>
              </a:r>
            </a:p>
          </p:txBody>
        </p:sp>
      </p:grpSp>
      <p:grpSp>
        <p:nvGrpSpPr>
          <p:cNvPr id="175" name="Группа 174"/>
          <p:cNvGrpSpPr/>
          <p:nvPr/>
        </p:nvGrpSpPr>
        <p:grpSpPr>
          <a:xfrm>
            <a:off x="6507995" y="5393740"/>
            <a:ext cx="10080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6" name="Скругленный прямоугольник 17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598</a:t>
              </a:r>
            </a:p>
          </p:txBody>
        </p:sp>
      </p:grpSp>
      <p:grpSp>
        <p:nvGrpSpPr>
          <p:cNvPr id="178" name="Группа 177"/>
          <p:cNvGrpSpPr/>
          <p:nvPr/>
        </p:nvGrpSpPr>
        <p:grpSpPr>
          <a:xfrm>
            <a:off x="7562496" y="5393740"/>
            <a:ext cx="134342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9" name="Скругленный прямоугольник 17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17</a:t>
              </a:r>
            </a:p>
          </p:txBody>
        </p:sp>
      </p:grpSp>
      <p:grpSp>
        <p:nvGrpSpPr>
          <p:cNvPr id="181" name="Группа 180"/>
          <p:cNvGrpSpPr/>
          <p:nvPr/>
        </p:nvGrpSpPr>
        <p:grpSpPr>
          <a:xfrm>
            <a:off x="8992753" y="5393740"/>
            <a:ext cx="1296443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2" name="Скругленный прямоугольник 18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3" name="Скругленный прямоугольник 4"/>
            <p:cNvSpPr txBox="1"/>
            <p:nvPr/>
          </p:nvSpPr>
          <p:spPr>
            <a:xfrm>
              <a:off x="20106" y="3353374"/>
              <a:ext cx="5435848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464,05</a:t>
              </a:r>
            </a:p>
          </p:txBody>
        </p:sp>
      </p:grpSp>
      <p:grpSp>
        <p:nvGrpSpPr>
          <p:cNvPr id="184" name="Группа 183"/>
          <p:cNvGrpSpPr/>
          <p:nvPr/>
        </p:nvGrpSpPr>
        <p:grpSpPr>
          <a:xfrm>
            <a:off x="10329418" y="5393740"/>
            <a:ext cx="1749976" cy="41184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5" name="Скругленный прямоугольник 18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140 (13,8%)</a:t>
              </a:r>
            </a:p>
          </p:txBody>
        </p:sp>
      </p:grpSp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7" name="Прямоугольник 186"/>
          <p:cNvSpPr/>
          <p:nvPr/>
        </p:nvSpPr>
        <p:spPr>
          <a:xfrm>
            <a:off x="107522" y="6578443"/>
            <a:ext cx="1206399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Приведенный контингент = кол-во студентов очной формы обучения+ кол-во студентов очной формы обучения · 0,1+ кол-во студентов очно-заочной формы обучения · 0,25</a:t>
            </a:r>
          </a:p>
        </p:txBody>
      </p:sp>
      <p:sp>
        <p:nvSpPr>
          <p:cNvPr id="188" name="Скругленный прямоугольник 187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21038539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047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38944" y="207819"/>
            <a:ext cx="10853299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УЧАСТИЕ СТУДЕНТОВ ТИ (Ф) СВФУ В НАУЧНЫХ МЕРОПРИЯТИЯХ 2018-2024 гг.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2C10F8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количество мероприятий 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/ 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26DC18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количество участий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)</a:t>
            </a:r>
          </a:p>
        </p:txBody>
      </p:sp>
      <p:sp>
        <p:nvSpPr>
          <p:cNvPr id="7" name="Скругленный прямоугольник 4"/>
          <p:cNvSpPr/>
          <p:nvPr/>
        </p:nvSpPr>
        <p:spPr bwMode="auto">
          <a:xfrm>
            <a:off x="1318626" y="845206"/>
            <a:ext cx="2786576" cy="50291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Уровень мероприятия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1304913" y="1379907"/>
            <a:ext cx="2807759" cy="24300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Международный</a:t>
              </a:r>
            </a:p>
          </p:txBody>
        </p:sp>
      </p:grpSp>
      <p:sp>
        <p:nvSpPr>
          <p:cNvPr id="11" name="Скругленный прямоугольник 4"/>
          <p:cNvSpPr/>
          <p:nvPr/>
        </p:nvSpPr>
        <p:spPr bwMode="auto">
          <a:xfrm>
            <a:off x="4151712" y="1085767"/>
            <a:ext cx="943803" cy="2656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2018</a:t>
            </a:r>
          </a:p>
        </p:txBody>
      </p:sp>
      <p:sp>
        <p:nvSpPr>
          <p:cNvPr id="12" name="Скругленный прямоугольник 4"/>
          <p:cNvSpPr/>
          <p:nvPr/>
        </p:nvSpPr>
        <p:spPr bwMode="auto">
          <a:xfrm>
            <a:off x="4170565" y="878462"/>
            <a:ext cx="7005089" cy="19404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Год 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4143645" y="1391881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12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30</a:t>
              </a: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1303958" y="1663108"/>
            <a:ext cx="2818106" cy="23512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Российский</a:t>
              </a: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4161774" y="1659217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3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23</a:t>
              </a:r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1304913" y="1951936"/>
            <a:ext cx="2807759" cy="26206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3" name="Скругленный прямоугольник 5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Республиканский</a:t>
              </a:r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4170566" y="1953766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6" name="Скругленный прямоугольник 5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0</a:t>
              </a:r>
            </a:p>
          </p:txBody>
        </p:sp>
      </p:grpSp>
      <p:grpSp>
        <p:nvGrpSpPr>
          <p:cNvPr id="70" name="Группа 69"/>
          <p:cNvGrpSpPr/>
          <p:nvPr/>
        </p:nvGrpSpPr>
        <p:grpSpPr>
          <a:xfrm>
            <a:off x="1292673" y="2267331"/>
            <a:ext cx="2818106" cy="2421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1" name="Скругленный прямоугольник 7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Районные, городские, ТИ (ф) СВФУ</a:t>
              </a:r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4170566" y="2264431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4" name="Скругленный прямоугольник 7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0</a:t>
              </a:r>
            </a:p>
          </p:txBody>
        </p:sp>
      </p:grpSp>
      <p:grpSp>
        <p:nvGrpSpPr>
          <p:cNvPr id="88" name="Группа 87"/>
          <p:cNvGrpSpPr/>
          <p:nvPr/>
        </p:nvGrpSpPr>
        <p:grpSpPr>
          <a:xfrm>
            <a:off x="1283979" y="2550447"/>
            <a:ext cx="2829199" cy="23675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9" name="Скругленный прямоугольник 8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0" name="Скругленный прямоугольник 4"/>
            <p:cNvSpPr txBox="1"/>
            <p:nvPr/>
          </p:nvSpPr>
          <p:spPr>
            <a:xfrm>
              <a:off x="20105" y="3342795"/>
              <a:ext cx="5435846" cy="38221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/>
              <a:r>
                <a:rPr lang="ru-RU" sz="1400" b="1" i="1" dirty="0"/>
                <a:t>Всего</a:t>
              </a:r>
            </a:p>
          </p:txBody>
        </p:sp>
      </p:grpSp>
      <p:grpSp>
        <p:nvGrpSpPr>
          <p:cNvPr id="91" name="Группа 90"/>
          <p:cNvGrpSpPr/>
          <p:nvPr/>
        </p:nvGrpSpPr>
        <p:grpSpPr>
          <a:xfrm>
            <a:off x="4170566" y="2539931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2" name="Скругленный прямоугольник 9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15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53</a:t>
              </a:r>
            </a:p>
          </p:txBody>
        </p:sp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935098" y="3797541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8" name="Скругленный прямоугольник 4"/>
          <p:cNvSpPr/>
          <p:nvPr/>
        </p:nvSpPr>
        <p:spPr bwMode="auto">
          <a:xfrm>
            <a:off x="5161376" y="1084202"/>
            <a:ext cx="943803" cy="2656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2019</a:t>
            </a:r>
          </a:p>
        </p:txBody>
      </p:sp>
      <p:grpSp>
        <p:nvGrpSpPr>
          <p:cNvPr id="179" name="Группа 178"/>
          <p:cNvGrpSpPr/>
          <p:nvPr/>
        </p:nvGrpSpPr>
        <p:grpSpPr>
          <a:xfrm>
            <a:off x="5165838" y="1383717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0" name="Скругленный прямоугольник 17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9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13</a:t>
              </a:r>
            </a:p>
          </p:txBody>
        </p:sp>
      </p:grpSp>
      <p:grpSp>
        <p:nvGrpSpPr>
          <p:cNvPr id="182" name="Группа 181"/>
          <p:cNvGrpSpPr/>
          <p:nvPr/>
        </p:nvGrpSpPr>
        <p:grpSpPr>
          <a:xfrm>
            <a:off x="5165838" y="1659217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3" name="Скругленный прямоугольник 18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48</a:t>
              </a:r>
            </a:p>
          </p:txBody>
        </p:sp>
      </p:grpSp>
      <p:grpSp>
        <p:nvGrpSpPr>
          <p:cNvPr id="185" name="Группа 184"/>
          <p:cNvGrpSpPr/>
          <p:nvPr/>
        </p:nvGrpSpPr>
        <p:grpSpPr>
          <a:xfrm>
            <a:off x="5183422" y="1953766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6" name="Скругленный прямоугольник 18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1</a:t>
              </a:r>
            </a:p>
          </p:txBody>
        </p:sp>
      </p:grpSp>
      <p:grpSp>
        <p:nvGrpSpPr>
          <p:cNvPr id="188" name="Группа 187"/>
          <p:cNvGrpSpPr/>
          <p:nvPr/>
        </p:nvGrpSpPr>
        <p:grpSpPr>
          <a:xfrm>
            <a:off x="5183422" y="2264431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9" name="Скругленный прямоугольник 18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25</a:t>
              </a:r>
            </a:p>
          </p:txBody>
        </p:sp>
      </p:grpSp>
      <p:grpSp>
        <p:nvGrpSpPr>
          <p:cNvPr id="191" name="Группа 190"/>
          <p:cNvGrpSpPr/>
          <p:nvPr/>
        </p:nvGrpSpPr>
        <p:grpSpPr>
          <a:xfrm>
            <a:off x="5183422" y="2539931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92" name="Скругленный прямоугольник 19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15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87</a:t>
              </a:r>
            </a:p>
          </p:txBody>
        </p:sp>
      </p:grpSp>
      <p:sp>
        <p:nvSpPr>
          <p:cNvPr id="194" name="Скругленный прямоугольник 4"/>
          <p:cNvSpPr/>
          <p:nvPr/>
        </p:nvSpPr>
        <p:spPr bwMode="auto">
          <a:xfrm>
            <a:off x="6180821" y="1090127"/>
            <a:ext cx="943803" cy="25032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2020</a:t>
            </a:r>
          </a:p>
        </p:txBody>
      </p:sp>
      <p:grpSp>
        <p:nvGrpSpPr>
          <p:cNvPr id="195" name="Группа 194"/>
          <p:cNvGrpSpPr/>
          <p:nvPr/>
        </p:nvGrpSpPr>
        <p:grpSpPr>
          <a:xfrm>
            <a:off x="6188611" y="1372664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96" name="Скругленный прямоугольник 19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48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70</a:t>
              </a:r>
            </a:p>
          </p:txBody>
        </p:sp>
      </p:grpSp>
      <p:grpSp>
        <p:nvGrpSpPr>
          <p:cNvPr id="198" name="Группа 197"/>
          <p:cNvGrpSpPr/>
          <p:nvPr/>
        </p:nvGrpSpPr>
        <p:grpSpPr>
          <a:xfrm>
            <a:off x="6188611" y="1674540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99" name="Скругленный прямоугольник 19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11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63</a:t>
              </a:r>
            </a:p>
          </p:txBody>
        </p:sp>
      </p:grpSp>
      <p:grpSp>
        <p:nvGrpSpPr>
          <p:cNvPr id="201" name="Группа 200"/>
          <p:cNvGrpSpPr/>
          <p:nvPr/>
        </p:nvGrpSpPr>
        <p:grpSpPr>
          <a:xfrm>
            <a:off x="6206195" y="1969089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02" name="Скругленный прямоугольник 20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3</a:t>
              </a:r>
            </a:p>
          </p:txBody>
        </p:sp>
      </p:grpSp>
      <p:grpSp>
        <p:nvGrpSpPr>
          <p:cNvPr id="204" name="Группа 203"/>
          <p:cNvGrpSpPr/>
          <p:nvPr/>
        </p:nvGrpSpPr>
        <p:grpSpPr>
          <a:xfrm>
            <a:off x="6206195" y="2279754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05" name="Скругленный прямоугольник 20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0</a:t>
              </a:r>
            </a:p>
          </p:txBody>
        </p:sp>
      </p:grpSp>
      <p:grpSp>
        <p:nvGrpSpPr>
          <p:cNvPr id="207" name="Группа 206"/>
          <p:cNvGrpSpPr/>
          <p:nvPr/>
        </p:nvGrpSpPr>
        <p:grpSpPr>
          <a:xfrm>
            <a:off x="6206195" y="2555254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08" name="Скругленный прямоугольник 20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60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136</a:t>
              </a:r>
            </a:p>
          </p:txBody>
        </p:sp>
      </p:grpSp>
      <p:sp>
        <p:nvSpPr>
          <p:cNvPr id="210" name="Скругленный прямоугольник 4"/>
          <p:cNvSpPr/>
          <p:nvPr/>
        </p:nvSpPr>
        <p:spPr bwMode="auto">
          <a:xfrm>
            <a:off x="7190651" y="1096566"/>
            <a:ext cx="943803" cy="2532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2021</a:t>
            </a:r>
          </a:p>
        </p:txBody>
      </p:sp>
      <p:grpSp>
        <p:nvGrpSpPr>
          <p:cNvPr id="211" name="Группа 210"/>
          <p:cNvGrpSpPr/>
          <p:nvPr/>
        </p:nvGrpSpPr>
        <p:grpSpPr>
          <a:xfrm>
            <a:off x="7186321" y="1369705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12" name="Скругленный прямоугольник 21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9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12</a:t>
              </a:r>
            </a:p>
          </p:txBody>
        </p:sp>
      </p:grpSp>
      <p:grpSp>
        <p:nvGrpSpPr>
          <p:cNvPr id="214" name="Группа 213"/>
          <p:cNvGrpSpPr/>
          <p:nvPr/>
        </p:nvGrpSpPr>
        <p:grpSpPr>
          <a:xfrm>
            <a:off x="7186321" y="1671581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15" name="Скругленный прямоугольник 21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9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10</a:t>
              </a:r>
            </a:p>
          </p:txBody>
        </p:sp>
      </p:grpSp>
      <p:grpSp>
        <p:nvGrpSpPr>
          <p:cNvPr id="217" name="Группа 216"/>
          <p:cNvGrpSpPr/>
          <p:nvPr/>
        </p:nvGrpSpPr>
        <p:grpSpPr>
          <a:xfrm>
            <a:off x="7203905" y="1966130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18" name="Скругленный прямоугольник 21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30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38</a:t>
              </a:r>
            </a:p>
          </p:txBody>
        </p:sp>
      </p:grpSp>
      <p:grpSp>
        <p:nvGrpSpPr>
          <p:cNvPr id="220" name="Группа 219"/>
          <p:cNvGrpSpPr/>
          <p:nvPr/>
        </p:nvGrpSpPr>
        <p:grpSpPr>
          <a:xfrm>
            <a:off x="7203905" y="2276795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21" name="Скругленный прямоугольник 22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0</a:t>
              </a:r>
            </a:p>
          </p:txBody>
        </p:sp>
      </p:grpSp>
      <p:grpSp>
        <p:nvGrpSpPr>
          <p:cNvPr id="223" name="Группа 222"/>
          <p:cNvGrpSpPr/>
          <p:nvPr/>
        </p:nvGrpSpPr>
        <p:grpSpPr>
          <a:xfrm>
            <a:off x="7203905" y="2552295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24" name="Скругленный прямоугольник 22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48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50</a:t>
              </a:r>
            </a:p>
          </p:txBody>
        </p:sp>
      </p:grpSp>
      <p:sp>
        <p:nvSpPr>
          <p:cNvPr id="226" name="Скругленный прямоугольник 4"/>
          <p:cNvSpPr/>
          <p:nvPr/>
        </p:nvSpPr>
        <p:spPr bwMode="auto">
          <a:xfrm>
            <a:off x="8194715" y="1096566"/>
            <a:ext cx="943803" cy="2532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2022</a:t>
            </a:r>
          </a:p>
        </p:txBody>
      </p:sp>
      <p:grpSp>
        <p:nvGrpSpPr>
          <p:cNvPr id="227" name="Группа 226"/>
          <p:cNvGrpSpPr/>
          <p:nvPr/>
        </p:nvGrpSpPr>
        <p:grpSpPr>
          <a:xfrm>
            <a:off x="8199177" y="1369705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28" name="Скругленный прямоугольник 22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1</a:t>
              </a:r>
            </a:p>
          </p:txBody>
        </p:sp>
      </p:grpSp>
      <p:grpSp>
        <p:nvGrpSpPr>
          <p:cNvPr id="230" name="Группа 229"/>
          <p:cNvGrpSpPr/>
          <p:nvPr/>
        </p:nvGrpSpPr>
        <p:grpSpPr>
          <a:xfrm>
            <a:off x="8199177" y="1671581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31" name="Скругленный прямоугольник 23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36</a:t>
              </a:r>
            </a:p>
          </p:txBody>
        </p:sp>
      </p:grpSp>
      <p:grpSp>
        <p:nvGrpSpPr>
          <p:cNvPr id="233" name="Группа 232"/>
          <p:cNvGrpSpPr/>
          <p:nvPr/>
        </p:nvGrpSpPr>
        <p:grpSpPr>
          <a:xfrm>
            <a:off x="8216761" y="1966130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34" name="Скругленный прямоугольник 23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1/</a:t>
              </a:r>
              <a:r>
                <a:rPr lang="ru-RU" sz="1400" b="1" i="1" dirty="0">
                  <a:solidFill>
                    <a:srgbClr val="26DC18"/>
                  </a:solidFill>
                </a:rPr>
                <a:t>49</a:t>
              </a:r>
            </a:p>
          </p:txBody>
        </p:sp>
      </p:grpSp>
      <p:grpSp>
        <p:nvGrpSpPr>
          <p:cNvPr id="236" name="Группа 235"/>
          <p:cNvGrpSpPr/>
          <p:nvPr/>
        </p:nvGrpSpPr>
        <p:grpSpPr>
          <a:xfrm>
            <a:off x="8216761" y="2276795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37" name="Скругленный прямоугольник 23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0</a:t>
              </a:r>
            </a:p>
          </p:txBody>
        </p:sp>
      </p:grpSp>
      <p:grpSp>
        <p:nvGrpSpPr>
          <p:cNvPr id="239" name="Группа 238"/>
          <p:cNvGrpSpPr/>
          <p:nvPr/>
        </p:nvGrpSpPr>
        <p:grpSpPr>
          <a:xfrm>
            <a:off x="8216761" y="2552295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0" name="Скругленный прямоугольник 23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86</a:t>
              </a:r>
            </a:p>
          </p:txBody>
        </p:sp>
      </p:grpSp>
      <p:sp>
        <p:nvSpPr>
          <p:cNvPr id="242" name="Скругленный прямоугольник 4"/>
          <p:cNvSpPr/>
          <p:nvPr/>
        </p:nvSpPr>
        <p:spPr bwMode="auto">
          <a:xfrm>
            <a:off x="9226280" y="1094305"/>
            <a:ext cx="943803" cy="25554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2023</a:t>
            </a:r>
          </a:p>
        </p:txBody>
      </p:sp>
      <p:grpSp>
        <p:nvGrpSpPr>
          <p:cNvPr id="243" name="Группа 242"/>
          <p:cNvGrpSpPr/>
          <p:nvPr/>
        </p:nvGrpSpPr>
        <p:grpSpPr>
          <a:xfrm>
            <a:off x="9221950" y="1367444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4" name="Скругленный прямоугольник 24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6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14</a:t>
              </a:r>
            </a:p>
          </p:txBody>
        </p:sp>
      </p:grpSp>
      <p:grpSp>
        <p:nvGrpSpPr>
          <p:cNvPr id="246" name="Группа 245"/>
          <p:cNvGrpSpPr/>
          <p:nvPr/>
        </p:nvGrpSpPr>
        <p:grpSpPr>
          <a:xfrm>
            <a:off x="9221950" y="1669320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7" name="Скругленный прямоугольник 24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51</a:t>
              </a:r>
            </a:p>
          </p:txBody>
        </p:sp>
      </p:grpSp>
      <p:grpSp>
        <p:nvGrpSpPr>
          <p:cNvPr id="249" name="Группа 248"/>
          <p:cNvGrpSpPr/>
          <p:nvPr/>
        </p:nvGrpSpPr>
        <p:grpSpPr>
          <a:xfrm>
            <a:off x="9239534" y="1963869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50" name="Скругленный прямоугольник 24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2/</a:t>
              </a:r>
              <a:r>
                <a:rPr lang="ru-RU" sz="1400" b="1" i="1" dirty="0">
                  <a:solidFill>
                    <a:srgbClr val="26DC18"/>
                  </a:solidFill>
                </a:rPr>
                <a:t>58</a:t>
              </a:r>
            </a:p>
          </p:txBody>
        </p:sp>
      </p:grpSp>
      <p:grpSp>
        <p:nvGrpSpPr>
          <p:cNvPr id="252" name="Группа 251"/>
          <p:cNvGrpSpPr/>
          <p:nvPr/>
        </p:nvGrpSpPr>
        <p:grpSpPr>
          <a:xfrm>
            <a:off x="9239534" y="2274534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53" name="Скругленный прямоугольник 25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3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44</a:t>
              </a:r>
            </a:p>
          </p:txBody>
        </p:sp>
      </p:grpSp>
      <p:grpSp>
        <p:nvGrpSpPr>
          <p:cNvPr id="255" name="Группа 254"/>
          <p:cNvGrpSpPr/>
          <p:nvPr/>
        </p:nvGrpSpPr>
        <p:grpSpPr>
          <a:xfrm>
            <a:off x="9239534" y="2550034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56" name="Скругленный прямоугольник 25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11</a:t>
              </a:r>
              <a:r>
                <a:rPr lang="ru-RU" sz="1400" b="1" i="1" dirty="0"/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164</a:t>
              </a:r>
            </a:p>
          </p:txBody>
        </p:sp>
      </p:grpSp>
      <p:sp>
        <p:nvSpPr>
          <p:cNvPr id="258" name="Прямоугольник 257"/>
          <p:cNvSpPr/>
          <p:nvPr/>
        </p:nvSpPr>
        <p:spPr>
          <a:xfrm>
            <a:off x="191193" y="3290808"/>
            <a:ext cx="11616875" cy="968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ПУБЛИКАЦИИ СТУДЕНТОВ  ЗА ПЕРИОД 2018-2024 ГГ. </a:t>
            </a:r>
          </a:p>
          <a:p>
            <a:pPr algn="ctr">
              <a:lnSpc>
                <a:spcPct val="107000"/>
              </a:lnSpc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(без учета статей в соавторстве  с ППС)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sp>
        <p:nvSpPr>
          <p:cNvPr id="259" name="Скругленный прямоугольник 4"/>
          <p:cNvSpPr/>
          <p:nvPr/>
        </p:nvSpPr>
        <p:spPr bwMode="auto">
          <a:xfrm>
            <a:off x="849945" y="3925952"/>
            <a:ext cx="4395835" cy="4852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Уровень издания</a:t>
            </a:r>
          </a:p>
        </p:txBody>
      </p:sp>
      <p:grpSp>
        <p:nvGrpSpPr>
          <p:cNvPr id="260" name="Группа 259"/>
          <p:cNvGrpSpPr/>
          <p:nvPr/>
        </p:nvGrpSpPr>
        <p:grpSpPr>
          <a:xfrm>
            <a:off x="849945" y="4443008"/>
            <a:ext cx="4403306" cy="24300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1" name="Скругленный прямоугольник 26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БД </a:t>
              </a:r>
              <a:r>
                <a:rPr lang="en-US" sz="1400" b="1" i="1" dirty="0"/>
                <a:t>Web of Science</a:t>
              </a:r>
              <a:r>
                <a:rPr lang="ru-RU" sz="1400" b="1" i="1" dirty="0"/>
                <a:t>/</a:t>
              </a:r>
              <a:r>
                <a:rPr lang="en-US" sz="1400" b="1" i="1" dirty="0"/>
                <a:t>Scopus</a:t>
              </a:r>
              <a:r>
                <a:rPr lang="ru-RU" sz="1400" b="1" i="1" dirty="0"/>
                <a:t>/</a:t>
              </a:r>
              <a:r>
                <a:rPr lang="en-US" sz="1400" b="1" i="1" dirty="0"/>
                <a:t>ERIH</a:t>
              </a:r>
              <a:endParaRPr lang="ru-RU" sz="1400" b="1" i="1" dirty="0"/>
            </a:p>
          </p:txBody>
        </p:sp>
      </p:grpSp>
      <p:sp>
        <p:nvSpPr>
          <p:cNvPr id="263" name="Скругленный прямоугольник 4"/>
          <p:cNvSpPr/>
          <p:nvPr/>
        </p:nvSpPr>
        <p:spPr bwMode="auto">
          <a:xfrm>
            <a:off x="5292291" y="4148868"/>
            <a:ext cx="797998" cy="2656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2018</a:t>
            </a:r>
          </a:p>
        </p:txBody>
      </p:sp>
      <p:sp>
        <p:nvSpPr>
          <p:cNvPr id="264" name="Скругленный прямоугольник 4"/>
          <p:cNvSpPr/>
          <p:nvPr/>
        </p:nvSpPr>
        <p:spPr bwMode="auto">
          <a:xfrm>
            <a:off x="5287704" y="3957989"/>
            <a:ext cx="5945959" cy="1776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Год </a:t>
            </a:r>
          </a:p>
        </p:txBody>
      </p:sp>
      <p:grpSp>
        <p:nvGrpSpPr>
          <p:cNvPr id="265" name="Группа 264"/>
          <p:cNvGrpSpPr/>
          <p:nvPr/>
        </p:nvGrpSpPr>
        <p:grpSpPr>
          <a:xfrm>
            <a:off x="5284223" y="4454982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6" name="Скругленный прямоугольник 26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68" name="Группа 267"/>
          <p:cNvGrpSpPr/>
          <p:nvPr/>
        </p:nvGrpSpPr>
        <p:grpSpPr>
          <a:xfrm>
            <a:off x="866111" y="4726209"/>
            <a:ext cx="4396531" cy="23512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9" name="Скругленный прямоугольник 26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перечень ВАК РФ</a:t>
              </a:r>
            </a:p>
          </p:txBody>
        </p:sp>
      </p:grpSp>
      <p:grpSp>
        <p:nvGrpSpPr>
          <p:cNvPr id="271" name="Группа 270"/>
          <p:cNvGrpSpPr/>
          <p:nvPr/>
        </p:nvGrpSpPr>
        <p:grpSpPr>
          <a:xfrm>
            <a:off x="5302352" y="4722318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72" name="Скругленный прямоугольник 27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74" name="Группа 273"/>
          <p:cNvGrpSpPr/>
          <p:nvPr/>
        </p:nvGrpSpPr>
        <p:grpSpPr>
          <a:xfrm>
            <a:off x="849945" y="5015037"/>
            <a:ext cx="4403305" cy="26206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75" name="Скругленный прямоугольник 27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БД РИНЦ</a:t>
              </a:r>
            </a:p>
          </p:txBody>
        </p:sp>
      </p:grpSp>
      <p:grpSp>
        <p:nvGrpSpPr>
          <p:cNvPr id="277" name="Группа 276"/>
          <p:cNvGrpSpPr/>
          <p:nvPr/>
        </p:nvGrpSpPr>
        <p:grpSpPr>
          <a:xfrm>
            <a:off x="5311144" y="5016867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78" name="Скругленный прямоугольник 27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80" name="Группа 279"/>
          <p:cNvGrpSpPr/>
          <p:nvPr/>
        </p:nvGrpSpPr>
        <p:grpSpPr>
          <a:xfrm>
            <a:off x="849945" y="5330432"/>
            <a:ext cx="4401412" cy="2421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81" name="Скругленный прямоугольник 28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2" name="Скругленный прямоугольник 4"/>
            <p:cNvSpPr txBox="1"/>
            <p:nvPr/>
          </p:nvSpPr>
          <p:spPr>
            <a:xfrm>
              <a:off x="20106" y="3353373"/>
              <a:ext cx="5435847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Иные научные публикации</a:t>
              </a:r>
            </a:p>
          </p:txBody>
        </p:sp>
      </p:grpSp>
      <p:grpSp>
        <p:nvGrpSpPr>
          <p:cNvPr id="283" name="Группа 282"/>
          <p:cNvGrpSpPr/>
          <p:nvPr/>
        </p:nvGrpSpPr>
        <p:grpSpPr>
          <a:xfrm>
            <a:off x="5311144" y="5327532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84" name="Скругленный прямоугольник 28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284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292" name="Скругленный прямоугольник 4"/>
          <p:cNvSpPr/>
          <p:nvPr/>
        </p:nvSpPr>
        <p:spPr bwMode="auto">
          <a:xfrm>
            <a:off x="6157576" y="4147303"/>
            <a:ext cx="797998" cy="2656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2019</a:t>
            </a:r>
          </a:p>
        </p:txBody>
      </p:sp>
      <p:grpSp>
        <p:nvGrpSpPr>
          <p:cNvPr id="293" name="Группа 292"/>
          <p:cNvGrpSpPr/>
          <p:nvPr/>
        </p:nvGrpSpPr>
        <p:grpSpPr>
          <a:xfrm>
            <a:off x="6162037" y="4446818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4" name="Скругленный прямоугольник 29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96" name="Группа 295"/>
          <p:cNvGrpSpPr/>
          <p:nvPr/>
        </p:nvGrpSpPr>
        <p:grpSpPr>
          <a:xfrm>
            <a:off x="6162037" y="4722318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7" name="Скругленный прямоугольник 29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99" name="Группа 298"/>
          <p:cNvGrpSpPr/>
          <p:nvPr/>
        </p:nvGrpSpPr>
        <p:grpSpPr>
          <a:xfrm>
            <a:off x="6179621" y="5016867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00" name="Скругленный прямоугольник 29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02" name="Группа 301"/>
          <p:cNvGrpSpPr/>
          <p:nvPr/>
        </p:nvGrpSpPr>
        <p:grpSpPr>
          <a:xfrm>
            <a:off x="6179621" y="5327532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03" name="Скругленный прямоугольник 30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130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08" name="Скругленный прямоугольник 4"/>
          <p:cNvSpPr/>
          <p:nvPr/>
        </p:nvSpPr>
        <p:spPr bwMode="auto">
          <a:xfrm>
            <a:off x="6994145" y="4153228"/>
            <a:ext cx="797998" cy="25032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2020</a:t>
            </a:r>
          </a:p>
        </p:txBody>
      </p:sp>
      <p:grpSp>
        <p:nvGrpSpPr>
          <p:cNvPr id="309" name="Группа 308"/>
          <p:cNvGrpSpPr/>
          <p:nvPr/>
        </p:nvGrpSpPr>
        <p:grpSpPr>
          <a:xfrm>
            <a:off x="7001934" y="4435765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10" name="Скругленный прямоугольник 30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12" name="Группа 311"/>
          <p:cNvGrpSpPr/>
          <p:nvPr/>
        </p:nvGrpSpPr>
        <p:grpSpPr>
          <a:xfrm>
            <a:off x="7001934" y="4737641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13" name="Скругленный прямоугольник 31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15" name="Группа 314"/>
          <p:cNvGrpSpPr/>
          <p:nvPr/>
        </p:nvGrpSpPr>
        <p:grpSpPr>
          <a:xfrm>
            <a:off x="7019518" y="5032190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16" name="Скругленный прямоугольник 31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18" name="Группа 317"/>
          <p:cNvGrpSpPr/>
          <p:nvPr/>
        </p:nvGrpSpPr>
        <p:grpSpPr>
          <a:xfrm>
            <a:off x="7019518" y="5342855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19" name="Скругленный прямоугольник 31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283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24" name="Скругленный прямоугольник 4"/>
          <p:cNvSpPr/>
          <p:nvPr/>
        </p:nvSpPr>
        <p:spPr bwMode="auto">
          <a:xfrm>
            <a:off x="7849973" y="4159667"/>
            <a:ext cx="797998" cy="2532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2021</a:t>
            </a:r>
          </a:p>
        </p:txBody>
      </p:sp>
      <p:grpSp>
        <p:nvGrpSpPr>
          <p:cNvPr id="325" name="Группа 324"/>
          <p:cNvGrpSpPr/>
          <p:nvPr/>
        </p:nvGrpSpPr>
        <p:grpSpPr>
          <a:xfrm>
            <a:off x="7845642" y="4432806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26" name="Скругленный прямоугольник 32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28" name="Группа 327"/>
          <p:cNvGrpSpPr/>
          <p:nvPr/>
        </p:nvGrpSpPr>
        <p:grpSpPr>
          <a:xfrm>
            <a:off x="7845642" y="4734682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29" name="Скругленный прямоугольник 32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31" name="Группа 330"/>
          <p:cNvGrpSpPr/>
          <p:nvPr/>
        </p:nvGrpSpPr>
        <p:grpSpPr>
          <a:xfrm>
            <a:off x="7863226" y="5029231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32" name="Скругленный прямоугольник 33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34" name="Группа 333"/>
          <p:cNvGrpSpPr/>
          <p:nvPr/>
        </p:nvGrpSpPr>
        <p:grpSpPr>
          <a:xfrm>
            <a:off x="7863226" y="5339896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35" name="Скругленный прямоугольник 33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149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40" name="Скругленный прямоугольник 4"/>
          <p:cNvSpPr/>
          <p:nvPr/>
        </p:nvSpPr>
        <p:spPr bwMode="auto">
          <a:xfrm>
            <a:off x="8690399" y="4159667"/>
            <a:ext cx="797998" cy="2532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2022</a:t>
            </a:r>
          </a:p>
        </p:txBody>
      </p:sp>
      <p:grpSp>
        <p:nvGrpSpPr>
          <p:cNvPr id="341" name="Группа 340"/>
          <p:cNvGrpSpPr/>
          <p:nvPr/>
        </p:nvGrpSpPr>
        <p:grpSpPr>
          <a:xfrm>
            <a:off x="8694860" y="4432806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42" name="Скругленный прямоугольник 34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44" name="Группа 343"/>
          <p:cNvGrpSpPr/>
          <p:nvPr/>
        </p:nvGrpSpPr>
        <p:grpSpPr>
          <a:xfrm>
            <a:off x="8694860" y="4734682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45" name="Скругленный прямоугольник 34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47" name="Группа 346"/>
          <p:cNvGrpSpPr/>
          <p:nvPr/>
        </p:nvGrpSpPr>
        <p:grpSpPr>
          <a:xfrm>
            <a:off x="8712444" y="5029231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48" name="Скругленный прямоугольник 34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49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50" name="Группа 349"/>
          <p:cNvGrpSpPr/>
          <p:nvPr/>
        </p:nvGrpSpPr>
        <p:grpSpPr>
          <a:xfrm>
            <a:off x="8712444" y="5339896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51" name="Скругленный прямоугольник 35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246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56" name="Скругленный прямоугольник 4"/>
          <p:cNvSpPr/>
          <p:nvPr/>
        </p:nvSpPr>
        <p:spPr bwMode="auto">
          <a:xfrm>
            <a:off x="9558340" y="4157406"/>
            <a:ext cx="797998" cy="25554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2023</a:t>
            </a:r>
          </a:p>
        </p:txBody>
      </p:sp>
      <p:grpSp>
        <p:nvGrpSpPr>
          <p:cNvPr id="357" name="Группа 356"/>
          <p:cNvGrpSpPr/>
          <p:nvPr/>
        </p:nvGrpSpPr>
        <p:grpSpPr>
          <a:xfrm>
            <a:off x="9554009" y="4430545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58" name="Скругленный прямоугольник 35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60" name="Группа 359"/>
          <p:cNvGrpSpPr/>
          <p:nvPr/>
        </p:nvGrpSpPr>
        <p:grpSpPr>
          <a:xfrm>
            <a:off x="9554009" y="4732421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61" name="Скругленный прямоугольник 36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3</a:t>
              </a:r>
              <a:r>
                <a:rPr lang="ru-RU" sz="1400" b="1" i="1" baseline="30000" dirty="0">
                  <a:solidFill>
                    <a:srgbClr val="2C10F8"/>
                  </a:solidFill>
                </a:rPr>
                <a:t>*</a:t>
              </a:r>
              <a:endParaRPr lang="ru-RU" sz="1400" b="1" i="1" baseline="30000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63" name="Группа 362"/>
          <p:cNvGrpSpPr/>
          <p:nvPr/>
        </p:nvGrpSpPr>
        <p:grpSpPr>
          <a:xfrm>
            <a:off x="9571593" y="5026970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64" name="Скругленный прямоугольник 36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66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66" name="Группа 365"/>
          <p:cNvGrpSpPr/>
          <p:nvPr/>
        </p:nvGrpSpPr>
        <p:grpSpPr>
          <a:xfrm>
            <a:off x="9571593" y="5337635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67" name="Скругленный прямоугольник 36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119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73" name="Прямоугольник 372"/>
          <p:cNvSpPr/>
          <p:nvPr/>
        </p:nvSpPr>
        <p:spPr>
          <a:xfrm>
            <a:off x="849945" y="5623638"/>
            <a:ext cx="107810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>
                <a:solidFill>
                  <a:srgbClr val="2C10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Статьи, опубликованные в журналах, входящих в Перечень ВАК  с Категорией К3. </a:t>
            </a:r>
          </a:p>
        </p:txBody>
      </p:sp>
      <p:sp>
        <p:nvSpPr>
          <p:cNvPr id="374" name="Скругленный прямоугольник 37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22</a:t>
            </a:r>
          </a:p>
        </p:txBody>
      </p:sp>
      <p:sp>
        <p:nvSpPr>
          <p:cNvPr id="286" name="Скругленный прямоугольник 4"/>
          <p:cNvSpPr/>
          <p:nvPr/>
        </p:nvSpPr>
        <p:spPr bwMode="auto">
          <a:xfrm>
            <a:off x="10430579" y="4147261"/>
            <a:ext cx="797998" cy="2656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2024</a:t>
            </a:r>
          </a:p>
        </p:txBody>
      </p:sp>
      <p:grpSp>
        <p:nvGrpSpPr>
          <p:cNvPr id="287" name="Группа 286"/>
          <p:cNvGrpSpPr/>
          <p:nvPr/>
        </p:nvGrpSpPr>
        <p:grpSpPr>
          <a:xfrm>
            <a:off x="10422511" y="4453375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88" name="Скругленный прямоугольник 28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90" name="Группа 289"/>
          <p:cNvGrpSpPr/>
          <p:nvPr/>
        </p:nvGrpSpPr>
        <p:grpSpPr>
          <a:xfrm>
            <a:off x="10440640" y="4720711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1" name="Скругленный прямоугольник 29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06" name="Группа 305"/>
          <p:cNvGrpSpPr/>
          <p:nvPr/>
        </p:nvGrpSpPr>
        <p:grpSpPr>
          <a:xfrm>
            <a:off x="10449432" y="5015260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07" name="Скругленный прямоугольник 30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66</a:t>
              </a:r>
            </a:p>
          </p:txBody>
        </p:sp>
      </p:grpSp>
      <p:grpSp>
        <p:nvGrpSpPr>
          <p:cNvPr id="322" name="Группа 321"/>
          <p:cNvGrpSpPr/>
          <p:nvPr/>
        </p:nvGrpSpPr>
        <p:grpSpPr>
          <a:xfrm>
            <a:off x="10449432" y="5325925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23" name="Скругленный прямоугольник 32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151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38" name="Скругленный прямоугольник 4"/>
          <p:cNvSpPr/>
          <p:nvPr/>
        </p:nvSpPr>
        <p:spPr bwMode="auto">
          <a:xfrm>
            <a:off x="10235333" y="1102328"/>
            <a:ext cx="943803" cy="25554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2024</a:t>
            </a:r>
          </a:p>
        </p:txBody>
      </p:sp>
      <p:grpSp>
        <p:nvGrpSpPr>
          <p:cNvPr id="339" name="Группа 338"/>
          <p:cNvGrpSpPr/>
          <p:nvPr/>
        </p:nvGrpSpPr>
        <p:grpSpPr>
          <a:xfrm>
            <a:off x="10231003" y="1375467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53" name="Скругленный прямоугольник 35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4" name="Скругленный прямоугольник 4"/>
            <p:cNvSpPr txBox="1"/>
            <p:nvPr/>
          </p:nvSpPr>
          <p:spPr>
            <a:xfrm>
              <a:off x="20105" y="3353377"/>
              <a:ext cx="5435845" cy="37163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41</a:t>
              </a:r>
              <a:r>
                <a:rPr lang="ru-RU" sz="1400" b="1" i="1" dirty="0">
                  <a:solidFill>
                    <a:schemeClr val="tx1"/>
                  </a:solidFill>
                </a:rPr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163</a:t>
              </a:r>
            </a:p>
          </p:txBody>
        </p:sp>
      </p:grpSp>
      <p:grpSp>
        <p:nvGrpSpPr>
          <p:cNvPr id="355" name="Группа 354"/>
          <p:cNvGrpSpPr/>
          <p:nvPr/>
        </p:nvGrpSpPr>
        <p:grpSpPr>
          <a:xfrm>
            <a:off x="10231003" y="1677343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69" name="Скругленный прямоугольник 36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6</a:t>
              </a:r>
              <a:r>
                <a:rPr lang="ru-RU" sz="1400" b="1" i="1" dirty="0">
                  <a:solidFill>
                    <a:schemeClr val="tx1"/>
                  </a:solidFill>
                </a:rPr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45</a:t>
              </a:r>
            </a:p>
          </p:txBody>
        </p:sp>
      </p:grpSp>
      <p:grpSp>
        <p:nvGrpSpPr>
          <p:cNvPr id="371" name="Группа 370"/>
          <p:cNvGrpSpPr/>
          <p:nvPr/>
        </p:nvGrpSpPr>
        <p:grpSpPr>
          <a:xfrm>
            <a:off x="10248587" y="1971892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72" name="Скругленный прямоугольник 37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</a:t>
              </a:r>
              <a:r>
                <a:rPr lang="ru-RU" sz="1400" b="1" i="1" dirty="0">
                  <a:solidFill>
                    <a:schemeClr val="tx1"/>
                  </a:solidFill>
                </a:rPr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99</a:t>
              </a:r>
            </a:p>
          </p:txBody>
        </p:sp>
      </p:grpSp>
      <p:grpSp>
        <p:nvGrpSpPr>
          <p:cNvPr id="377" name="Группа 376"/>
          <p:cNvGrpSpPr/>
          <p:nvPr/>
        </p:nvGrpSpPr>
        <p:grpSpPr>
          <a:xfrm>
            <a:off x="10248587" y="2282557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78" name="Скругленный прямоугольник 37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</a:t>
              </a:r>
              <a:r>
                <a:rPr lang="ru-RU" sz="1400" b="1" i="1" dirty="0">
                  <a:solidFill>
                    <a:schemeClr val="tx1"/>
                  </a:solidFill>
                </a:rPr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5</a:t>
              </a:r>
            </a:p>
          </p:txBody>
        </p:sp>
      </p:grpSp>
      <p:grpSp>
        <p:nvGrpSpPr>
          <p:cNvPr id="380" name="Группа 379"/>
          <p:cNvGrpSpPr/>
          <p:nvPr/>
        </p:nvGrpSpPr>
        <p:grpSpPr>
          <a:xfrm>
            <a:off x="10248587" y="2558057"/>
            <a:ext cx="948133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81" name="Скругленный прямоугольник 38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53</a:t>
              </a:r>
              <a:r>
                <a:rPr lang="ru-RU" sz="1400" b="1" i="1" dirty="0">
                  <a:solidFill>
                    <a:schemeClr val="tx1"/>
                  </a:solidFill>
                </a:rPr>
                <a:t>/</a:t>
              </a:r>
              <a:r>
                <a:rPr lang="ru-RU" sz="1400" b="1" i="1" dirty="0">
                  <a:solidFill>
                    <a:srgbClr val="26DC18"/>
                  </a:solidFill>
                </a:rPr>
                <a:t>312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02027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227" y="808386"/>
            <a:ext cx="7683016" cy="50736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23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5125" y="194026"/>
            <a:ext cx="11616875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ПУБЛИКАЦИИ СТУДЕНТОВ  ТИ (ф) СВФУ ЗА 2024 г. 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с детализацией по кафедрам  без учета статей в соавторстве с ППС (без приоритета)</a:t>
            </a:r>
          </a:p>
        </p:txBody>
      </p:sp>
      <p:sp>
        <p:nvSpPr>
          <p:cNvPr id="11" name="Скругленный прямоугольник 4"/>
          <p:cNvSpPr/>
          <p:nvPr/>
        </p:nvSpPr>
        <p:spPr bwMode="auto">
          <a:xfrm>
            <a:off x="106112" y="4641601"/>
            <a:ext cx="4395835" cy="4852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Уровень издания (по приоритету БД)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106112" y="5168711"/>
            <a:ext cx="4403306" cy="24300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БД </a:t>
              </a:r>
              <a:r>
                <a:rPr lang="en-US" sz="1400" b="1" i="1" dirty="0"/>
                <a:t>Web of Science</a:t>
              </a:r>
              <a:r>
                <a:rPr lang="ru-RU" sz="1400" b="1" i="1" dirty="0"/>
                <a:t>/</a:t>
              </a:r>
              <a:r>
                <a:rPr lang="en-US" sz="1400" b="1" i="1" dirty="0"/>
                <a:t>Scopus</a:t>
              </a:r>
              <a:r>
                <a:rPr lang="ru-RU" sz="1400" b="1" i="1" dirty="0"/>
                <a:t>/</a:t>
              </a:r>
              <a:r>
                <a:rPr lang="en-US" sz="1400" b="1" i="1" dirty="0"/>
                <a:t>ERIH</a:t>
              </a:r>
              <a:endParaRPr lang="ru-RU" sz="1400" b="1" i="1" dirty="0"/>
            </a:p>
          </p:txBody>
        </p:sp>
      </p:grpSp>
      <p:sp>
        <p:nvSpPr>
          <p:cNvPr id="15" name="Скругленный прямоугольник 4"/>
          <p:cNvSpPr/>
          <p:nvPr/>
        </p:nvSpPr>
        <p:spPr bwMode="auto">
          <a:xfrm>
            <a:off x="4548458" y="4874571"/>
            <a:ext cx="797998" cy="2656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2024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4540390" y="5180685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122278" y="5451912"/>
            <a:ext cx="4396531" cy="23512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перечень ВАК РФ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558519" y="5448021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122278" y="5746357"/>
            <a:ext cx="4403305" cy="26206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БД РИНЦ</a:t>
              </a: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4567311" y="5742570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66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3" name="Скругленный прямоугольник 4"/>
          <p:cNvSpPr/>
          <p:nvPr/>
        </p:nvSpPr>
        <p:spPr bwMode="auto">
          <a:xfrm>
            <a:off x="4556479" y="4651654"/>
            <a:ext cx="797998" cy="22291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Год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4557882" y="6048995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151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122278" y="6042529"/>
            <a:ext cx="4403305" cy="26206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Иные научные публикации</a:t>
              </a: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4548458" y="6334036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217</a:t>
              </a: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112854" y="6327570"/>
            <a:ext cx="4403305" cy="26206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5" name="Скругленный прямоугольник 4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Всего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41852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008" y="904750"/>
            <a:ext cx="7357491" cy="50425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757029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24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5125" y="194026"/>
            <a:ext cx="11616875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ПУБЛИКАЦИИ СТУДЕНТОВ  ТИ (ф) СВФУ ЗА 2024 г. 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с детализации по кафедрам  в соавторстве  с ППС (без приоритета)</a:t>
            </a:r>
          </a:p>
        </p:txBody>
      </p:sp>
      <p:sp>
        <p:nvSpPr>
          <p:cNvPr id="11" name="Скругленный прямоугольник 4"/>
          <p:cNvSpPr/>
          <p:nvPr/>
        </p:nvSpPr>
        <p:spPr bwMode="auto">
          <a:xfrm>
            <a:off x="6929142" y="4912078"/>
            <a:ext cx="4395835" cy="4852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Уровень издания (по приоритету БД)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6929142" y="5385488"/>
            <a:ext cx="4403306" cy="24300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БД </a:t>
              </a:r>
              <a:r>
                <a:rPr lang="en-US" sz="1400" b="1" i="1" dirty="0"/>
                <a:t>Web of Science</a:t>
              </a:r>
              <a:r>
                <a:rPr lang="ru-RU" sz="1400" b="1" i="1" dirty="0"/>
                <a:t>/</a:t>
              </a:r>
              <a:r>
                <a:rPr lang="en-US" sz="1400" b="1" i="1" dirty="0"/>
                <a:t>Scopus</a:t>
              </a:r>
              <a:r>
                <a:rPr lang="ru-RU" sz="1400" b="1" i="1" dirty="0"/>
                <a:t>/</a:t>
              </a:r>
              <a:r>
                <a:rPr lang="en-US" sz="1400" b="1" i="1" dirty="0"/>
                <a:t>ERIH</a:t>
              </a:r>
              <a:endParaRPr lang="ru-RU" sz="1400" b="1" i="1" dirty="0"/>
            </a:p>
          </p:txBody>
        </p:sp>
      </p:grpSp>
      <p:sp>
        <p:nvSpPr>
          <p:cNvPr id="15" name="Скругленный прямоугольник 4"/>
          <p:cNvSpPr/>
          <p:nvPr/>
        </p:nvSpPr>
        <p:spPr bwMode="auto">
          <a:xfrm>
            <a:off x="11371488" y="5091348"/>
            <a:ext cx="797998" cy="2656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2024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11363420" y="5397462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6945308" y="5668689"/>
            <a:ext cx="4396531" cy="23512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перечень ВАК РФ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11381549" y="5664798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30</a:t>
              </a: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6929142" y="5957517"/>
            <a:ext cx="4403305" cy="26206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БД РИНЦ</a:t>
              </a: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11390341" y="5959347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37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6940427" y="6544608"/>
            <a:ext cx="4401412" cy="2421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Скругленный прямоугольник 4"/>
            <p:cNvSpPr txBox="1"/>
            <p:nvPr/>
          </p:nvSpPr>
          <p:spPr>
            <a:xfrm>
              <a:off x="20106" y="3353373"/>
              <a:ext cx="5435847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Всего</a:t>
              </a: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11390341" y="6270012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9" name="Скругленный прямоугольник 4"/>
          <p:cNvSpPr/>
          <p:nvPr/>
        </p:nvSpPr>
        <p:spPr bwMode="auto">
          <a:xfrm>
            <a:off x="11379509" y="4868431"/>
            <a:ext cx="797998" cy="22291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Год</a:t>
            </a:r>
          </a:p>
        </p:txBody>
      </p:sp>
      <p:grpSp>
        <p:nvGrpSpPr>
          <p:cNvPr id="40" name="Группа 39"/>
          <p:cNvGrpSpPr/>
          <p:nvPr/>
        </p:nvGrpSpPr>
        <p:grpSpPr>
          <a:xfrm>
            <a:off x="6940427" y="6254682"/>
            <a:ext cx="4401412" cy="2421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Скругленный прямоугольник 4"/>
            <p:cNvSpPr txBox="1"/>
            <p:nvPr/>
          </p:nvSpPr>
          <p:spPr>
            <a:xfrm>
              <a:off x="20106" y="3353373"/>
              <a:ext cx="5435847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Иные научные публикации</a:t>
              </a: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11390341" y="6518938"/>
            <a:ext cx="801659" cy="243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87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51442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957491" y="34295"/>
            <a:ext cx="11134751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defRPr>
            </a:lvl1pPr>
          </a:lstStyle>
          <a:p>
            <a:r>
              <a:rPr lang="ru-RU" dirty="0"/>
              <a:t>Привлечение студентов к научным исследованиям, выполняемым НПР ТИ (ф) СВФУ по госбюджетным и хозяйственным договорам, грантам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0787" y="2312450"/>
            <a:ext cx="410167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24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студентами заключено </a:t>
            </a:r>
            <a:r>
              <a:rPr lang="ru-RU" sz="1400" b="1" dirty="0">
                <a:solidFill>
                  <a:srgbClr val="2C10F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48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договоров ГПХ в рамках </a:t>
            </a:r>
            <a:r>
              <a:rPr lang="ru-RU" sz="1400" b="1" dirty="0">
                <a:solidFill>
                  <a:srgbClr val="2C10F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ХДТ</a:t>
            </a: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Распределение договоров по кафедрам:</a:t>
            </a: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44418" y="2286574"/>
            <a:ext cx="35244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457200" algn="l"/>
              </a:tabLst>
            </a:pP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студента задействованы в реализации</a:t>
            </a:r>
          </a:p>
          <a:p>
            <a:pPr algn="just">
              <a:tabLst>
                <a:tab pos="457200" algn="l"/>
              </a:tabLst>
            </a:pPr>
            <a:r>
              <a:rPr lang="ru-RU" sz="1400" b="1" dirty="0">
                <a:solidFill>
                  <a:srgbClr val="2C10F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научно-исследовательского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175686" y="2279549"/>
            <a:ext cx="381492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студент кафедры ГД трудоустроен в учебно-научную лабораторию ТИ (ф) СВФУ "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Геоэкологический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мониторинг и инженерно-геологические изыскания" для реализации тематических научно-исследовательских плановых работ лаборатории.</a:t>
            </a:r>
          </a:p>
        </p:txBody>
      </p:sp>
      <p:grpSp>
        <p:nvGrpSpPr>
          <p:cNvPr id="13" name="Группа 8"/>
          <p:cNvGrpSpPr>
            <a:grpSpLocks/>
          </p:cNvGrpSpPr>
          <p:nvPr/>
        </p:nvGrpSpPr>
        <p:grpSpPr bwMode="auto">
          <a:xfrm>
            <a:off x="4324016" y="653011"/>
            <a:ext cx="3755429" cy="689397"/>
            <a:chOff x="19050" y="76355"/>
            <a:chExt cx="3540663" cy="397251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>
                <a:tabLst>
                  <a:tab pos="457200" algn="l"/>
                </a:tabLst>
              </a:pPr>
              <a:r>
                <a:rPr lang="ru-RU" sz="1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ПРИВЛЕЧЕНО В ОПЛАЧИВАЕМЫЕ НИР </a:t>
              </a:r>
              <a:r>
                <a:rPr lang="ru-RU" sz="14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29</a:t>
              </a:r>
              <a:r>
                <a:rPr lang="ru-RU" sz="1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СТУДЕНТА ТИ (Ф) СВФУ </a:t>
              </a:r>
            </a:p>
          </p:txBody>
        </p:sp>
      </p:grpSp>
      <p:grpSp>
        <p:nvGrpSpPr>
          <p:cNvPr id="16" name="Группа 8"/>
          <p:cNvGrpSpPr>
            <a:grpSpLocks/>
          </p:cNvGrpSpPr>
          <p:nvPr/>
        </p:nvGrpSpPr>
        <p:grpSpPr bwMode="auto">
          <a:xfrm>
            <a:off x="532015" y="1563842"/>
            <a:ext cx="3540663" cy="539856"/>
            <a:chOff x="19050" y="76355"/>
            <a:chExt cx="3540663" cy="39725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lvl="0" algn="ctr">
                <a:tabLst>
                  <a:tab pos="457200" algn="l"/>
                </a:tabLst>
              </a:pPr>
              <a:r>
                <a:rPr lang="ru-RU" sz="1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ХОЗЯЙСТВЕННЫЕ ДОГОВОРА</a:t>
              </a:r>
            </a:p>
          </p:txBody>
        </p:sp>
      </p:grpSp>
      <p:grpSp>
        <p:nvGrpSpPr>
          <p:cNvPr id="27" name="Группа 8"/>
          <p:cNvGrpSpPr>
            <a:grpSpLocks/>
          </p:cNvGrpSpPr>
          <p:nvPr/>
        </p:nvGrpSpPr>
        <p:grpSpPr bwMode="auto">
          <a:xfrm>
            <a:off x="4486397" y="1552611"/>
            <a:ext cx="3540663" cy="539856"/>
            <a:chOff x="19050" y="76355"/>
            <a:chExt cx="3540663" cy="39725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>
                <a:tabLst>
                  <a:tab pos="457200" algn="l"/>
                </a:tabLst>
              </a:pPr>
              <a:r>
                <a:rPr lang="ru-RU" sz="1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ГРАНТ ТИ (Ф) СВФУ </a:t>
              </a:r>
            </a:p>
          </p:txBody>
        </p:sp>
      </p:grpSp>
      <p:grpSp>
        <p:nvGrpSpPr>
          <p:cNvPr id="30" name="Группа 8"/>
          <p:cNvGrpSpPr>
            <a:grpSpLocks/>
          </p:cNvGrpSpPr>
          <p:nvPr/>
        </p:nvGrpSpPr>
        <p:grpSpPr bwMode="auto">
          <a:xfrm>
            <a:off x="8328777" y="1566325"/>
            <a:ext cx="3680338" cy="539856"/>
            <a:chOff x="19050" y="76355"/>
            <a:chExt cx="3540663" cy="39725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32288" y="76355"/>
              <a:ext cx="3527425" cy="397251"/>
            </a:xfrm>
            <a:prstGeom prst="round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Скругленный прямоугольник 4"/>
            <p:cNvSpPr/>
            <p:nvPr/>
          </p:nvSpPr>
          <p:spPr>
            <a:xfrm>
              <a:off x="19050" y="87417"/>
              <a:ext cx="3489325" cy="359115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8100" tIns="38100" rIns="38100" bIns="381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ТРУДОУСТРОЙСТВО СТУДЕНТОВ В ЛАБОРАТОРИИ ТИ (Ф) СВФУ</a:t>
              </a:r>
              <a:endParaRPr lang="ru-RU" sz="1400" b="1" i="1" dirty="0"/>
            </a:p>
          </p:txBody>
        </p:sp>
      </p:grpSp>
      <p:cxnSp>
        <p:nvCxnSpPr>
          <p:cNvPr id="11" name="Прямая со стрелкой 10"/>
          <p:cNvCxnSpPr>
            <a:endCxn id="29" idx="0"/>
          </p:cNvCxnSpPr>
          <p:nvPr/>
        </p:nvCxnSpPr>
        <p:spPr>
          <a:xfrm>
            <a:off x="6208751" y="1300843"/>
            <a:ext cx="22309" cy="266801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endCxn id="32" idx="0"/>
          </p:cNvCxnSpPr>
          <p:nvPr/>
        </p:nvCxnSpPr>
        <p:spPr>
          <a:xfrm>
            <a:off x="6208751" y="1300843"/>
            <a:ext cx="3933514" cy="280515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endCxn id="20" idx="0"/>
          </p:cNvCxnSpPr>
          <p:nvPr/>
        </p:nvCxnSpPr>
        <p:spPr>
          <a:xfrm flipH="1">
            <a:off x="2276678" y="1300843"/>
            <a:ext cx="3932073" cy="278032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4499635" y="3215198"/>
            <a:ext cx="349887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архивными фондами и подготовка материалов для создания Книги памяти жителей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Нерюнгринского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района-участников Великой Отечественной войны» -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студента кафедры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ПиМНО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7" name="Прямая со стрелкой 46"/>
          <p:cNvCxnSpPr/>
          <p:nvPr/>
        </p:nvCxnSpPr>
        <p:spPr>
          <a:xfrm>
            <a:off x="2237816" y="2104089"/>
            <a:ext cx="4214" cy="35092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6185826" y="2069388"/>
            <a:ext cx="4214" cy="35092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10110175" y="2049816"/>
            <a:ext cx="4214" cy="35092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Скругленный прямоугольник 51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25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8175686" y="3946723"/>
            <a:ext cx="386053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студент кафедры ГД трудоустроен в учебно-научную лабораторию ТИ (ф) СВФУ физики мерзлых пород для реализации тематических научно-исследовательских плановых работ лаборатории.</a:t>
            </a:r>
          </a:p>
        </p:txBody>
      </p:sp>
      <p:cxnSp>
        <p:nvCxnSpPr>
          <p:cNvPr id="42" name="Прямая со стрелкой 41"/>
          <p:cNvCxnSpPr/>
          <p:nvPr/>
        </p:nvCxnSpPr>
        <p:spPr>
          <a:xfrm>
            <a:off x="10105952" y="3630174"/>
            <a:ext cx="4214" cy="35092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6185826" y="2767569"/>
            <a:ext cx="2108" cy="486305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Рисунок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185" y="3253874"/>
            <a:ext cx="3175205" cy="2280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0817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26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860212" y="207819"/>
            <a:ext cx="900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cs typeface="Arial" charset="0"/>
              </a:rPr>
              <a:t>Проект решения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330314" y="630384"/>
            <a:ext cx="9662108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66700" indent="-2667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0"/>
            <a:r>
              <a:rPr lang="ru-RU" sz="1400" b="1" i="0" u="sng" dirty="0">
                <a:solidFill>
                  <a:srgbClr val="C00000"/>
                </a:solidFill>
              </a:rPr>
              <a:t>Для обсуждения:</a:t>
            </a:r>
          </a:p>
          <a:p>
            <a:pPr marL="0" indent="0"/>
            <a:endParaRPr lang="ru-RU" sz="1400" b="1" i="0" u="sng" dirty="0">
              <a:solidFill>
                <a:srgbClr val="C00000"/>
              </a:solidFill>
            </a:endParaRPr>
          </a:p>
          <a:p>
            <a:pPr marL="0" indent="0"/>
            <a:r>
              <a:rPr lang="ru-RU" sz="1400" b="1" i="0" dirty="0"/>
              <a:t>   1. Признать научно-исследовательскую деятельность удовлетворительной.</a:t>
            </a:r>
          </a:p>
          <a:p>
            <a:pPr marL="358775" indent="-358775"/>
            <a:r>
              <a:rPr lang="ru-RU" sz="1400" b="1" i="0" dirty="0"/>
              <a:t>   2. Отметить недовыполнение значений ключевых плановых показателей эффективности деятельности ТИ (ф) СВФУ в системе    структурных подразделений СВФУ по ключевому показателю публикаций в </a:t>
            </a:r>
            <a:r>
              <a:rPr lang="ru-RU" sz="1400" b="1" i="0" dirty="0" err="1"/>
              <a:t>наукометрических</a:t>
            </a:r>
            <a:r>
              <a:rPr lang="ru-RU" sz="1400" b="1" i="0" dirty="0"/>
              <a:t> БД </a:t>
            </a:r>
            <a:r>
              <a:rPr lang="en-US" sz="1400" b="1" i="0" dirty="0"/>
              <a:t>Scopus </a:t>
            </a:r>
            <a:r>
              <a:rPr lang="ru-RU" sz="1400" b="1" i="0" dirty="0"/>
              <a:t>/ </a:t>
            </a:r>
            <a:r>
              <a:rPr lang="en-US" sz="1400" b="1" i="0" dirty="0"/>
              <a:t>Web of Science</a:t>
            </a:r>
            <a:r>
              <a:rPr lang="ru-RU" sz="1400" b="1" i="0" dirty="0"/>
              <a:t>.</a:t>
            </a:r>
            <a:endParaRPr lang="ru-RU" sz="1400" b="1" i="0" dirty="0">
              <a:solidFill>
                <a:srgbClr val="C00000"/>
              </a:solidFill>
            </a:endParaRPr>
          </a:p>
          <a:p>
            <a:r>
              <a:rPr lang="ru-RU" sz="1400" b="1" i="0" dirty="0"/>
              <a:t>   3. Отчеты кафедр не в полной мере соответствуют итоговым данным по </a:t>
            </a:r>
            <a:r>
              <a:rPr lang="en-US" sz="1400" b="1" i="0" dirty="0"/>
              <a:t>Oasis</a:t>
            </a:r>
            <a:r>
              <a:rPr lang="ru-RU" sz="1400" b="1" i="0" dirty="0"/>
              <a:t>.</a:t>
            </a:r>
          </a:p>
          <a:p>
            <a:endParaRPr lang="ru-RU" sz="1400" b="1" i="0" u="sng" dirty="0"/>
          </a:p>
          <a:p>
            <a:r>
              <a:rPr lang="ru-RU" sz="1400" b="1" i="0" u="sng" dirty="0">
                <a:solidFill>
                  <a:srgbClr val="C00000"/>
                </a:solidFill>
              </a:rPr>
              <a:t>Рекомендовать:</a:t>
            </a:r>
          </a:p>
          <a:p>
            <a:endParaRPr lang="ru-RU" sz="1400" i="0" dirty="0">
              <a:solidFill>
                <a:srgbClr val="C00000"/>
              </a:solidFill>
            </a:endParaRPr>
          </a:p>
          <a:p>
            <a:pPr indent="-180975">
              <a:tabLst>
                <a:tab pos="358775" algn="l"/>
              </a:tabLst>
            </a:pPr>
            <a:r>
              <a:rPr lang="ru-RU" sz="1400" b="1" i="0" dirty="0"/>
              <a:t>1. Усилить публикационную активность сотрудников института, в текущем году в БД </a:t>
            </a:r>
            <a:r>
              <a:rPr lang="en-US" sz="1400" b="1" i="0" dirty="0"/>
              <a:t>Scopus </a:t>
            </a:r>
            <a:r>
              <a:rPr lang="ru-RU" sz="1400" b="1" i="0" dirty="0"/>
              <a:t>/ </a:t>
            </a:r>
            <a:r>
              <a:rPr lang="en-US" sz="1400" b="1" i="0" dirty="0"/>
              <a:t>Web of Science</a:t>
            </a:r>
            <a:r>
              <a:rPr lang="ru-RU" sz="1400" b="1" i="0" dirty="0"/>
              <a:t>.</a:t>
            </a:r>
            <a:endParaRPr lang="ru-RU" sz="1400" i="0" dirty="0"/>
          </a:p>
          <a:p>
            <a:pPr indent="-180975"/>
            <a:r>
              <a:rPr lang="ru-RU" sz="1400" b="1" i="0" dirty="0"/>
              <a:t>2. Активизировать работу по участию в конкурсах грантов РНФ и НТП.</a:t>
            </a:r>
            <a:endParaRPr lang="ru-RU" sz="1400" i="0" dirty="0"/>
          </a:p>
          <a:p>
            <a:pPr indent="-180975"/>
            <a:r>
              <a:rPr lang="ru-RU" sz="1400" b="1" i="0" dirty="0"/>
              <a:t>3. Зав. кафедрами, усилить контроль за заполнением и актуализацией личных кабинетов сотрудников в системах </a:t>
            </a:r>
            <a:r>
              <a:rPr lang="en-US" sz="1400" b="1" i="0" dirty="0"/>
              <a:t>Oasis</a:t>
            </a:r>
            <a:r>
              <a:rPr lang="ru-RU" sz="1400" b="1" i="0" dirty="0"/>
              <a:t>, О</a:t>
            </a:r>
            <a:r>
              <a:rPr lang="en-US" sz="1400" b="1" i="0" dirty="0"/>
              <a:t>RCID,</a:t>
            </a:r>
            <a:r>
              <a:rPr lang="ru-RU" sz="1400" b="1" i="0" dirty="0"/>
              <a:t> </a:t>
            </a:r>
            <a:r>
              <a:rPr lang="en-US" sz="1400" b="1" i="0" dirty="0"/>
              <a:t>E-library</a:t>
            </a:r>
            <a:r>
              <a:rPr lang="ru-RU" sz="1400" b="1" i="0" dirty="0"/>
              <a:t>, </a:t>
            </a:r>
            <a:r>
              <a:rPr lang="en-US" sz="1400" b="1" i="0" dirty="0"/>
              <a:t>Scopus </a:t>
            </a:r>
            <a:r>
              <a:rPr lang="ru-RU" sz="1400" b="1" i="0" dirty="0"/>
              <a:t>и </a:t>
            </a:r>
            <a:r>
              <a:rPr lang="en-US" sz="1400" b="1" i="0" dirty="0"/>
              <a:t>Web of Science</a:t>
            </a:r>
            <a:r>
              <a:rPr lang="ru-RU" sz="1400" b="1" i="0" dirty="0"/>
              <a:t>. </a:t>
            </a:r>
          </a:p>
          <a:p>
            <a:pPr indent="-180975"/>
            <a:endParaRPr lang="ru-RU" sz="1400" b="1" i="0" u="sng" dirty="0"/>
          </a:p>
        </p:txBody>
      </p:sp>
    </p:spTree>
    <p:extLst>
      <p:ext uri="{BB962C8B-B14F-4D97-AF65-F5344CB8AC3E}">
        <p14:creationId xmlns:p14="http://schemas.microsoft.com/office/powerpoint/2010/main" val="2567653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0800" y="5989746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5425666" y="169554"/>
            <a:ext cx="2172774" cy="369332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pPr algn="ctr"/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КАДРОВЫЙ СОСТАВ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507" y="1145786"/>
            <a:ext cx="11651713" cy="4995131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7363024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1602283" y="169554"/>
            <a:ext cx="10035183" cy="369332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pPr algn="ctr"/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ОБЪЕМ ПРИВЛЕЧЕНИЯ ФИНАНСИРОВАНИЯ НА НАУЧНО-ИССЛЕДОВАТЕЛЬСКИЕ РАБОТЫ (ОПФ НИР)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066907" y="784216"/>
            <a:ext cx="28550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/>
              <a:t>ПЛАН ОПФ НИР на 2024 г. –3397</a:t>
            </a:r>
            <a:r>
              <a:rPr lang="ru-RU" sz="1600" b="1" dirty="0"/>
              <a:t> </a:t>
            </a:r>
            <a:r>
              <a:rPr lang="ru-RU" sz="1600" b="1" dirty="0" err="1"/>
              <a:t>тыс.руб</a:t>
            </a:r>
            <a:r>
              <a:rPr lang="ru-RU" sz="1600" b="1" dirty="0"/>
              <a:t>.</a:t>
            </a:r>
            <a:r>
              <a:rPr lang="ru-RU" sz="1600" dirty="0"/>
              <a:t>,</a:t>
            </a:r>
            <a:r>
              <a:rPr lang="ru-RU" sz="1600" dirty="0">
                <a:solidFill>
                  <a:srgbClr val="C00000"/>
                </a:solidFill>
              </a:rPr>
              <a:t> </a:t>
            </a:r>
          </a:p>
          <a:p>
            <a:pPr algn="just"/>
            <a:r>
              <a:rPr lang="ru-RU" sz="1600" dirty="0">
                <a:solidFill>
                  <a:srgbClr val="C00000"/>
                </a:solidFill>
              </a:rPr>
              <a:t>на 1 НПР – 71,14</a:t>
            </a:r>
            <a:r>
              <a:rPr lang="ru-RU" sz="1600" b="1" dirty="0">
                <a:solidFill>
                  <a:srgbClr val="C00000"/>
                </a:solidFill>
              </a:rPr>
              <a:t> </a:t>
            </a:r>
            <a:r>
              <a:rPr lang="ru-RU" sz="1600" b="1" dirty="0" err="1">
                <a:solidFill>
                  <a:srgbClr val="C00000"/>
                </a:solidFill>
              </a:rPr>
              <a:t>тыс.руб</a:t>
            </a:r>
            <a:r>
              <a:rPr lang="ru-RU" sz="1600" b="1" dirty="0">
                <a:solidFill>
                  <a:srgbClr val="C00000"/>
                </a:solidFill>
              </a:rPr>
              <a:t>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066907" y="1873370"/>
            <a:ext cx="334968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ФАКТ ОПФ НИР на 2023 г. – 5040</a:t>
            </a:r>
            <a:r>
              <a:rPr lang="ru-RU" sz="1600" b="1" dirty="0"/>
              <a:t> тыс. руб.</a:t>
            </a:r>
            <a:r>
              <a:rPr lang="ru-RU" sz="1600" dirty="0"/>
              <a:t>, </a:t>
            </a:r>
          </a:p>
          <a:p>
            <a:r>
              <a:rPr lang="ru-RU" sz="1600" dirty="0">
                <a:solidFill>
                  <a:srgbClr val="C00000"/>
                </a:solidFill>
              </a:rPr>
              <a:t>на 1 НПР (ставок всего - 47,75 ст.)</a:t>
            </a:r>
          </a:p>
          <a:p>
            <a:r>
              <a:rPr lang="ru-RU" sz="1600" dirty="0">
                <a:solidFill>
                  <a:srgbClr val="C00000"/>
                </a:solidFill>
              </a:rPr>
              <a:t>– </a:t>
            </a:r>
            <a:r>
              <a:rPr lang="ru-RU" sz="1600" b="1" dirty="0">
                <a:solidFill>
                  <a:srgbClr val="C00000"/>
                </a:solidFill>
              </a:rPr>
              <a:t>105,55 тыс. руб.</a:t>
            </a:r>
            <a:endParaRPr lang="ru-RU" sz="1600" dirty="0">
              <a:solidFill>
                <a:srgbClr val="C00000"/>
              </a:solidFill>
            </a:endParaRPr>
          </a:p>
          <a:p>
            <a:r>
              <a:rPr lang="ru-RU" sz="1600" dirty="0">
                <a:solidFill>
                  <a:srgbClr val="C00000"/>
                </a:solidFill>
              </a:rPr>
              <a:t>на 1 НПР (ставок занятых - 36,75 ст.) – </a:t>
            </a:r>
            <a:r>
              <a:rPr lang="ru-RU" sz="1600" b="1" dirty="0">
                <a:solidFill>
                  <a:srgbClr val="C00000"/>
                </a:solidFill>
              </a:rPr>
              <a:t>137,14 тыс. руб.</a:t>
            </a:r>
            <a:r>
              <a:rPr lang="ru-RU" sz="1600" dirty="0">
                <a:solidFill>
                  <a:srgbClr val="C00000"/>
                </a:solidFill>
              </a:rPr>
              <a:t> </a:t>
            </a:r>
          </a:p>
          <a:p>
            <a:r>
              <a:rPr lang="ru-RU" sz="1600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4</a:t>
            </a: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8061851"/>
              </p:ext>
            </p:extLst>
          </p:nvPr>
        </p:nvGraphicFramePr>
        <p:xfrm>
          <a:off x="1055890" y="572968"/>
          <a:ext cx="7908148" cy="4691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044173"/>
              </p:ext>
            </p:extLst>
          </p:nvPr>
        </p:nvGraphicFramePr>
        <p:xfrm>
          <a:off x="4716381" y="4840605"/>
          <a:ext cx="6921085" cy="201739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069350">
                  <a:extLst>
                    <a:ext uri="{9D8B030D-6E8A-4147-A177-3AD203B41FA5}">
                      <a16:colId xmlns:a16="http://schemas.microsoft.com/office/drawing/2014/main" val="2054589288"/>
                    </a:ext>
                  </a:extLst>
                </a:gridCol>
                <a:gridCol w="770347">
                  <a:extLst>
                    <a:ext uri="{9D8B030D-6E8A-4147-A177-3AD203B41FA5}">
                      <a16:colId xmlns:a16="http://schemas.microsoft.com/office/drawing/2014/main" val="722579976"/>
                    </a:ext>
                  </a:extLst>
                </a:gridCol>
                <a:gridCol w="770347">
                  <a:extLst>
                    <a:ext uri="{9D8B030D-6E8A-4147-A177-3AD203B41FA5}">
                      <a16:colId xmlns:a16="http://schemas.microsoft.com/office/drawing/2014/main" val="3990011818"/>
                    </a:ext>
                  </a:extLst>
                </a:gridCol>
                <a:gridCol w="770347">
                  <a:extLst>
                    <a:ext uri="{9D8B030D-6E8A-4147-A177-3AD203B41FA5}">
                      <a16:colId xmlns:a16="http://schemas.microsoft.com/office/drawing/2014/main" val="2570682107"/>
                    </a:ext>
                  </a:extLst>
                </a:gridCol>
                <a:gridCol w="770347">
                  <a:extLst>
                    <a:ext uri="{9D8B030D-6E8A-4147-A177-3AD203B41FA5}">
                      <a16:colId xmlns:a16="http://schemas.microsoft.com/office/drawing/2014/main" val="41000734"/>
                    </a:ext>
                  </a:extLst>
                </a:gridCol>
                <a:gridCol w="770347">
                  <a:extLst>
                    <a:ext uri="{9D8B030D-6E8A-4147-A177-3AD203B41FA5}">
                      <a16:colId xmlns:a16="http://schemas.microsoft.com/office/drawing/2014/main" val="3757772086"/>
                    </a:ext>
                  </a:extLst>
                </a:gridCol>
              </a:tblGrid>
              <a:tr h="2381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Структура финансирования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Количество договоров по годам (профинансированные)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542248"/>
                  </a:ext>
                </a:extLst>
              </a:tr>
              <a:tr h="2381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2020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effectLst/>
                        </a:rPr>
                        <a:t>2021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2022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2023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2024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8218034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Бюджетные средства РФ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6664309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Средства Научных фондов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7771332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Бюджетные средства РС(Я)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1220467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Средства хоз. договоров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37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38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32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36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4434717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Всего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38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39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33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</a:rPr>
                        <a:t>36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5531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884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64530" y="207819"/>
            <a:ext cx="101773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СРЕДСТВА ПРИВЛЕЧЕННЫЕ НА ВЫПОЛНЕНИЕ НИР (по принадлежности НПР к кафедре) </a:t>
            </a:r>
          </a:p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(распределение по кафедрам с % выполнения от общего объема привлеченного финансирования)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91193" y="5871156"/>
            <a:ext cx="79755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привлечения средств на выполнение НИР на 2024 г. – 3397 тыс. руб.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1193" y="6240488"/>
            <a:ext cx="78822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ФАКТ привлечения средств на выполнение НИР на 2024 г. – 5040 тыс. руб.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8335218" y="5828257"/>
            <a:ext cx="32471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Составлено по данным ОАСИС СВФУ с учетом распределения руководителями  проектов вклада исполнителей в реализацию проекта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5</a:t>
            </a:r>
          </a:p>
        </p:txBody>
      </p:sp>
      <p:graphicFrame>
        <p:nvGraphicFramePr>
          <p:cNvPr id="28" name="Диаграмма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6326759"/>
              </p:ext>
            </p:extLst>
          </p:nvPr>
        </p:nvGraphicFramePr>
        <p:xfrm>
          <a:off x="482037" y="1040763"/>
          <a:ext cx="3801205" cy="2366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9" name="Диаграмма 2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7492597"/>
              </p:ext>
            </p:extLst>
          </p:nvPr>
        </p:nvGraphicFramePr>
        <p:xfrm>
          <a:off x="3918560" y="1070680"/>
          <a:ext cx="4069281" cy="2247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0" name="Диаграмма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294695"/>
              </p:ext>
            </p:extLst>
          </p:nvPr>
        </p:nvGraphicFramePr>
        <p:xfrm>
          <a:off x="7382577" y="1070681"/>
          <a:ext cx="4259289" cy="22478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1" name="Диаграмма 3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7264358"/>
              </p:ext>
            </p:extLst>
          </p:nvPr>
        </p:nvGraphicFramePr>
        <p:xfrm>
          <a:off x="482038" y="3303335"/>
          <a:ext cx="4092048" cy="2347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2" name="Диаграмма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2892287"/>
              </p:ext>
            </p:extLst>
          </p:nvPr>
        </p:nvGraphicFramePr>
        <p:xfrm>
          <a:off x="4003141" y="3251686"/>
          <a:ext cx="3899199" cy="23853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3" name="Диаграмма 3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0743304"/>
              </p:ext>
            </p:extLst>
          </p:nvPr>
        </p:nvGraphicFramePr>
        <p:xfrm>
          <a:off x="7446306" y="3106326"/>
          <a:ext cx="3977138" cy="26379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579366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Диаграмма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8130605"/>
              </p:ext>
            </p:extLst>
          </p:nvPr>
        </p:nvGraphicFramePr>
        <p:xfrm>
          <a:off x="331804" y="1488690"/>
          <a:ext cx="3412423" cy="2213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52043" y="127969"/>
            <a:ext cx="97765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СРЕДСТВА ПРИВЛЕЧЕННЫЕ НА ВЫПОЛНЕНИЕ НИР (исполнение ХДТ на базе структурных групп) </a:t>
            </a:r>
          </a:p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(распределение с % выполнения от общего объема привлеченного финансирования)</a:t>
            </a:r>
          </a:p>
        </p:txBody>
      </p:sp>
      <p:sp>
        <p:nvSpPr>
          <p:cNvPr id="15" name="Скругленный прямоугольник 4"/>
          <p:cNvSpPr/>
          <p:nvPr/>
        </p:nvSpPr>
        <p:spPr bwMode="auto">
          <a:xfrm>
            <a:off x="2370303" y="927479"/>
            <a:ext cx="8044737" cy="358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 привлечения средств на выполнение НИР за 2024 г. – 5040 тыс. руб.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cxnSp>
        <p:nvCxnSpPr>
          <p:cNvPr id="39" name="Прямая со стрелкой 38"/>
          <p:cNvCxnSpPr>
            <a:stCxn id="15" idx="2"/>
          </p:cNvCxnSpPr>
          <p:nvPr/>
        </p:nvCxnSpPr>
        <p:spPr>
          <a:xfrm flipH="1">
            <a:off x="1937556" y="1286254"/>
            <a:ext cx="4455116" cy="286185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15" idx="2"/>
            <a:endCxn id="29" idx="0"/>
          </p:cNvCxnSpPr>
          <p:nvPr/>
        </p:nvCxnSpPr>
        <p:spPr>
          <a:xfrm>
            <a:off x="6392672" y="1286254"/>
            <a:ext cx="767405" cy="34793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0" y="6345793"/>
            <a:ext cx="112554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Составлено по данным ОАСИС СВФУ с учетом распределения руководителями  проектов вклада исполнителей в реализацию проекта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6</a:t>
            </a:r>
          </a:p>
        </p:txBody>
      </p:sp>
      <p:graphicFrame>
        <p:nvGraphicFramePr>
          <p:cNvPr id="29" name="Диаграмма 2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7771106"/>
              </p:ext>
            </p:extLst>
          </p:nvPr>
        </p:nvGraphicFramePr>
        <p:xfrm>
          <a:off x="5456086" y="1634184"/>
          <a:ext cx="3407982" cy="213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0" name="Диаграмма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2470165"/>
              </p:ext>
            </p:extLst>
          </p:nvPr>
        </p:nvGraphicFramePr>
        <p:xfrm>
          <a:off x="8763164" y="3702034"/>
          <a:ext cx="3329079" cy="2375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2" name="Диаграмма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428609"/>
              </p:ext>
            </p:extLst>
          </p:nvPr>
        </p:nvGraphicFramePr>
        <p:xfrm>
          <a:off x="-30926" y="3772547"/>
          <a:ext cx="3165938" cy="2321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3" name="Диаграмма 3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025642"/>
              </p:ext>
            </p:extLst>
          </p:nvPr>
        </p:nvGraphicFramePr>
        <p:xfrm>
          <a:off x="2659688" y="3783872"/>
          <a:ext cx="3271722" cy="22548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4" name="Диаграмма 3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3068613"/>
              </p:ext>
            </p:extLst>
          </p:nvPr>
        </p:nvGraphicFramePr>
        <p:xfrm>
          <a:off x="5714431" y="3706418"/>
          <a:ext cx="3366617" cy="2332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>
            <a:off x="1552043" y="3580598"/>
            <a:ext cx="8773057" cy="94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1552043" y="3580598"/>
            <a:ext cx="0" cy="30560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295549" y="3580598"/>
            <a:ext cx="0" cy="353227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6440305" y="3580598"/>
            <a:ext cx="0" cy="38180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10325100" y="3580598"/>
            <a:ext cx="0" cy="203274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H="1" flipV="1">
            <a:off x="6086475" y="3228975"/>
            <a:ext cx="1" cy="35162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4074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Rectangle 126"/>
          <p:cNvSpPr>
            <a:spLocks noChangeArrowheads="1"/>
          </p:cNvSpPr>
          <p:nvPr/>
        </p:nvSpPr>
        <p:spPr bwMode="auto">
          <a:xfrm>
            <a:off x="5186077" y="22875"/>
            <a:ext cx="1604927" cy="369332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pPr algn="ctr"/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ПУБЛИКАЦИИ</a:t>
            </a:r>
          </a:p>
        </p:txBody>
      </p:sp>
      <p:sp>
        <p:nvSpPr>
          <p:cNvPr id="8" name="Скругленный прямоугольник 4"/>
          <p:cNvSpPr/>
          <p:nvPr/>
        </p:nvSpPr>
        <p:spPr bwMode="auto">
          <a:xfrm>
            <a:off x="1297767" y="412876"/>
            <a:ext cx="3403332" cy="71281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Вид издания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81438" y="1161818"/>
            <a:ext cx="4619661" cy="23903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Монографии всего:</a:t>
              </a:r>
            </a:p>
          </p:txBody>
        </p:sp>
      </p:grpSp>
      <p:sp>
        <p:nvSpPr>
          <p:cNvPr id="13" name="Скругленный прямоугольник 4"/>
          <p:cNvSpPr/>
          <p:nvPr/>
        </p:nvSpPr>
        <p:spPr bwMode="auto">
          <a:xfrm>
            <a:off x="4759922" y="422401"/>
            <a:ext cx="7279636" cy="358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Количество</a:t>
            </a:r>
          </a:p>
        </p:txBody>
      </p:sp>
      <p:grpSp>
        <p:nvGrpSpPr>
          <p:cNvPr id="54" name="Группа 53"/>
          <p:cNvGrpSpPr/>
          <p:nvPr/>
        </p:nvGrpSpPr>
        <p:grpSpPr>
          <a:xfrm>
            <a:off x="1238944" y="1466618"/>
            <a:ext cx="3462155" cy="24856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5" name="Скругленный прямоугольник 5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 зарубежные издательства</a:t>
              </a:r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1235758" y="1755053"/>
            <a:ext cx="3462155" cy="27515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6" name="Скругленный прямоугольник 7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 издательства федерального уровня</a:t>
              </a:r>
            </a:p>
          </p:txBody>
        </p:sp>
      </p:grpSp>
      <p:grpSp>
        <p:nvGrpSpPr>
          <p:cNvPr id="96" name="Группа 95"/>
          <p:cNvGrpSpPr/>
          <p:nvPr/>
        </p:nvGrpSpPr>
        <p:grpSpPr>
          <a:xfrm>
            <a:off x="1231509" y="2077167"/>
            <a:ext cx="3462155" cy="24693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7" name="Скругленный прямоугольник 9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 другие издательства</a:t>
              </a:r>
            </a:p>
          </p:txBody>
        </p:sp>
      </p:grpSp>
      <p:grpSp>
        <p:nvGrpSpPr>
          <p:cNvPr id="252" name="Группа 251"/>
          <p:cNvGrpSpPr/>
          <p:nvPr/>
        </p:nvGrpSpPr>
        <p:grpSpPr>
          <a:xfrm>
            <a:off x="100488" y="2371493"/>
            <a:ext cx="4619661" cy="23903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53" name="Скругленный прямоугольник 25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4" name="Скругленный прямоугольник 4"/>
            <p:cNvSpPr txBox="1"/>
            <p:nvPr/>
          </p:nvSpPr>
          <p:spPr>
            <a:xfrm>
              <a:off x="20105" y="3353375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Статьи всего (приоритет по мере убывания):</a:t>
              </a:r>
            </a:p>
          </p:txBody>
        </p:sp>
      </p:grpSp>
      <p:grpSp>
        <p:nvGrpSpPr>
          <p:cNvPr id="288" name="Группа 287"/>
          <p:cNvGrpSpPr/>
          <p:nvPr/>
        </p:nvGrpSpPr>
        <p:grpSpPr>
          <a:xfrm>
            <a:off x="1296094" y="2685818"/>
            <a:ext cx="3462155" cy="24856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89" name="Скругленный прямоугольник 28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fontAlgn="ctr"/>
              <a:r>
                <a:rPr lang="en-US" sz="1400" b="1" i="1" dirty="0">
                  <a:solidFill>
                    <a:srgbClr val="2C10F8"/>
                  </a:solidFill>
                </a:rPr>
                <a:t>Web of Science</a:t>
              </a:r>
            </a:p>
          </p:txBody>
        </p:sp>
      </p:grpSp>
      <p:grpSp>
        <p:nvGrpSpPr>
          <p:cNvPr id="291" name="Группа 290"/>
          <p:cNvGrpSpPr/>
          <p:nvPr/>
        </p:nvGrpSpPr>
        <p:grpSpPr>
          <a:xfrm>
            <a:off x="1292908" y="2974253"/>
            <a:ext cx="3462155" cy="27515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2" name="Скругленный прямоугольник 29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font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 </a:t>
              </a:r>
              <a:r>
                <a:rPr lang="en-US" sz="1400" b="1" i="1" dirty="0">
                  <a:solidFill>
                    <a:srgbClr val="2C10F8"/>
                  </a:solidFill>
                </a:rPr>
                <a:t>Scopus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294" name="Группа 293"/>
          <p:cNvGrpSpPr/>
          <p:nvPr/>
        </p:nvGrpSpPr>
        <p:grpSpPr>
          <a:xfrm>
            <a:off x="1288659" y="3662131"/>
            <a:ext cx="3462155" cy="24693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5" name="Скругленный прямоугольник 29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Перечень ВАК (всего):</a:t>
              </a:r>
            </a:p>
          </p:txBody>
        </p:sp>
      </p:grpSp>
      <p:grpSp>
        <p:nvGrpSpPr>
          <p:cNvPr id="351" name="Группа 350"/>
          <p:cNvGrpSpPr/>
          <p:nvPr/>
        </p:nvGrpSpPr>
        <p:grpSpPr>
          <a:xfrm>
            <a:off x="2124076" y="3985981"/>
            <a:ext cx="2617213" cy="24693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52" name="Скругленный прямоугольник 35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Категория К1</a:t>
              </a:r>
            </a:p>
          </p:txBody>
        </p:sp>
      </p:grpSp>
      <p:grpSp>
        <p:nvGrpSpPr>
          <p:cNvPr id="372" name="Группа 371"/>
          <p:cNvGrpSpPr/>
          <p:nvPr/>
        </p:nvGrpSpPr>
        <p:grpSpPr>
          <a:xfrm>
            <a:off x="2124076" y="4271731"/>
            <a:ext cx="2617213" cy="24693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73" name="Скругленный прямоугольник 37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Категория К2</a:t>
              </a:r>
            </a:p>
          </p:txBody>
        </p:sp>
      </p:grpSp>
      <p:grpSp>
        <p:nvGrpSpPr>
          <p:cNvPr id="393" name="Группа 392"/>
          <p:cNvGrpSpPr/>
          <p:nvPr/>
        </p:nvGrpSpPr>
        <p:grpSpPr>
          <a:xfrm>
            <a:off x="2457450" y="4871806"/>
            <a:ext cx="2283839" cy="24693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4" name="Скругленный прямоугольник 39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Категория К3</a:t>
              </a:r>
            </a:p>
          </p:txBody>
        </p:sp>
      </p:grpSp>
      <p:grpSp>
        <p:nvGrpSpPr>
          <p:cNvPr id="414" name="Группа 413"/>
          <p:cNvGrpSpPr/>
          <p:nvPr/>
        </p:nvGrpSpPr>
        <p:grpSpPr>
          <a:xfrm>
            <a:off x="1273858" y="4883067"/>
            <a:ext cx="3462155" cy="27515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15" name="Скругленный прямоугольник 41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font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 </a:t>
              </a:r>
              <a:r>
                <a:rPr lang="ru-RU" sz="1400" b="1" i="1" dirty="0">
                  <a:solidFill>
                    <a:srgbClr val="2C10F8"/>
                  </a:solidFill>
                </a:rPr>
                <a:t>РИНЦ</a:t>
              </a:r>
            </a:p>
          </p:txBody>
        </p:sp>
      </p:grpSp>
      <p:grpSp>
        <p:nvGrpSpPr>
          <p:cNvPr id="417" name="Группа 416"/>
          <p:cNvGrpSpPr/>
          <p:nvPr/>
        </p:nvGrpSpPr>
        <p:grpSpPr>
          <a:xfrm>
            <a:off x="1269609" y="5205181"/>
            <a:ext cx="3462155" cy="24693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18" name="Скругленный прямоугольник 41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Иные</a:t>
              </a:r>
            </a:p>
          </p:txBody>
        </p:sp>
      </p:grpSp>
      <p:grpSp>
        <p:nvGrpSpPr>
          <p:cNvPr id="456" name="Группа 455"/>
          <p:cNvGrpSpPr/>
          <p:nvPr/>
        </p:nvGrpSpPr>
        <p:grpSpPr>
          <a:xfrm>
            <a:off x="119538" y="5562557"/>
            <a:ext cx="4619661" cy="28923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57" name="Скругленный прямоугольник 45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8" name="Скругленный прямоугольник 4"/>
            <p:cNvSpPr txBox="1"/>
            <p:nvPr/>
          </p:nvSpPr>
          <p:spPr>
            <a:xfrm>
              <a:off x="20105" y="3353375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Статьи, изданные при участии в конференции:</a:t>
              </a:r>
            </a:p>
          </p:txBody>
        </p:sp>
      </p:grpSp>
      <p:grpSp>
        <p:nvGrpSpPr>
          <p:cNvPr id="477" name="Группа 476"/>
          <p:cNvGrpSpPr/>
          <p:nvPr/>
        </p:nvGrpSpPr>
        <p:grpSpPr>
          <a:xfrm>
            <a:off x="1315144" y="5875882"/>
            <a:ext cx="3462155" cy="30075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78" name="Скругленный прямоугольник 47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fontAlgn="ctr"/>
              <a:r>
                <a:rPr lang="ru-RU" sz="1400" b="1" i="1" dirty="0"/>
                <a:t>в трудах международных конференций</a:t>
              </a:r>
              <a:endParaRPr lang="en-US" sz="1400" b="1" i="1" dirty="0"/>
            </a:p>
          </p:txBody>
        </p:sp>
      </p:grpSp>
      <p:grpSp>
        <p:nvGrpSpPr>
          <p:cNvPr id="480" name="Группа 479"/>
          <p:cNvGrpSpPr/>
          <p:nvPr/>
        </p:nvGrpSpPr>
        <p:grpSpPr>
          <a:xfrm>
            <a:off x="1311958" y="6161525"/>
            <a:ext cx="3462155" cy="33294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81" name="Скругленный прямоугольник 48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fontAlgn="ctr"/>
              <a:r>
                <a:rPr lang="ru-RU" sz="1400" b="1" i="1" dirty="0"/>
                <a:t> в трудах всероссийских конференций</a:t>
              </a:r>
              <a:endParaRPr lang="en-US" sz="1400" b="1" i="1" dirty="0"/>
            </a:p>
          </p:txBody>
        </p:sp>
      </p:grpSp>
      <p:grpSp>
        <p:nvGrpSpPr>
          <p:cNvPr id="483" name="Группа 482"/>
          <p:cNvGrpSpPr/>
          <p:nvPr/>
        </p:nvGrpSpPr>
        <p:grpSpPr>
          <a:xfrm>
            <a:off x="1307709" y="6486602"/>
            <a:ext cx="3462155" cy="29878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84" name="Скругленный прямоугольник 48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В иного уровня конференциях</a:t>
              </a:r>
            </a:p>
          </p:txBody>
        </p:sp>
      </p:grpSp>
      <p:grpSp>
        <p:nvGrpSpPr>
          <p:cNvPr id="540" name="Группа 539"/>
          <p:cNvGrpSpPr/>
          <p:nvPr/>
        </p:nvGrpSpPr>
        <p:grpSpPr>
          <a:xfrm>
            <a:off x="2124076" y="4557481"/>
            <a:ext cx="2617214" cy="24693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41" name="Скругленный прямоугольник 54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Категория К3 / без категории</a:t>
              </a:r>
            </a:p>
          </p:txBody>
        </p:sp>
      </p:grpSp>
      <p:grpSp>
        <p:nvGrpSpPr>
          <p:cNvPr id="561" name="Группа 560"/>
          <p:cNvGrpSpPr/>
          <p:nvPr/>
        </p:nvGrpSpPr>
        <p:grpSpPr>
          <a:xfrm>
            <a:off x="1303994" y="3292906"/>
            <a:ext cx="3462155" cy="27515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62" name="Скругленный прямоугольник 56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6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font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 </a:t>
              </a:r>
              <a:r>
                <a:rPr lang="en-US" sz="1400" b="1" i="1" dirty="0">
                  <a:solidFill>
                    <a:srgbClr val="2C10F8"/>
                  </a:solidFill>
                </a:rPr>
                <a:t>RSCI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sp>
        <p:nvSpPr>
          <p:cNvPr id="405" name="Скругленный прямоугольник 404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06" name="TextBox 405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7</a:t>
            </a:r>
          </a:p>
        </p:txBody>
      </p:sp>
      <p:sp>
        <p:nvSpPr>
          <p:cNvPr id="420" name="Скругленный прямоугольник 4"/>
          <p:cNvSpPr/>
          <p:nvPr/>
        </p:nvSpPr>
        <p:spPr bwMode="auto">
          <a:xfrm>
            <a:off x="5985684" y="827672"/>
            <a:ext cx="1189146" cy="2900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2020 г.</a:t>
            </a:r>
          </a:p>
        </p:txBody>
      </p:sp>
      <p:sp>
        <p:nvSpPr>
          <p:cNvPr id="421" name="Скругленный прямоугольник 4"/>
          <p:cNvSpPr/>
          <p:nvPr/>
        </p:nvSpPr>
        <p:spPr bwMode="auto">
          <a:xfrm>
            <a:off x="7219864" y="827672"/>
            <a:ext cx="1169902" cy="2900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2021 г.</a:t>
            </a:r>
          </a:p>
        </p:txBody>
      </p:sp>
      <p:grpSp>
        <p:nvGrpSpPr>
          <p:cNvPr id="422" name="Группа 421"/>
          <p:cNvGrpSpPr/>
          <p:nvPr/>
        </p:nvGrpSpPr>
        <p:grpSpPr>
          <a:xfrm>
            <a:off x="6006584" y="1144311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23" name="Скругленный прямоугольник 42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2</a:t>
              </a:r>
            </a:p>
          </p:txBody>
        </p:sp>
      </p:grpSp>
      <p:grpSp>
        <p:nvGrpSpPr>
          <p:cNvPr id="425" name="Группа 424"/>
          <p:cNvGrpSpPr/>
          <p:nvPr/>
        </p:nvGrpSpPr>
        <p:grpSpPr>
          <a:xfrm>
            <a:off x="7218240" y="1144311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26" name="Скругленный прямоугольник 42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0</a:t>
              </a:r>
            </a:p>
          </p:txBody>
        </p:sp>
      </p:grpSp>
      <p:sp>
        <p:nvSpPr>
          <p:cNvPr id="428" name="Скругленный прямоугольник 4"/>
          <p:cNvSpPr/>
          <p:nvPr/>
        </p:nvSpPr>
        <p:spPr bwMode="auto">
          <a:xfrm>
            <a:off x="8436424" y="818147"/>
            <a:ext cx="1169902" cy="2995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2022 г.</a:t>
            </a:r>
          </a:p>
        </p:txBody>
      </p:sp>
      <p:grpSp>
        <p:nvGrpSpPr>
          <p:cNvPr id="432" name="Группа 431"/>
          <p:cNvGrpSpPr/>
          <p:nvPr/>
        </p:nvGrpSpPr>
        <p:grpSpPr>
          <a:xfrm>
            <a:off x="8434800" y="1134786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33" name="Скругленный прямоугольник 43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sp>
        <p:nvSpPr>
          <p:cNvPr id="435" name="Скругленный прямоугольник 4"/>
          <p:cNvSpPr/>
          <p:nvPr/>
        </p:nvSpPr>
        <p:spPr bwMode="auto">
          <a:xfrm>
            <a:off x="4771939" y="827672"/>
            <a:ext cx="1169902" cy="2900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2019 г.</a:t>
            </a:r>
          </a:p>
        </p:txBody>
      </p:sp>
      <p:grpSp>
        <p:nvGrpSpPr>
          <p:cNvPr id="436" name="Группа 435"/>
          <p:cNvGrpSpPr/>
          <p:nvPr/>
        </p:nvGrpSpPr>
        <p:grpSpPr>
          <a:xfrm>
            <a:off x="4770315" y="1144311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37" name="Скругленный прямоугольник 43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0</a:t>
              </a:r>
            </a:p>
          </p:txBody>
        </p:sp>
      </p:grpSp>
      <p:sp>
        <p:nvSpPr>
          <p:cNvPr id="583" name="Скругленный прямоугольник 4"/>
          <p:cNvSpPr/>
          <p:nvPr/>
        </p:nvSpPr>
        <p:spPr bwMode="auto">
          <a:xfrm>
            <a:off x="9646099" y="827672"/>
            <a:ext cx="1169902" cy="2900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2023 г.</a:t>
            </a:r>
          </a:p>
        </p:txBody>
      </p:sp>
      <p:grpSp>
        <p:nvGrpSpPr>
          <p:cNvPr id="584" name="Группа 583"/>
          <p:cNvGrpSpPr/>
          <p:nvPr/>
        </p:nvGrpSpPr>
        <p:grpSpPr>
          <a:xfrm>
            <a:off x="9663525" y="1134786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85" name="Скругленный прямоугольник 58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0</a:t>
              </a:r>
            </a:p>
          </p:txBody>
        </p:sp>
      </p:grpSp>
      <p:grpSp>
        <p:nvGrpSpPr>
          <p:cNvPr id="587" name="Группа 586"/>
          <p:cNvGrpSpPr/>
          <p:nvPr/>
        </p:nvGrpSpPr>
        <p:grpSpPr>
          <a:xfrm>
            <a:off x="6006584" y="1458636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88" name="Скругленный прямоугольник 58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590" name="Группа 589"/>
          <p:cNvGrpSpPr/>
          <p:nvPr/>
        </p:nvGrpSpPr>
        <p:grpSpPr>
          <a:xfrm>
            <a:off x="7218240" y="1458636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91" name="Скругленный прямоугольник 59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593" name="Группа 592"/>
          <p:cNvGrpSpPr/>
          <p:nvPr/>
        </p:nvGrpSpPr>
        <p:grpSpPr>
          <a:xfrm>
            <a:off x="8434800" y="1449111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94" name="Скругленный прямоугольник 59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596" name="Группа 595"/>
          <p:cNvGrpSpPr/>
          <p:nvPr/>
        </p:nvGrpSpPr>
        <p:grpSpPr>
          <a:xfrm>
            <a:off x="4770315" y="1458636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97" name="Скругленный прямоугольник 59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599" name="Группа 598"/>
          <p:cNvGrpSpPr/>
          <p:nvPr/>
        </p:nvGrpSpPr>
        <p:grpSpPr>
          <a:xfrm>
            <a:off x="9663525" y="1449111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00" name="Скругленный прямоугольник 59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0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602" name="Группа 601"/>
          <p:cNvGrpSpPr/>
          <p:nvPr/>
        </p:nvGrpSpPr>
        <p:grpSpPr>
          <a:xfrm>
            <a:off x="6006584" y="1744386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03" name="Скругленный прямоугольник 60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0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605" name="Группа 604"/>
          <p:cNvGrpSpPr/>
          <p:nvPr/>
        </p:nvGrpSpPr>
        <p:grpSpPr>
          <a:xfrm>
            <a:off x="7218240" y="1744386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06" name="Скругленный прямоугольник 60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0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608" name="Группа 607"/>
          <p:cNvGrpSpPr/>
          <p:nvPr/>
        </p:nvGrpSpPr>
        <p:grpSpPr>
          <a:xfrm>
            <a:off x="8434800" y="1734861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09" name="Скругленный прямоугольник 60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</a:t>
              </a:r>
            </a:p>
          </p:txBody>
        </p:sp>
      </p:grpSp>
      <p:grpSp>
        <p:nvGrpSpPr>
          <p:cNvPr id="611" name="Группа 610"/>
          <p:cNvGrpSpPr/>
          <p:nvPr/>
        </p:nvGrpSpPr>
        <p:grpSpPr>
          <a:xfrm>
            <a:off x="4770315" y="1744386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12" name="Скругленный прямоугольник 61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614" name="Группа 613"/>
          <p:cNvGrpSpPr/>
          <p:nvPr/>
        </p:nvGrpSpPr>
        <p:grpSpPr>
          <a:xfrm>
            <a:off x="9663525" y="1734861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15" name="Скругленный прямоугольник 61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617" name="Группа 616"/>
          <p:cNvGrpSpPr/>
          <p:nvPr/>
        </p:nvGrpSpPr>
        <p:grpSpPr>
          <a:xfrm>
            <a:off x="6016109" y="2049186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18" name="Скругленный прямоугольник 61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2</a:t>
              </a:r>
            </a:p>
          </p:txBody>
        </p:sp>
      </p:grpSp>
      <p:grpSp>
        <p:nvGrpSpPr>
          <p:cNvPr id="620" name="Группа 619"/>
          <p:cNvGrpSpPr/>
          <p:nvPr/>
        </p:nvGrpSpPr>
        <p:grpSpPr>
          <a:xfrm>
            <a:off x="7227765" y="2049186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21" name="Скругленный прямоугольник 62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2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623" name="Группа 622"/>
          <p:cNvGrpSpPr/>
          <p:nvPr/>
        </p:nvGrpSpPr>
        <p:grpSpPr>
          <a:xfrm>
            <a:off x="8444325" y="2039661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24" name="Скругленный прямоугольник 62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2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626" name="Группа 625"/>
          <p:cNvGrpSpPr/>
          <p:nvPr/>
        </p:nvGrpSpPr>
        <p:grpSpPr>
          <a:xfrm>
            <a:off x="4779840" y="2049186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27" name="Скругленный прямоугольник 62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2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629" name="Группа 628"/>
          <p:cNvGrpSpPr/>
          <p:nvPr/>
        </p:nvGrpSpPr>
        <p:grpSpPr>
          <a:xfrm>
            <a:off x="9673050" y="2039661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30" name="Скругленный прямоугольник 62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3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632" name="Группа 631"/>
          <p:cNvGrpSpPr/>
          <p:nvPr/>
        </p:nvGrpSpPr>
        <p:grpSpPr>
          <a:xfrm>
            <a:off x="6025634" y="2353986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33" name="Скругленный прямоугольник 63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3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6</a:t>
              </a:r>
              <a:r>
                <a:rPr lang="en-US" sz="1400" b="1" i="1">
                  <a:solidFill>
                    <a:srgbClr val="C00000"/>
                  </a:solidFill>
                </a:rPr>
                <a:t>3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635" name="Группа 634"/>
          <p:cNvGrpSpPr/>
          <p:nvPr/>
        </p:nvGrpSpPr>
        <p:grpSpPr>
          <a:xfrm>
            <a:off x="7237290" y="2353986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36" name="Скругленный прямоугольник 63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3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rgbClr val="C00000"/>
                  </a:solidFill>
                </a:rPr>
                <a:t>83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638" name="Группа 637"/>
          <p:cNvGrpSpPr/>
          <p:nvPr/>
        </p:nvGrpSpPr>
        <p:grpSpPr>
          <a:xfrm>
            <a:off x="8453850" y="2344461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39" name="Скругленный прямоугольник 63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4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rgbClr val="C00000"/>
                  </a:solidFill>
                </a:rPr>
                <a:t>129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641" name="Группа 640"/>
          <p:cNvGrpSpPr/>
          <p:nvPr/>
        </p:nvGrpSpPr>
        <p:grpSpPr>
          <a:xfrm>
            <a:off x="4789365" y="2353986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42" name="Скругленный прямоугольник 64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4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76</a:t>
              </a:r>
            </a:p>
          </p:txBody>
        </p:sp>
      </p:grpSp>
      <p:grpSp>
        <p:nvGrpSpPr>
          <p:cNvPr id="644" name="Группа 643"/>
          <p:cNvGrpSpPr/>
          <p:nvPr/>
        </p:nvGrpSpPr>
        <p:grpSpPr>
          <a:xfrm>
            <a:off x="9682575" y="2344461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45" name="Скругленный прямоугольник 64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4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rgbClr val="C00000"/>
                  </a:solidFill>
                </a:rPr>
                <a:t>86</a:t>
              </a:r>
              <a:endParaRPr lang="ru-RU" sz="14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647" name="Группа 646"/>
          <p:cNvGrpSpPr/>
          <p:nvPr/>
        </p:nvGrpSpPr>
        <p:grpSpPr>
          <a:xfrm>
            <a:off x="6063734" y="2677836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48" name="Скругленный прямоугольник 64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4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8</a:t>
              </a:r>
            </a:p>
          </p:txBody>
        </p:sp>
      </p:grpSp>
      <p:grpSp>
        <p:nvGrpSpPr>
          <p:cNvPr id="650" name="Группа 649"/>
          <p:cNvGrpSpPr/>
          <p:nvPr/>
        </p:nvGrpSpPr>
        <p:grpSpPr>
          <a:xfrm>
            <a:off x="7275390" y="2677836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51" name="Скругленный прямоугольник 65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5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rgbClr val="2C10F8"/>
                  </a:solidFill>
                </a:rPr>
                <a:t>4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653" name="Группа 652"/>
          <p:cNvGrpSpPr/>
          <p:nvPr/>
        </p:nvGrpSpPr>
        <p:grpSpPr>
          <a:xfrm>
            <a:off x="8491950" y="2668311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54" name="Скругленный прямоугольник 65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5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rgbClr val="2C10F8"/>
                  </a:solidFill>
                </a:rPr>
                <a:t>5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656" name="Группа 655"/>
          <p:cNvGrpSpPr/>
          <p:nvPr/>
        </p:nvGrpSpPr>
        <p:grpSpPr>
          <a:xfrm>
            <a:off x="4827465" y="2677836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57" name="Скругленный прямоугольник 65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5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7</a:t>
              </a:r>
            </a:p>
          </p:txBody>
        </p:sp>
      </p:grpSp>
      <p:grpSp>
        <p:nvGrpSpPr>
          <p:cNvPr id="659" name="Группа 658"/>
          <p:cNvGrpSpPr/>
          <p:nvPr/>
        </p:nvGrpSpPr>
        <p:grpSpPr>
          <a:xfrm>
            <a:off x="9720675" y="2668311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60" name="Скругленный прямоугольник 65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6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rgbClr val="2C10F8"/>
                  </a:solidFill>
                </a:rPr>
                <a:t>4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662" name="Группа 661"/>
          <p:cNvGrpSpPr/>
          <p:nvPr/>
        </p:nvGrpSpPr>
        <p:grpSpPr>
          <a:xfrm>
            <a:off x="6063734" y="2963586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63" name="Скругленный прямоугольник 66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64" name="Скругленный прямоугольник 4"/>
            <p:cNvSpPr txBox="1"/>
            <p:nvPr/>
          </p:nvSpPr>
          <p:spPr>
            <a:xfrm>
              <a:off x="20105" y="3353374"/>
              <a:ext cx="5435844" cy="37163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10</a:t>
              </a:r>
            </a:p>
          </p:txBody>
        </p:sp>
      </p:grpSp>
      <p:grpSp>
        <p:nvGrpSpPr>
          <p:cNvPr id="665" name="Группа 664"/>
          <p:cNvGrpSpPr/>
          <p:nvPr/>
        </p:nvGrpSpPr>
        <p:grpSpPr>
          <a:xfrm>
            <a:off x="7275390" y="2963586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66" name="Скругленный прямоугольник 66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6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rgbClr val="2C10F8"/>
                  </a:solidFill>
                </a:rPr>
                <a:t>5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668" name="Группа 667"/>
          <p:cNvGrpSpPr/>
          <p:nvPr/>
        </p:nvGrpSpPr>
        <p:grpSpPr>
          <a:xfrm>
            <a:off x="8491950" y="2954061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69" name="Скругленный прямоугольник 66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7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rgbClr val="2C10F8"/>
                  </a:solidFill>
                </a:rPr>
                <a:t>5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671" name="Группа 670"/>
          <p:cNvGrpSpPr/>
          <p:nvPr/>
        </p:nvGrpSpPr>
        <p:grpSpPr>
          <a:xfrm>
            <a:off x="4827465" y="2963586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72" name="Скругленный прямоугольник 67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7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10</a:t>
              </a:r>
            </a:p>
          </p:txBody>
        </p:sp>
      </p:grpSp>
      <p:grpSp>
        <p:nvGrpSpPr>
          <p:cNvPr id="674" name="Группа 673"/>
          <p:cNvGrpSpPr/>
          <p:nvPr/>
        </p:nvGrpSpPr>
        <p:grpSpPr>
          <a:xfrm>
            <a:off x="9720675" y="2954061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75" name="Скругленный прямоугольник 67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7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rgbClr val="2C10F8"/>
                  </a:solidFill>
                </a:rPr>
                <a:t>7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677" name="Группа 676"/>
          <p:cNvGrpSpPr/>
          <p:nvPr/>
        </p:nvGrpSpPr>
        <p:grpSpPr>
          <a:xfrm>
            <a:off x="6073259" y="3634150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78" name="Скругленный прямоугольник 67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7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39</a:t>
              </a:r>
            </a:p>
          </p:txBody>
        </p:sp>
      </p:grpSp>
      <p:grpSp>
        <p:nvGrpSpPr>
          <p:cNvPr id="680" name="Группа 679"/>
          <p:cNvGrpSpPr/>
          <p:nvPr/>
        </p:nvGrpSpPr>
        <p:grpSpPr>
          <a:xfrm>
            <a:off x="7284915" y="3634150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81" name="Скругленный прямоугольник 68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82" name="Скругленный прямоугольник 4"/>
            <p:cNvSpPr txBox="1"/>
            <p:nvPr/>
          </p:nvSpPr>
          <p:spPr>
            <a:xfrm>
              <a:off x="20105" y="3353374"/>
              <a:ext cx="5435845" cy="37163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rgbClr val="2C10F8"/>
                  </a:solidFill>
                </a:rPr>
                <a:t>64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683" name="Группа 682"/>
          <p:cNvGrpSpPr/>
          <p:nvPr/>
        </p:nvGrpSpPr>
        <p:grpSpPr>
          <a:xfrm>
            <a:off x="8501475" y="3624625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84" name="Скругленный прямоугольник 68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8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rgbClr val="2C10F8"/>
                  </a:solidFill>
                </a:rPr>
                <a:t>85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686" name="Группа 685"/>
          <p:cNvGrpSpPr/>
          <p:nvPr/>
        </p:nvGrpSpPr>
        <p:grpSpPr>
          <a:xfrm>
            <a:off x="4836990" y="3634150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87" name="Скругленный прямоугольник 68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8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29</a:t>
              </a:r>
            </a:p>
          </p:txBody>
        </p:sp>
      </p:grpSp>
      <p:grpSp>
        <p:nvGrpSpPr>
          <p:cNvPr id="689" name="Группа 688"/>
          <p:cNvGrpSpPr/>
          <p:nvPr/>
        </p:nvGrpSpPr>
        <p:grpSpPr>
          <a:xfrm>
            <a:off x="9730200" y="3624625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90" name="Скругленный прямоугольник 68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9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rgbClr val="2C10F8"/>
                  </a:solidFill>
                </a:rPr>
                <a:t>61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692" name="Группа 691"/>
          <p:cNvGrpSpPr/>
          <p:nvPr/>
        </p:nvGrpSpPr>
        <p:grpSpPr>
          <a:xfrm>
            <a:off x="6063734" y="3958000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93" name="Скругленный прямоугольник 69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9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/>
                <a:t>-</a:t>
              </a:r>
              <a:endParaRPr lang="ru-RU" sz="1400" b="1" i="1" dirty="0"/>
            </a:p>
          </p:txBody>
        </p:sp>
      </p:grpSp>
      <p:grpSp>
        <p:nvGrpSpPr>
          <p:cNvPr id="695" name="Группа 694"/>
          <p:cNvGrpSpPr/>
          <p:nvPr/>
        </p:nvGrpSpPr>
        <p:grpSpPr>
          <a:xfrm>
            <a:off x="7275390" y="3958000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96" name="Скругленный прямоугольник 69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9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/>
                <a:t>-</a:t>
              </a:r>
              <a:endParaRPr lang="ru-RU" sz="1400" b="1" i="1" dirty="0"/>
            </a:p>
          </p:txBody>
        </p:sp>
      </p:grpSp>
      <p:grpSp>
        <p:nvGrpSpPr>
          <p:cNvPr id="698" name="Группа 697"/>
          <p:cNvGrpSpPr/>
          <p:nvPr/>
        </p:nvGrpSpPr>
        <p:grpSpPr>
          <a:xfrm>
            <a:off x="8491950" y="3948475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99" name="Скругленный прямоугольник 69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0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/>
                <a:t>-</a:t>
              </a:r>
              <a:endParaRPr lang="ru-RU" sz="1400" b="1" i="1" dirty="0"/>
            </a:p>
          </p:txBody>
        </p:sp>
      </p:grpSp>
      <p:grpSp>
        <p:nvGrpSpPr>
          <p:cNvPr id="701" name="Группа 700"/>
          <p:cNvGrpSpPr/>
          <p:nvPr/>
        </p:nvGrpSpPr>
        <p:grpSpPr>
          <a:xfrm>
            <a:off x="4827465" y="3958000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02" name="Скругленный прямоугольник 70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0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/>
                <a:t>-</a:t>
              </a:r>
              <a:endParaRPr lang="ru-RU" sz="1400" b="1" i="1" dirty="0"/>
            </a:p>
          </p:txBody>
        </p:sp>
      </p:grpSp>
      <p:grpSp>
        <p:nvGrpSpPr>
          <p:cNvPr id="704" name="Группа 703"/>
          <p:cNvGrpSpPr/>
          <p:nvPr/>
        </p:nvGrpSpPr>
        <p:grpSpPr>
          <a:xfrm>
            <a:off x="9720675" y="3948475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05" name="Скругленный прямоугольник 70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0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chemeClr val="tx1"/>
                  </a:solidFill>
                </a:rPr>
                <a:t>3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07" name="Группа 706"/>
          <p:cNvGrpSpPr/>
          <p:nvPr/>
        </p:nvGrpSpPr>
        <p:grpSpPr>
          <a:xfrm>
            <a:off x="6063734" y="4243750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08" name="Скругленный прямоугольник 70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0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/>
                <a:t>-</a:t>
              </a:r>
              <a:endParaRPr lang="ru-RU" sz="1400" b="1" i="1" dirty="0"/>
            </a:p>
          </p:txBody>
        </p:sp>
      </p:grpSp>
      <p:grpSp>
        <p:nvGrpSpPr>
          <p:cNvPr id="710" name="Группа 709"/>
          <p:cNvGrpSpPr/>
          <p:nvPr/>
        </p:nvGrpSpPr>
        <p:grpSpPr>
          <a:xfrm>
            <a:off x="7275390" y="4243750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11" name="Скругленный прямоугольник 71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1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/>
                <a:t>-</a:t>
              </a:r>
              <a:endParaRPr lang="ru-RU" sz="1400" b="1" i="1" dirty="0"/>
            </a:p>
          </p:txBody>
        </p:sp>
      </p:grpSp>
      <p:grpSp>
        <p:nvGrpSpPr>
          <p:cNvPr id="713" name="Группа 712"/>
          <p:cNvGrpSpPr/>
          <p:nvPr/>
        </p:nvGrpSpPr>
        <p:grpSpPr>
          <a:xfrm>
            <a:off x="8491950" y="4234225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14" name="Скругленный прямоугольник 71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1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/>
                <a:t>-</a:t>
              </a:r>
              <a:endParaRPr lang="ru-RU" sz="1400" b="1" i="1" dirty="0"/>
            </a:p>
          </p:txBody>
        </p:sp>
      </p:grpSp>
      <p:grpSp>
        <p:nvGrpSpPr>
          <p:cNvPr id="716" name="Группа 715"/>
          <p:cNvGrpSpPr/>
          <p:nvPr/>
        </p:nvGrpSpPr>
        <p:grpSpPr>
          <a:xfrm>
            <a:off x="4827465" y="4243750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17" name="Скругленный прямоугольник 71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1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/>
                <a:t>-</a:t>
              </a:r>
              <a:endParaRPr lang="ru-RU" sz="1400" b="1" i="1" dirty="0"/>
            </a:p>
          </p:txBody>
        </p:sp>
      </p:grpSp>
      <p:grpSp>
        <p:nvGrpSpPr>
          <p:cNvPr id="719" name="Группа 718"/>
          <p:cNvGrpSpPr/>
          <p:nvPr/>
        </p:nvGrpSpPr>
        <p:grpSpPr>
          <a:xfrm>
            <a:off x="9720675" y="4234225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20" name="Скругленный прямоугольник 71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2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/>
                <a:t>20</a:t>
              </a:r>
              <a:endParaRPr lang="ru-RU" sz="1400" b="1" i="1" dirty="0"/>
            </a:p>
          </p:txBody>
        </p:sp>
      </p:grpSp>
      <p:grpSp>
        <p:nvGrpSpPr>
          <p:cNvPr id="722" name="Группа 721"/>
          <p:cNvGrpSpPr/>
          <p:nvPr/>
        </p:nvGrpSpPr>
        <p:grpSpPr>
          <a:xfrm>
            <a:off x="6063734" y="4843825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23" name="Скругленный прямоугольник 72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2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6</a:t>
              </a:r>
            </a:p>
          </p:txBody>
        </p:sp>
      </p:grpSp>
      <p:grpSp>
        <p:nvGrpSpPr>
          <p:cNvPr id="725" name="Группа 724"/>
          <p:cNvGrpSpPr/>
          <p:nvPr/>
        </p:nvGrpSpPr>
        <p:grpSpPr>
          <a:xfrm>
            <a:off x="7275390" y="4843825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26" name="Скругленный прямоугольник 72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2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rgbClr val="2C10F8"/>
                  </a:solidFill>
                </a:rPr>
                <a:t>6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728" name="Группа 727"/>
          <p:cNvGrpSpPr/>
          <p:nvPr/>
        </p:nvGrpSpPr>
        <p:grpSpPr>
          <a:xfrm>
            <a:off x="8491950" y="4834300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29" name="Скругленный прямоугольник 72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3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rgbClr val="2C10F8"/>
                  </a:solidFill>
                </a:rPr>
                <a:t>10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731" name="Группа 730"/>
          <p:cNvGrpSpPr/>
          <p:nvPr/>
        </p:nvGrpSpPr>
        <p:grpSpPr>
          <a:xfrm>
            <a:off x="4827465" y="4843825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32" name="Скругленный прямоугольник 73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3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7</a:t>
              </a:r>
            </a:p>
          </p:txBody>
        </p:sp>
      </p:grpSp>
      <p:grpSp>
        <p:nvGrpSpPr>
          <p:cNvPr id="734" name="Группа 733"/>
          <p:cNvGrpSpPr/>
          <p:nvPr/>
        </p:nvGrpSpPr>
        <p:grpSpPr>
          <a:xfrm>
            <a:off x="9720675" y="4834300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35" name="Скругленный прямоугольник 73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3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rgbClr val="2C10F8"/>
                  </a:solidFill>
                </a:rPr>
                <a:t>13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737" name="Группа 736"/>
          <p:cNvGrpSpPr/>
          <p:nvPr/>
        </p:nvGrpSpPr>
        <p:grpSpPr>
          <a:xfrm>
            <a:off x="6054209" y="5177200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38" name="Скругленный прямоугольник 73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3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740" name="Группа 739"/>
          <p:cNvGrpSpPr/>
          <p:nvPr/>
        </p:nvGrpSpPr>
        <p:grpSpPr>
          <a:xfrm>
            <a:off x="7265865" y="5177200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41" name="Скругленный прямоугольник 74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4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rgbClr val="2C10F8"/>
                  </a:solidFill>
                </a:rPr>
                <a:t>4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743" name="Группа 742"/>
          <p:cNvGrpSpPr/>
          <p:nvPr/>
        </p:nvGrpSpPr>
        <p:grpSpPr>
          <a:xfrm>
            <a:off x="8482425" y="5167675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44" name="Скругленный прямоугольник 74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4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rgbClr val="2C10F8"/>
                  </a:solidFill>
                </a:rPr>
                <a:t>24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746" name="Группа 745"/>
          <p:cNvGrpSpPr/>
          <p:nvPr/>
        </p:nvGrpSpPr>
        <p:grpSpPr>
          <a:xfrm>
            <a:off x="4817940" y="5177200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47" name="Скругленный прямоугольник 74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4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22</a:t>
              </a:r>
            </a:p>
          </p:txBody>
        </p:sp>
      </p:grpSp>
      <p:grpSp>
        <p:nvGrpSpPr>
          <p:cNvPr id="749" name="Группа 748"/>
          <p:cNvGrpSpPr/>
          <p:nvPr/>
        </p:nvGrpSpPr>
        <p:grpSpPr>
          <a:xfrm>
            <a:off x="9711150" y="5167675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50" name="Скругленный прямоугольник 74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5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rgbClr val="2C10F8"/>
                  </a:solidFill>
                </a:rPr>
                <a:t>1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752" name="Группа 751"/>
          <p:cNvGrpSpPr/>
          <p:nvPr/>
        </p:nvGrpSpPr>
        <p:grpSpPr>
          <a:xfrm>
            <a:off x="6044684" y="5546536"/>
            <a:ext cx="1177172" cy="27211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53" name="Скругленный прямоугольник 75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5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0</a:t>
              </a:r>
            </a:p>
          </p:txBody>
        </p:sp>
      </p:grpSp>
      <p:grpSp>
        <p:nvGrpSpPr>
          <p:cNvPr id="755" name="Группа 754"/>
          <p:cNvGrpSpPr/>
          <p:nvPr/>
        </p:nvGrpSpPr>
        <p:grpSpPr>
          <a:xfrm>
            <a:off x="7256340" y="5546536"/>
            <a:ext cx="1158122" cy="27211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56" name="Скругленный прямоугольник 75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5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1</a:t>
              </a:r>
            </a:p>
          </p:txBody>
        </p:sp>
      </p:grpSp>
      <p:grpSp>
        <p:nvGrpSpPr>
          <p:cNvPr id="758" name="Группа 757"/>
          <p:cNvGrpSpPr/>
          <p:nvPr/>
        </p:nvGrpSpPr>
        <p:grpSpPr>
          <a:xfrm>
            <a:off x="8472900" y="5537164"/>
            <a:ext cx="1158122" cy="27035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59" name="Скругленный прямоугольник 75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6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9</a:t>
              </a:r>
            </a:p>
          </p:txBody>
        </p:sp>
      </p:grpSp>
      <p:grpSp>
        <p:nvGrpSpPr>
          <p:cNvPr id="761" name="Группа 760"/>
          <p:cNvGrpSpPr/>
          <p:nvPr/>
        </p:nvGrpSpPr>
        <p:grpSpPr>
          <a:xfrm>
            <a:off x="4808415" y="5545324"/>
            <a:ext cx="1158122" cy="2860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62" name="Скругленный прямоугольник 76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6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0</a:t>
              </a:r>
            </a:p>
          </p:txBody>
        </p:sp>
      </p:grpSp>
      <p:grpSp>
        <p:nvGrpSpPr>
          <p:cNvPr id="764" name="Группа 763"/>
          <p:cNvGrpSpPr/>
          <p:nvPr/>
        </p:nvGrpSpPr>
        <p:grpSpPr>
          <a:xfrm>
            <a:off x="9701625" y="5537164"/>
            <a:ext cx="1158122" cy="27035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65" name="Скругленный прямоугольник 76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6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8</a:t>
              </a:r>
            </a:p>
          </p:txBody>
        </p:sp>
      </p:grpSp>
      <p:grpSp>
        <p:nvGrpSpPr>
          <p:cNvPr id="767" name="Группа 766"/>
          <p:cNvGrpSpPr/>
          <p:nvPr/>
        </p:nvGrpSpPr>
        <p:grpSpPr>
          <a:xfrm>
            <a:off x="6082784" y="5870386"/>
            <a:ext cx="1177172" cy="27211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68" name="Скругленный прямоугольник 76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6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10</a:t>
              </a:r>
            </a:p>
          </p:txBody>
        </p:sp>
      </p:grpSp>
      <p:grpSp>
        <p:nvGrpSpPr>
          <p:cNvPr id="770" name="Группа 769"/>
          <p:cNvGrpSpPr/>
          <p:nvPr/>
        </p:nvGrpSpPr>
        <p:grpSpPr>
          <a:xfrm>
            <a:off x="7294440" y="5870386"/>
            <a:ext cx="1158122" cy="27211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71" name="Скругленный прямоугольник 77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7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5</a:t>
              </a:r>
            </a:p>
          </p:txBody>
        </p:sp>
      </p:grpSp>
      <p:grpSp>
        <p:nvGrpSpPr>
          <p:cNvPr id="773" name="Группа 772"/>
          <p:cNvGrpSpPr/>
          <p:nvPr/>
        </p:nvGrpSpPr>
        <p:grpSpPr>
          <a:xfrm>
            <a:off x="8511000" y="5861014"/>
            <a:ext cx="1158122" cy="27035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74" name="Скругленный прямоугольник 77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7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7</a:t>
              </a:r>
            </a:p>
          </p:txBody>
        </p:sp>
      </p:grpSp>
      <p:grpSp>
        <p:nvGrpSpPr>
          <p:cNvPr id="776" name="Группа 775"/>
          <p:cNvGrpSpPr/>
          <p:nvPr/>
        </p:nvGrpSpPr>
        <p:grpSpPr>
          <a:xfrm>
            <a:off x="4846515" y="5869174"/>
            <a:ext cx="1158122" cy="2860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77" name="Скругленный прямоугольник 77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7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13</a:t>
              </a:r>
            </a:p>
          </p:txBody>
        </p:sp>
      </p:grpSp>
      <p:grpSp>
        <p:nvGrpSpPr>
          <p:cNvPr id="779" name="Группа 778"/>
          <p:cNvGrpSpPr/>
          <p:nvPr/>
        </p:nvGrpSpPr>
        <p:grpSpPr>
          <a:xfrm>
            <a:off x="9739725" y="5861014"/>
            <a:ext cx="1158122" cy="27035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80" name="Скругленный прямоугольник 77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8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5</a:t>
              </a:r>
            </a:p>
          </p:txBody>
        </p:sp>
      </p:grpSp>
      <p:grpSp>
        <p:nvGrpSpPr>
          <p:cNvPr id="782" name="Группа 781"/>
          <p:cNvGrpSpPr/>
          <p:nvPr/>
        </p:nvGrpSpPr>
        <p:grpSpPr>
          <a:xfrm>
            <a:off x="6082784" y="6156136"/>
            <a:ext cx="1177172" cy="27211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83" name="Скругленный прямоугольник 78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8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</a:t>
              </a:r>
            </a:p>
          </p:txBody>
        </p:sp>
      </p:grpSp>
      <p:grpSp>
        <p:nvGrpSpPr>
          <p:cNvPr id="785" name="Группа 784"/>
          <p:cNvGrpSpPr/>
          <p:nvPr/>
        </p:nvGrpSpPr>
        <p:grpSpPr>
          <a:xfrm>
            <a:off x="7294440" y="6156136"/>
            <a:ext cx="1158122" cy="27211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86" name="Скругленный прямоугольник 78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8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788" name="Группа 787"/>
          <p:cNvGrpSpPr/>
          <p:nvPr/>
        </p:nvGrpSpPr>
        <p:grpSpPr>
          <a:xfrm>
            <a:off x="8511000" y="6146764"/>
            <a:ext cx="1158122" cy="27035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89" name="Скругленный прямоугольник 78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9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</a:t>
              </a:r>
            </a:p>
          </p:txBody>
        </p:sp>
      </p:grpSp>
      <p:grpSp>
        <p:nvGrpSpPr>
          <p:cNvPr id="791" name="Группа 790"/>
          <p:cNvGrpSpPr/>
          <p:nvPr/>
        </p:nvGrpSpPr>
        <p:grpSpPr>
          <a:xfrm>
            <a:off x="4846515" y="6154924"/>
            <a:ext cx="1158122" cy="2860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92" name="Скругленный прямоугольник 79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9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2</a:t>
              </a:r>
            </a:p>
          </p:txBody>
        </p:sp>
      </p:grpSp>
      <p:grpSp>
        <p:nvGrpSpPr>
          <p:cNvPr id="794" name="Группа 793"/>
          <p:cNvGrpSpPr/>
          <p:nvPr/>
        </p:nvGrpSpPr>
        <p:grpSpPr>
          <a:xfrm>
            <a:off x="9739725" y="6146764"/>
            <a:ext cx="1158122" cy="27035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95" name="Скругленный прямоугольник 79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9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3</a:t>
              </a:r>
            </a:p>
          </p:txBody>
        </p:sp>
      </p:grpSp>
      <p:grpSp>
        <p:nvGrpSpPr>
          <p:cNvPr id="797" name="Группа 796"/>
          <p:cNvGrpSpPr/>
          <p:nvPr/>
        </p:nvGrpSpPr>
        <p:grpSpPr>
          <a:xfrm>
            <a:off x="6092309" y="6460936"/>
            <a:ext cx="1177172" cy="27211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98" name="Скругленный прямоугольник 79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9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800" name="Группа 799"/>
          <p:cNvGrpSpPr/>
          <p:nvPr/>
        </p:nvGrpSpPr>
        <p:grpSpPr>
          <a:xfrm>
            <a:off x="7303965" y="6460936"/>
            <a:ext cx="1158122" cy="27211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01" name="Скругленный прямоугольник 80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0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803" name="Группа 802"/>
          <p:cNvGrpSpPr/>
          <p:nvPr/>
        </p:nvGrpSpPr>
        <p:grpSpPr>
          <a:xfrm>
            <a:off x="8520525" y="6451564"/>
            <a:ext cx="1158122" cy="27035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04" name="Скругленный прямоугольник 80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0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</a:t>
              </a:r>
            </a:p>
          </p:txBody>
        </p:sp>
      </p:grpSp>
      <p:grpSp>
        <p:nvGrpSpPr>
          <p:cNvPr id="806" name="Группа 805"/>
          <p:cNvGrpSpPr/>
          <p:nvPr/>
        </p:nvGrpSpPr>
        <p:grpSpPr>
          <a:xfrm>
            <a:off x="4856040" y="6459724"/>
            <a:ext cx="1158122" cy="2860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07" name="Скругленный прямоугольник 80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0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809" name="Группа 808"/>
          <p:cNvGrpSpPr/>
          <p:nvPr/>
        </p:nvGrpSpPr>
        <p:grpSpPr>
          <a:xfrm>
            <a:off x="9749250" y="6451564"/>
            <a:ext cx="1158122" cy="27035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10" name="Скругленный прямоугольник 80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1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812" name="Группа 811"/>
          <p:cNvGrpSpPr/>
          <p:nvPr/>
        </p:nvGrpSpPr>
        <p:grpSpPr>
          <a:xfrm>
            <a:off x="6063734" y="4529500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13" name="Скругленный прямоугольник 81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1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/>
                <a:t>-</a:t>
              </a:r>
              <a:endParaRPr lang="ru-RU" sz="1400" b="1" i="1" dirty="0"/>
            </a:p>
          </p:txBody>
        </p:sp>
      </p:grpSp>
      <p:grpSp>
        <p:nvGrpSpPr>
          <p:cNvPr id="815" name="Группа 814"/>
          <p:cNvGrpSpPr/>
          <p:nvPr/>
        </p:nvGrpSpPr>
        <p:grpSpPr>
          <a:xfrm>
            <a:off x="7275390" y="4529500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16" name="Скругленный прямоугольник 81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1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/>
                <a:t>-</a:t>
              </a:r>
              <a:endParaRPr lang="ru-RU" sz="1400" b="1" i="1" dirty="0"/>
            </a:p>
          </p:txBody>
        </p:sp>
      </p:grpSp>
      <p:grpSp>
        <p:nvGrpSpPr>
          <p:cNvPr id="818" name="Группа 817"/>
          <p:cNvGrpSpPr/>
          <p:nvPr/>
        </p:nvGrpSpPr>
        <p:grpSpPr>
          <a:xfrm>
            <a:off x="8491950" y="4519975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19" name="Скругленный прямоугольник 81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2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/>
                <a:t>-</a:t>
              </a:r>
              <a:endParaRPr lang="ru-RU" sz="1400" b="1" i="1" dirty="0"/>
            </a:p>
          </p:txBody>
        </p:sp>
      </p:grpSp>
      <p:grpSp>
        <p:nvGrpSpPr>
          <p:cNvPr id="821" name="Группа 820"/>
          <p:cNvGrpSpPr/>
          <p:nvPr/>
        </p:nvGrpSpPr>
        <p:grpSpPr>
          <a:xfrm>
            <a:off x="4827465" y="4529500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22" name="Скругленный прямоугольник 82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2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/>
                <a:t>-</a:t>
              </a:r>
              <a:endParaRPr lang="ru-RU" sz="1400" b="1" i="1" dirty="0"/>
            </a:p>
          </p:txBody>
        </p:sp>
      </p:grpSp>
      <p:grpSp>
        <p:nvGrpSpPr>
          <p:cNvPr id="824" name="Группа 823"/>
          <p:cNvGrpSpPr/>
          <p:nvPr/>
        </p:nvGrpSpPr>
        <p:grpSpPr>
          <a:xfrm>
            <a:off x="9720675" y="4519975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25" name="Скругленный прямоугольник 82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2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/>
                <a:t>38</a:t>
              </a:r>
              <a:endParaRPr lang="ru-RU" sz="1400" b="1" i="1" dirty="0"/>
            </a:p>
          </p:txBody>
        </p:sp>
      </p:grpSp>
      <p:grpSp>
        <p:nvGrpSpPr>
          <p:cNvPr id="827" name="Группа 826"/>
          <p:cNvGrpSpPr/>
          <p:nvPr/>
        </p:nvGrpSpPr>
        <p:grpSpPr>
          <a:xfrm>
            <a:off x="6074820" y="3282239"/>
            <a:ext cx="117717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28" name="Скругленный прямоугольник 82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2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</a:p>
          </p:txBody>
        </p:sp>
      </p:grpSp>
      <p:grpSp>
        <p:nvGrpSpPr>
          <p:cNvPr id="830" name="Группа 829"/>
          <p:cNvGrpSpPr/>
          <p:nvPr/>
        </p:nvGrpSpPr>
        <p:grpSpPr>
          <a:xfrm>
            <a:off x="7286476" y="3282239"/>
            <a:ext cx="1158122" cy="2248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31" name="Скругленный прямоугольник 83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3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</a:p>
          </p:txBody>
        </p:sp>
      </p:grpSp>
      <p:grpSp>
        <p:nvGrpSpPr>
          <p:cNvPr id="833" name="Группа 832"/>
          <p:cNvGrpSpPr/>
          <p:nvPr/>
        </p:nvGrpSpPr>
        <p:grpSpPr>
          <a:xfrm>
            <a:off x="8503036" y="3272714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34" name="Скругленный прямоугольник 83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3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836" name="Группа 835"/>
          <p:cNvGrpSpPr/>
          <p:nvPr/>
        </p:nvGrpSpPr>
        <p:grpSpPr>
          <a:xfrm>
            <a:off x="4838551" y="3282239"/>
            <a:ext cx="1158122" cy="23642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37" name="Скругленный прямоугольник 83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3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</a:t>
              </a:r>
            </a:p>
          </p:txBody>
        </p:sp>
      </p:grpSp>
      <p:grpSp>
        <p:nvGrpSpPr>
          <p:cNvPr id="839" name="Группа 838"/>
          <p:cNvGrpSpPr/>
          <p:nvPr/>
        </p:nvGrpSpPr>
        <p:grpSpPr>
          <a:xfrm>
            <a:off x="9731761" y="3272714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40" name="Скругленный прямоугольник 83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4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</a:p>
          </p:txBody>
        </p:sp>
      </p:grpSp>
      <p:sp>
        <p:nvSpPr>
          <p:cNvPr id="842" name="Скругленный прямоугольник 4"/>
          <p:cNvSpPr/>
          <p:nvPr/>
        </p:nvSpPr>
        <p:spPr bwMode="auto">
          <a:xfrm>
            <a:off x="10885637" y="818147"/>
            <a:ext cx="1169902" cy="2900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2024 г.</a:t>
            </a:r>
          </a:p>
        </p:txBody>
      </p:sp>
      <p:grpSp>
        <p:nvGrpSpPr>
          <p:cNvPr id="843" name="Группа 842"/>
          <p:cNvGrpSpPr/>
          <p:nvPr/>
        </p:nvGrpSpPr>
        <p:grpSpPr>
          <a:xfrm>
            <a:off x="10903063" y="1125261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44" name="Скругленный прямоугольник 84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4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0</a:t>
              </a:r>
            </a:p>
          </p:txBody>
        </p:sp>
      </p:grpSp>
      <p:grpSp>
        <p:nvGrpSpPr>
          <p:cNvPr id="846" name="Группа 845"/>
          <p:cNvGrpSpPr/>
          <p:nvPr/>
        </p:nvGrpSpPr>
        <p:grpSpPr>
          <a:xfrm>
            <a:off x="10903063" y="1439586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47" name="Скругленный прямоугольник 84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4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849" name="Группа 848"/>
          <p:cNvGrpSpPr/>
          <p:nvPr/>
        </p:nvGrpSpPr>
        <p:grpSpPr>
          <a:xfrm>
            <a:off x="10903063" y="1725336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50" name="Скругленный прямоугольник 84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5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852" name="Группа 851"/>
          <p:cNvGrpSpPr/>
          <p:nvPr/>
        </p:nvGrpSpPr>
        <p:grpSpPr>
          <a:xfrm>
            <a:off x="10912588" y="2030136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53" name="Скругленный прямоугольник 85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5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855" name="Группа 854"/>
          <p:cNvGrpSpPr/>
          <p:nvPr/>
        </p:nvGrpSpPr>
        <p:grpSpPr>
          <a:xfrm>
            <a:off x="10922113" y="2334936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56" name="Скругленный прямоугольник 85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5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131</a:t>
              </a:r>
            </a:p>
          </p:txBody>
        </p:sp>
      </p:grpSp>
      <p:grpSp>
        <p:nvGrpSpPr>
          <p:cNvPr id="858" name="Группа 857"/>
          <p:cNvGrpSpPr/>
          <p:nvPr/>
        </p:nvGrpSpPr>
        <p:grpSpPr>
          <a:xfrm>
            <a:off x="10960213" y="2658786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59" name="Скругленный прямоугольник 85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6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3</a:t>
              </a:r>
            </a:p>
          </p:txBody>
        </p:sp>
      </p:grpSp>
      <p:grpSp>
        <p:nvGrpSpPr>
          <p:cNvPr id="861" name="Группа 860"/>
          <p:cNvGrpSpPr/>
          <p:nvPr/>
        </p:nvGrpSpPr>
        <p:grpSpPr>
          <a:xfrm>
            <a:off x="10960213" y="2944536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62" name="Скругленный прямоугольник 86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6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6</a:t>
              </a:r>
            </a:p>
          </p:txBody>
        </p:sp>
      </p:grpSp>
      <p:grpSp>
        <p:nvGrpSpPr>
          <p:cNvPr id="864" name="Группа 863"/>
          <p:cNvGrpSpPr/>
          <p:nvPr/>
        </p:nvGrpSpPr>
        <p:grpSpPr>
          <a:xfrm>
            <a:off x="10969738" y="3615100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65" name="Скругленный прямоугольник 86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6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5</a:t>
              </a:r>
              <a:r>
                <a:rPr lang="en-US" sz="1400" b="1" i="1" dirty="0">
                  <a:solidFill>
                    <a:srgbClr val="2C10F8"/>
                  </a:solidFill>
                </a:rPr>
                <a:t>9</a:t>
              </a:r>
              <a:endParaRPr lang="ru-RU" sz="1400" b="1" i="1" dirty="0">
                <a:solidFill>
                  <a:srgbClr val="2C10F8"/>
                </a:solidFill>
              </a:endParaRPr>
            </a:p>
          </p:txBody>
        </p:sp>
      </p:grpSp>
      <p:grpSp>
        <p:nvGrpSpPr>
          <p:cNvPr id="867" name="Группа 866"/>
          <p:cNvGrpSpPr/>
          <p:nvPr/>
        </p:nvGrpSpPr>
        <p:grpSpPr>
          <a:xfrm>
            <a:off x="10960213" y="3938950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68" name="Скругленный прямоугольник 86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6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>
                  <a:solidFill>
                    <a:schemeClr val="tx1"/>
                  </a:solidFill>
                </a:rPr>
                <a:t>3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70" name="Группа 869"/>
          <p:cNvGrpSpPr/>
          <p:nvPr/>
        </p:nvGrpSpPr>
        <p:grpSpPr>
          <a:xfrm>
            <a:off x="10960213" y="4224700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71" name="Скругленный прямоугольник 87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7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26</a:t>
              </a:r>
            </a:p>
          </p:txBody>
        </p:sp>
      </p:grpSp>
      <p:grpSp>
        <p:nvGrpSpPr>
          <p:cNvPr id="873" name="Группа 872"/>
          <p:cNvGrpSpPr/>
          <p:nvPr/>
        </p:nvGrpSpPr>
        <p:grpSpPr>
          <a:xfrm>
            <a:off x="10960213" y="4824775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74" name="Скругленный прямоугольник 87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7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43</a:t>
              </a:r>
            </a:p>
          </p:txBody>
        </p:sp>
      </p:grpSp>
      <p:grpSp>
        <p:nvGrpSpPr>
          <p:cNvPr id="876" name="Группа 875"/>
          <p:cNvGrpSpPr/>
          <p:nvPr/>
        </p:nvGrpSpPr>
        <p:grpSpPr>
          <a:xfrm>
            <a:off x="10950688" y="5158150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77" name="Скругленный прямоугольник 87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7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20</a:t>
              </a:r>
            </a:p>
          </p:txBody>
        </p:sp>
      </p:grpSp>
      <p:grpSp>
        <p:nvGrpSpPr>
          <p:cNvPr id="879" name="Группа 878"/>
          <p:cNvGrpSpPr/>
          <p:nvPr/>
        </p:nvGrpSpPr>
        <p:grpSpPr>
          <a:xfrm>
            <a:off x="10941163" y="5527639"/>
            <a:ext cx="1158122" cy="27035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80" name="Скругленный прямоугольник 87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8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C00000"/>
                  </a:solidFill>
                </a:rPr>
                <a:t>18</a:t>
              </a:r>
            </a:p>
          </p:txBody>
        </p:sp>
      </p:grpSp>
      <p:grpSp>
        <p:nvGrpSpPr>
          <p:cNvPr id="882" name="Группа 881"/>
          <p:cNvGrpSpPr/>
          <p:nvPr/>
        </p:nvGrpSpPr>
        <p:grpSpPr>
          <a:xfrm>
            <a:off x="10979263" y="5851489"/>
            <a:ext cx="1158122" cy="27035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83" name="Скругленный прямоугольник 88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8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17</a:t>
              </a:r>
            </a:p>
          </p:txBody>
        </p:sp>
      </p:grpSp>
      <p:grpSp>
        <p:nvGrpSpPr>
          <p:cNvPr id="885" name="Группа 884"/>
          <p:cNvGrpSpPr/>
          <p:nvPr/>
        </p:nvGrpSpPr>
        <p:grpSpPr>
          <a:xfrm>
            <a:off x="10979263" y="6137239"/>
            <a:ext cx="1158122" cy="27035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86" name="Скругленный прямоугольник 88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8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</a:t>
              </a:r>
            </a:p>
          </p:txBody>
        </p:sp>
      </p:grpSp>
      <p:grpSp>
        <p:nvGrpSpPr>
          <p:cNvPr id="888" name="Группа 887"/>
          <p:cNvGrpSpPr/>
          <p:nvPr/>
        </p:nvGrpSpPr>
        <p:grpSpPr>
          <a:xfrm>
            <a:off x="10988788" y="6442039"/>
            <a:ext cx="1158122" cy="27035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89" name="Скругленный прямоугольник 88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9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0</a:t>
              </a:r>
            </a:p>
          </p:txBody>
        </p:sp>
      </p:grpSp>
      <p:grpSp>
        <p:nvGrpSpPr>
          <p:cNvPr id="891" name="Группа 890"/>
          <p:cNvGrpSpPr/>
          <p:nvPr/>
        </p:nvGrpSpPr>
        <p:grpSpPr>
          <a:xfrm>
            <a:off x="10960213" y="4510450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92" name="Скругленный прямоугольник 89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9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i="1" dirty="0"/>
                <a:t>28/2</a:t>
              </a:r>
              <a:endParaRPr lang="ru-RU" sz="1400" b="1" i="1" dirty="0"/>
            </a:p>
          </p:txBody>
        </p:sp>
      </p:grpSp>
      <p:grpSp>
        <p:nvGrpSpPr>
          <p:cNvPr id="894" name="Группа 893"/>
          <p:cNvGrpSpPr/>
          <p:nvPr/>
        </p:nvGrpSpPr>
        <p:grpSpPr>
          <a:xfrm>
            <a:off x="10971299" y="3263189"/>
            <a:ext cx="1158122" cy="2234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95" name="Скругленный прямоугольник 89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9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45577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8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55890" y="330817"/>
            <a:ext cx="106386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УЧЕТ ПУБЛИКАЦИЙ В СИСТЕМАХ  УЧЕТА НАУЧНОЙ ИНФОРМАЦИИ ПО МЕТОДИКАМ </a:t>
            </a:r>
          </a:p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ФЕДЕРАЛЬНОЙ СЛУЖБЫ  ГОСУДАРСТВЕННОЙ СТАТИСТИКИ</a:t>
            </a:r>
          </a:p>
          <a:p>
            <a:pPr algn="ctr"/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</a:t>
            </a: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2769645"/>
              </p:ext>
            </p:extLst>
          </p:nvPr>
        </p:nvGraphicFramePr>
        <p:xfrm>
          <a:off x="0" y="1067189"/>
          <a:ext cx="6150543" cy="555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9966255"/>
              </p:ext>
            </p:extLst>
          </p:nvPr>
        </p:nvGraphicFramePr>
        <p:xfrm>
          <a:off x="5903462" y="992692"/>
          <a:ext cx="6288538" cy="56678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5650029" y="912085"/>
            <a:ext cx="663523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500" b="1" i="1" dirty="0">
                <a:solidFill>
                  <a:sysClr val="windowText" lastClr="000000"/>
                </a:solidFill>
              </a:rPr>
              <a:t>Распределение опубликованных статей НПР по индексации в </a:t>
            </a:r>
            <a:r>
              <a:rPr lang="ru-RU" sz="1500" b="1" i="1" dirty="0" err="1">
                <a:solidFill>
                  <a:sysClr val="windowText" lastClr="000000"/>
                </a:solidFill>
              </a:rPr>
              <a:t>наукометрических</a:t>
            </a:r>
            <a:r>
              <a:rPr lang="ru-RU" sz="1500" b="1" i="1" dirty="0">
                <a:solidFill>
                  <a:sysClr val="windowText" lastClr="000000"/>
                </a:solidFill>
              </a:rPr>
              <a:t> БД (фракционный счет по организациям, без установления приоритета по БД)</a:t>
            </a:r>
          </a:p>
        </p:txBody>
      </p:sp>
    </p:spTree>
    <p:extLst>
      <p:ext uri="{BB962C8B-B14F-4D97-AF65-F5344CB8AC3E}">
        <p14:creationId xmlns:p14="http://schemas.microsoft.com/office/powerpoint/2010/main" val="3436123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9</a:t>
            </a: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7064044"/>
              </p:ext>
            </p:extLst>
          </p:nvPr>
        </p:nvGraphicFramePr>
        <p:xfrm>
          <a:off x="0" y="1786708"/>
          <a:ext cx="5966094" cy="4711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8328838"/>
              </p:ext>
            </p:extLst>
          </p:nvPr>
        </p:nvGraphicFramePr>
        <p:xfrm>
          <a:off x="5832911" y="1786708"/>
          <a:ext cx="6579692" cy="48151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746282" y="1045870"/>
            <a:ext cx="65548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i="1" dirty="0">
                <a:solidFill>
                  <a:sysClr val="windowText" lastClr="000000"/>
                </a:solidFill>
              </a:rPr>
              <a:t>Распределение опубликованных статей по индексации в </a:t>
            </a:r>
            <a:r>
              <a:rPr lang="ru-RU" sz="1600" b="1" i="1" dirty="0" err="1">
                <a:solidFill>
                  <a:sysClr val="windowText" lastClr="000000"/>
                </a:solidFill>
              </a:rPr>
              <a:t>наукометрических</a:t>
            </a:r>
            <a:r>
              <a:rPr lang="ru-RU" sz="1600" b="1" i="1" dirty="0">
                <a:solidFill>
                  <a:sysClr val="windowText" lastClr="000000"/>
                </a:solidFill>
              </a:rPr>
              <a:t> БД </a:t>
            </a:r>
          </a:p>
          <a:p>
            <a:pPr algn="ctr"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i="1" dirty="0">
                <a:solidFill>
                  <a:sysClr val="windowText" lastClr="000000"/>
                </a:solidFill>
              </a:rPr>
              <a:t>(фракционный счет по организациям, с учетом приоритета по БД)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045870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i="1" dirty="0">
                <a:solidFill>
                  <a:sysClr val="windowText" lastClr="000000"/>
                </a:solidFill>
              </a:rPr>
              <a:t>Распределение опубликованных статей по индексации в </a:t>
            </a:r>
            <a:r>
              <a:rPr lang="ru-RU" sz="1600" b="1" i="1" dirty="0" err="1">
                <a:solidFill>
                  <a:sysClr val="windowText" lastClr="000000"/>
                </a:solidFill>
              </a:rPr>
              <a:t>наукометрических</a:t>
            </a:r>
            <a:r>
              <a:rPr lang="ru-RU" sz="1600" b="1" i="1" dirty="0">
                <a:solidFill>
                  <a:sysClr val="windowText" lastClr="000000"/>
                </a:solidFill>
              </a:rPr>
              <a:t> БД (с учетом приоритета по БД)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967847" y="151250"/>
            <a:ext cx="106386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УЧЕТ ПУБЛИКАЦИЙ ПО МЕТОДИКАМ 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ЕДИНОЙ ГОСУДАРСТВЕННОЙ ИНФОРМАЦИОННОЙ СИСТЕМЫ УЧЕТА НАУЧНО-ИССЛЕДОВАТЕЛЬСКИХ, ОПЫТНО-КОНСТРУКТОРСКИХ И ТЕХНОЛОГИЧЕСКИХ РАБОТ ГРАЖДАНСКОГО НАЗНАЧЕНИЯ</a:t>
            </a:r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(ЕГСУ НИОКТР) И СИСТЕМЫ ЭК СВФУ</a:t>
            </a:r>
          </a:p>
        </p:txBody>
      </p:sp>
    </p:spTree>
    <p:extLst>
      <p:ext uri="{BB962C8B-B14F-4D97-AF65-F5344CB8AC3E}">
        <p14:creationId xmlns:p14="http://schemas.microsoft.com/office/powerpoint/2010/main" val="11675278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3509</TotalTime>
  <Words>2569</Words>
  <Application>Microsoft Office PowerPoint</Application>
  <PresentationFormat>Широкоэкранный</PresentationFormat>
  <Paragraphs>629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Юрьевич Кузнецов</dc:creator>
  <cp:lastModifiedBy>Лидия Дмитриевна Ядреева</cp:lastModifiedBy>
  <cp:revision>212</cp:revision>
  <cp:lastPrinted>2025-03-21T00:44:31Z</cp:lastPrinted>
  <dcterms:created xsi:type="dcterms:W3CDTF">2024-02-08T04:05:53Z</dcterms:created>
  <dcterms:modified xsi:type="dcterms:W3CDTF">2025-03-21T00:48:02Z</dcterms:modified>
</cp:coreProperties>
</file>