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  <p:sldMasterId id="2147483805" r:id="rId2"/>
  </p:sldMasterIdLst>
  <p:notesMasterIdLst>
    <p:notesMasterId r:id="rId32"/>
  </p:notesMasterIdLst>
  <p:handoutMasterIdLst>
    <p:handoutMasterId r:id="rId33"/>
  </p:handoutMasterIdLst>
  <p:sldIdLst>
    <p:sldId id="313" r:id="rId3"/>
    <p:sldId id="260" r:id="rId4"/>
    <p:sldId id="295" r:id="rId5"/>
    <p:sldId id="265" r:id="rId6"/>
    <p:sldId id="300" r:id="rId7"/>
    <p:sldId id="261" r:id="rId8"/>
    <p:sldId id="262" r:id="rId9"/>
    <p:sldId id="290" r:id="rId10"/>
    <p:sldId id="312" r:id="rId11"/>
    <p:sldId id="310" r:id="rId12"/>
    <p:sldId id="297" r:id="rId13"/>
    <p:sldId id="314" r:id="rId14"/>
    <p:sldId id="315" r:id="rId15"/>
    <p:sldId id="266" r:id="rId16"/>
    <p:sldId id="270" r:id="rId17"/>
    <p:sldId id="272" r:id="rId18"/>
    <p:sldId id="271" r:id="rId19"/>
    <p:sldId id="273" r:id="rId20"/>
    <p:sldId id="274" r:id="rId21"/>
    <p:sldId id="275" r:id="rId22"/>
    <p:sldId id="286" r:id="rId23"/>
    <p:sldId id="291" r:id="rId24"/>
    <p:sldId id="319" r:id="rId25"/>
    <p:sldId id="322" r:id="rId26"/>
    <p:sldId id="294" r:id="rId27"/>
    <p:sldId id="308" r:id="rId28"/>
    <p:sldId id="320" r:id="rId29"/>
    <p:sldId id="321" r:id="rId30"/>
    <p:sldId id="281" r:id="rId3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88" autoAdjust="0"/>
  </p:normalViewPr>
  <p:slideViewPr>
    <p:cSldViewPr>
      <p:cViewPr varScale="1">
        <p:scale>
          <a:sx n="108" d="100"/>
          <a:sy n="108" d="100"/>
        </p:scale>
        <p:origin x="170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5.4846412404488516E-2"/>
          <c:y val="3.89587150662771E-2"/>
          <c:w val="0.53335309995664393"/>
          <c:h val="0.94426979646412124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12796530868424055"/>
                  <c:y val="-0.197257465458327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910-4540-BE22-3432AB97BD2C}"/>
                </c:ext>
              </c:extLst>
            </c:dLbl>
            <c:dLbl>
              <c:idx val="1"/>
              <c:layout>
                <c:manualLayout>
                  <c:x val="0.1022437977861463"/>
                  <c:y val="-1.1485168127568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910-4540-BE22-3432AB97BD2C}"/>
                </c:ext>
              </c:extLst>
            </c:dLbl>
            <c:dLbl>
              <c:idx val="2"/>
              <c:layout>
                <c:manualLayout>
                  <c:x val="0.10560985963711056"/>
                  <c:y val="0.190407897126066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910-4540-BE22-3432AB97BD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Лист1!$D$7:$D$9</c:f>
              <c:strCache>
                <c:ptCount val="3"/>
                <c:pt idx="0">
                  <c:v>Кандидаты наук</c:v>
                </c:pt>
                <c:pt idx="1">
                  <c:v>Доктора наук</c:v>
                </c:pt>
                <c:pt idx="2">
                  <c:v>Без ученой степени</c:v>
                </c:pt>
              </c:strCache>
            </c:strRef>
          </c:cat>
          <c:val>
            <c:numRef>
              <c:f>Лист1!$E$7:$E$9</c:f>
              <c:numCache>
                <c:formatCode>0%</c:formatCode>
                <c:ptCount val="3"/>
                <c:pt idx="0">
                  <c:v>0.71</c:v>
                </c:pt>
                <c:pt idx="1">
                  <c:v>0.04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910-4540-BE22-3432AB97B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471542448424981"/>
          <c:y val="0.17803818001010743"/>
          <c:w val="0.27904856749567347"/>
          <c:h val="0.40386201724784404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Лист1!$D$26:$D$36</c:f>
              <c:strCache>
                <c:ptCount val="11"/>
                <c:pt idx="0">
                  <c:v>26-30 лет</c:v>
                </c:pt>
                <c:pt idx="1">
                  <c:v>31-35 лет</c:v>
                </c:pt>
                <c:pt idx="2">
                  <c:v>36-40 лет</c:v>
                </c:pt>
                <c:pt idx="3">
                  <c:v>41-45 лет</c:v>
                </c:pt>
                <c:pt idx="4">
                  <c:v>46-50 лет</c:v>
                </c:pt>
                <c:pt idx="5">
                  <c:v>51-55 лет</c:v>
                </c:pt>
                <c:pt idx="6">
                  <c:v>56-60 лет</c:v>
                </c:pt>
                <c:pt idx="7">
                  <c:v>61-65 лет</c:v>
                </c:pt>
                <c:pt idx="8">
                  <c:v>66-70 лет</c:v>
                </c:pt>
                <c:pt idx="9">
                  <c:v>71-75 лет</c:v>
                </c:pt>
                <c:pt idx="10">
                  <c:v>76-80 лет </c:v>
                </c:pt>
              </c:strCache>
            </c:strRef>
          </c:cat>
          <c:val>
            <c:numRef>
              <c:f>Лист1!$E$26:$E$36</c:f>
              <c:numCache>
                <c:formatCode>General</c:formatCode>
                <c:ptCount val="11"/>
                <c:pt idx="0">
                  <c:v>1</c:v>
                </c:pt>
                <c:pt idx="1">
                  <c:v>0</c:v>
                </c:pt>
                <c:pt idx="2">
                  <c:v>8</c:v>
                </c:pt>
                <c:pt idx="3">
                  <c:v>9</c:v>
                </c:pt>
                <c:pt idx="4">
                  <c:v>9</c:v>
                </c:pt>
                <c:pt idx="5">
                  <c:v>4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DA-4555-8FD4-A766EEAAE0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5717632"/>
        <c:axId val="74047488"/>
        <c:axId val="0"/>
      </c:bar3DChart>
      <c:catAx>
        <c:axId val="757176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4047488"/>
        <c:crosses val="autoZero"/>
        <c:auto val="1"/>
        <c:lblAlgn val="ctr"/>
        <c:lblOffset val="100"/>
        <c:noMultiLvlLbl val="0"/>
      </c:catAx>
      <c:valAx>
        <c:axId val="74047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57176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D2EE5-9B23-44F8-A12E-C472CD23F4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242882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B2FCA-5812-493C-B661-ED65CA24A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987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F00A7E0-F259-40C5-8BB4-F6FFFE88E02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63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1029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350456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35999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06276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B2FCA-5812-493C-B661-ED65CA24A3C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566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50108" y="1"/>
            <a:ext cx="5993892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4725353" cy="6858000"/>
          </a:xfrm>
          <a:custGeom>
            <a:avLst/>
            <a:gdLst/>
            <a:ahLst/>
            <a:cxnLst/>
            <a:rect l="l" t="t" r="r" b="b"/>
            <a:pathLst>
              <a:path w="6300470" h="6858000">
                <a:moveTo>
                  <a:pt x="6300339" y="0"/>
                </a:moveTo>
                <a:lnTo>
                  <a:pt x="0" y="0"/>
                </a:lnTo>
                <a:lnTo>
                  <a:pt x="0" y="6857996"/>
                </a:lnTo>
                <a:lnTo>
                  <a:pt x="4719814" y="6857996"/>
                </a:lnTo>
                <a:lnTo>
                  <a:pt x="6300339" y="0"/>
                </a:lnTo>
                <a:close/>
              </a:path>
            </a:pathLst>
          </a:custGeom>
          <a:solidFill>
            <a:srgbClr val="92278F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912169" y="900763"/>
            <a:ext cx="895826" cy="1194435"/>
          </a:xfrm>
          <a:custGeom>
            <a:avLst/>
            <a:gdLst/>
            <a:ahLst/>
            <a:cxnLst/>
            <a:rect l="l" t="t" r="r" b="b"/>
            <a:pathLst>
              <a:path w="1194435" h="1194435">
                <a:moveTo>
                  <a:pt x="592380" y="0"/>
                </a:moveTo>
                <a:lnTo>
                  <a:pt x="546267" y="2113"/>
                </a:lnTo>
                <a:lnTo>
                  <a:pt x="500229" y="7829"/>
                </a:lnTo>
                <a:lnTo>
                  <a:pt x="454476" y="17195"/>
                </a:lnTo>
                <a:lnTo>
                  <a:pt x="409222" y="30260"/>
                </a:lnTo>
                <a:lnTo>
                  <a:pt x="364677" y="47071"/>
                </a:lnTo>
                <a:lnTo>
                  <a:pt x="321054" y="67676"/>
                </a:lnTo>
                <a:lnTo>
                  <a:pt x="278564" y="92123"/>
                </a:lnTo>
                <a:lnTo>
                  <a:pt x="238207" y="119919"/>
                </a:lnTo>
                <a:lnTo>
                  <a:pt x="200829" y="150396"/>
                </a:lnTo>
                <a:lnTo>
                  <a:pt x="166478" y="183343"/>
                </a:lnTo>
                <a:lnTo>
                  <a:pt x="135202" y="218547"/>
                </a:lnTo>
                <a:lnTo>
                  <a:pt x="107048" y="255796"/>
                </a:lnTo>
                <a:lnTo>
                  <a:pt x="82065" y="294879"/>
                </a:lnTo>
                <a:lnTo>
                  <a:pt x="60301" y="335582"/>
                </a:lnTo>
                <a:lnTo>
                  <a:pt x="41803" y="377694"/>
                </a:lnTo>
                <a:lnTo>
                  <a:pt x="26621" y="421003"/>
                </a:lnTo>
                <a:lnTo>
                  <a:pt x="14801" y="465297"/>
                </a:lnTo>
                <a:lnTo>
                  <a:pt x="6392" y="510363"/>
                </a:lnTo>
                <a:lnTo>
                  <a:pt x="1442" y="555989"/>
                </a:lnTo>
                <a:lnTo>
                  <a:pt x="0" y="601963"/>
                </a:lnTo>
                <a:lnTo>
                  <a:pt x="2112" y="648074"/>
                </a:lnTo>
                <a:lnTo>
                  <a:pt x="7827" y="694109"/>
                </a:lnTo>
                <a:lnTo>
                  <a:pt x="17193" y="739855"/>
                </a:lnTo>
                <a:lnTo>
                  <a:pt x="30258" y="785102"/>
                </a:lnTo>
                <a:lnTo>
                  <a:pt x="47070" y="829636"/>
                </a:lnTo>
                <a:lnTo>
                  <a:pt x="67678" y="873245"/>
                </a:lnTo>
                <a:lnTo>
                  <a:pt x="92128" y="915718"/>
                </a:lnTo>
                <a:lnTo>
                  <a:pt x="119924" y="956079"/>
                </a:lnTo>
                <a:lnTo>
                  <a:pt x="150401" y="993461"/>
                </a:lnTo>
                <a:lnTo>
                  <a:pt x="183348" y="1027818"/>
                </a:lnTo>
                <a:lnTo>
                  <a:pt x="218552" y="1059100"/>
                </a:lnTo>
                <a:lnTo>
                  <a:pt x="255801" y="1087259"/>
                </a:lnTo>
                <a:lnTo>
                  <a:pt x="294884" y="1112248"/>
                </a:lnTo>
                <a:lnTo>
                  <a:pt x="335587" y="1134017"/>
                </a:lnTo>
                <a:lnTo>
                  <a:pt x="377699" y="1152519"/>
                </a:lnTo>
                <a:lnTo>
                  <a:pt x="421008" y="1167706"/>
                </a:lnTo>
                <a:lnTo>
                  <a:pt x="465302" y="1179529"/>
                </a:lnTo>
                <a:lnTo>
                  <a:pt x="510368" y="1187940"/>
                </a:lnTo>
                <a:lnTo>
                  <a:pt x="555994" y="1192891"/>
                </a:lnTo>
                <a:lnTo>
                  <a:pt x="601969" y="1194334"/>
                </a:lnTo>
                <a:lnTo>
                  <a:pt x="648079" y="1192220"/>
                </a:lnTo>
                <a:lnTo>
                  <a:pt x="694114" y="1186502"/>
                </a:lnTo>
                <a:lnTo>
                  <a:pt x="739861" y="1177131"/>
                </a:lnTo>
                <a:lnTo>
                  <a:pt x="785107" y="1164058"/>
                </a:lnTo>
                <a:lnTo>
                  <a:pt x="829641" y="1147237"/>
                </a:lnTo>
                <a:lnTo>
                  <a:pt x="873250" y="1126618"/>
                </a:lnTo>
                <a:lnTo>
                  <a:pt x="915723" y="1102154"/>
                </a:lnTo>
                <a:lnTo>
                  <a:pt x="956084" y="1074359"/>
                </a:lnTo>
                <a:lnTo>
                  <a:pt x="993467" y="1043884"/>
                </a:lnTo>
                <a:lnTo>
                  <a:pt x="1027824" y="1010941"/>
                </a:lnTo>
                <a:lnTo>
                  <a:pt x="1059106" y="975742"/>
                </a:lnTo>
                <a:lnTo>
                  <a:pt x="1087266" y="938499"/>
                </a:lnTo>
                <a:lnTo>
                  <a:pt x="1112256" y="899422"/>
                </a:lnTo>
                <a:lnTo>
                  <a:pt x="1134028" y="858725"/>
                </a:lnTo>
                <a:lnTo>
                  <a:pt x="1152532" y="816619"/>
                </a:lnTo>
                <a:lnTo>
                  <a:pt x="1167722" y="773316"/>
                </a:lnTo>
                <a:lnTo>
                  <a:pt x="1179550" y="729028"/>
                </a:lnTo>
                <a:lnTo>
                  <a:pt x="1187966" y="683966"/>
                </a:lnTo>
                <a:lnTo>
                  <a:pt x="1192923" y="638343"/>
                </a:lnTo>
                <a:lnTo>
                  <a:pt x="1194374" y="592370"/>
                </a:lnTo>
                <a:lnTo>
                  <a:pt x="1192269" y="546259"/>
                </a:lnTo>
                <a:lnTo>
                  <a:pt x="1186561" y="500222"/>
                </a:lnTo>
                <a:lnTo>
                  <a:pt x="1177201" y="454470"/>
                </a:lnTo>
                <a:lnTo>
                  <a:pt x="1164142" y="409216"/>
                </a:lnTo>
                <a:lnTo>
                  <a:pt x="1147335" y="364672"/>
                </a:lnTo>
                <a:lnTo>
                  <a:pt x="1126732" y="321049"/>
                </a:lnTo>
                <a:lnTo>
                  <a:pt x="1102286" y="278559"/>
                </a:lnTo>
                <a:lnTo>
                  <a:pt x="1074473" y="238199"/>
                </a:lnTo>
                <a:lnTo>
                  <a:pt x="1043982" y="200819"/>
                </a:lnTo>
                <a:lnTo>
                  <a:pt x="1011025" y="166466"/>
                </a:lnTo>
                <a:lnTo>
                  <a:pt x="975812" y="135189"/>
                </a:lnTo>
                <a:lnTo>
                  <a:pt x="938557" y="107035"/>
                </a:lnTo>
                <a:lnTo>
                  <a:pt x="899471" y="82053"/>
                </a:lnTo>
                <a:lnTo>
                  <a:pt x="858765" y="60290"/>
                </a:lnTo>
                <a:lnTo>
                  <a:pt x="816652" y="41794"/>
                </a:lnTo>
                <a:lnTo>
                  <a:pt x="773343" y="26614"/>
                </a:lnTo>
                <a:lnTo>
                  <a:pt x="729049" y="14796"/>
                </a:lnTo>
                <a:lnTo>
                  <a:pt x="683983" y="6389"/>
                </a:lnTo>
                <a:lnTo>
                  <a:pt x="638356" y="1441"/>
                </a:lnTo>
                <a:lnTo>
                  <a:pt x="5923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816959" y="774319"/>
            <a:ext cx="1086231" cy="1447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122426" y="1188974"/>
            <a:ext cx="475774" cy="618490"/>
          </a:xfrm>
          <a:custGeom>
            <a:avLst/>
            <a:gdLst/>
            <a:ahLst/>
            <a:cxnLst/>
            <a:rect l="l" t="t" r="r" b="b"/>
            <a:pathLst>
              <a:path w="634364" h="618489">
                <a:moveTo>
                  <a:pt x="527304" y="294639"/>
                </a:moveTo>
                <a:lnTo>
                  <a:pt x="425450" y="294639"/>
                </a:lnTo>
                <a:lnTo>
                  <a:pt x="419862" y="300989"/>
                </a:lnTo>
                <a:lnTo>
                  <a:pt x="419862" y="339089"/>
                </a:lnTo>
                <a:lnTo>
                  <a:pt x="6350" y="339089"/>
                </a:lnTo>
                <a:lnTo>
                  <a:pt x="0" y="345439"/>
                </a:lnTo>
                <a:lnTo>
                  <a:pt x="0" y="416560"/>
                </a:lnTo>
                <a:lnTo>
                  <a:pt x="6350" y="422910"/>
                </a:lnTo>
                <a:lnTo>
                  <a:pt x="39369" y="422910"/>
                </a:lnTo>
                <a:lnTo>
                  <a:pt x="30338" y="431800"/>
                </a:lnTo>
                <a:lnTo>
                  <a:pt x="5225" y="476250"/>
                </a:lnTo>
                <a:lnTo>
                  <a:pt x="864" y="502919"/>
                </a:lnTo>
                <a:lnTo>
                  <a:pt x="1518" y="516889"/>
                </a:lnTo>
                <a:lnTo>
                  <a:pt x="11507" y="554989"/>
                </a:lnTo>
                <a:lnTo>
                  <a:pt x="42775" y="594360"/>
                </a:lnTo>
                <a:lnTo>
                  <a:pt x="76897" y="613410"/>
                </a:lnTo>
                <a:lnTo>
                  <a:pt x="101925" y="618489"/>
                </a:lnTo>
                <a:lnTo>
                  <a:pt x="325755" y="618489"/>
                </a:lnTo>
                <a:lnTo>
                  <a:pt x="332105" y="612139"/>
                </a:lnTo>
                <a:lnTo>
                  <a:pt x="332105" y="596900"/>
                </a:lnTo>
                <a:lnTo>
                  <a:pt x="325755" y="590550"/>
                </a:lnTo>
                <a:lnTo>
                  <a:pt x="99059" y="590550"/>
                </a:lnTo>
                <a:lnTo>
                  <a:pt x="86564" y="586739"/>
                </a:lnTo>
                <a:lnTo>
                  <a:pt x="45009" y="557529"/>
                </a:lnTo>
                <a:lnTo>
                  <a:pt x="29474" y="521969"/>
                </a:lnTo>
                <a:lnTo>
                  <a:pt x="28100" y="509269"/>
                </a:lnTo>
                <a:lnTo>
                  <a:pt x="29296" y="494029"/>
                </a:lnTo>
                <a:lnTo>
                  <a:pt x="45785" y="454660"/>
                </a:lnTo>
                <a:lnTo>
                  <a:pt x="77486" y="429260"/>
                </a:lnTo>
                <a:lnTo>
                  <a:pt x="104444" y="421639"/>
                </a:lnTo>
                <a:lnTo>
                  <a:pt x="633983" y="421639"/>
                </a:lnTo>
                <a:lnTo>
                  <a:pt x="633983" y="398779"/>
                </a:lnTo>
                <a:lnTo>
                  <a:pt x="629221" y="394969"/>
                </a:lnTo>
                <a:lnTo>
                  <a:pt x="27304" y="394969"/>
                </a:lnTo>
                <a:lnTo>
                  <a:pt x="27304" y="367029"/>
                </a:lnTo>
                <a:lnTo>
                  <a:pt x="449325" y="367029"/>
                </a:lnTo>
                <a:lnTo>
                  <a:pt x="449325" y="322579"/>
                </a:lnTo>
                <a:lnTo>
                  <a:pt x="538379" y="322579"/>
                </a:lnTo>
                <a:lnTo>
                  <a:pt x="533526" y="309879"/>
                </a:lnTo>
                <a:lnTo>
                  <a:pt x="533526" y="300989"/>
                </a:lnTo>
                <a:lnTo>
                  <a:pt x="527304" y="294639"/>
                </a:lnTo>
                <a:close/>
              </a:path>
              <a:path w="634364" h="618489">
                <a:moveTo>
                  <a:pt x="633983" y="563879"/>
                </a:moveTo>
                <a:lnTo>
                  <a:pt x="605917" y="563879"/>
                </a:lnTo>
                <a:lnTo>
                  <a:pt x="605917" y="590550"/>
                </a:lnTo>
                <a:lnTo>
                  <a:pt x="374142" y="590550"/>
                </a:lnTo>
                <a:lnTo>
                  <a:pt x="367919" y="596900"/>
                </a:lnTo>
                <a:lnTo>
                  <a:pt x="367919" y="612139"/>
                </a:lnTo>
                <a:lnTo>
                  <a:pt x="374142" y="618489"/>
                </a:lnTo>
                <a:lnTo>
                  <a:pt x="627633" y="618489"/>
                </a:lnTo>
                <a:lnTo>
                  <a:pt x="633983" y="612139"/>
                </a:lnTo>
                <a:lnTo>
                  <a:pt x="633983" y="563879"/>
                </a:lnTo>
                <a:close/>
              </a:path>
              <a:path w="634364" h="618489">
                <a:moveTo>
                  <a:pt x="633983" y="421639"/>
                </a:moveTo>
                <a:lnTo>
                  <a:pt x="605917" y="421639"/>
                </a:lnTo>
                <a:lnTo>
                  <a:pt x="605917" y="448310"/>
                </a:lnTo>
                <a:lnTo>
                  <a:pt x="112268" y="448310"/>
                </a:lnTo>
                <a:lnTo>
                  <a:pt x="73870" y="463550"/>
                </a:lnTo>
                <a:lnTo>
                  <a:pt x="55743" y="500379"/>
                </a:lnTo>
                <a:lnTo>
                  <a:pt x="57125" y="515619"/>
                </a:lnTo>
                <a:lnTo>
                  <a:pt x="61304" y="529589"/>
                </a:lnTo>
                <a:lnTo>
                  <a:pt x="67965" y="541019"/>
                </a:lnTo>
                <a:lnTo>
                  <a:pt x="76788" y="551179"/>
                </a:lnTo>
                <a:lnTo>
                  <a:pt x="87457" y="557529"/>
                </a:lnTo>
                <a:lnTo>
                  <a:pt x="99059" y="590550"/>
                </a:lnTo>
                <a:lnTo>
                  <a:pt x="211327" y="590550"/>
                </a:lnTo>
                <a:lnTo>
                  <a:pt x="211327" y="581660"/>
                </a:lnTo>
                <a:lnTo>
                  <a:pt x="126365" y="581660"/>
                </a:lnTo>
                <a:lnTo>
                  <a:pt x="126365" y="532129"/>
                </a:lnTo>
                <a:lnTo>
                  <a:pt x="98297" y="532129"/>
                </a:lnTo>
                <a:lnTo>
                  <a:pt x="87882" y="524510"/>
                </a:lnTo>
                <a:lnTo>
                  <a:pt x="82073" y="513079"/>
                </a:lnTo>
                <a:lnTo>
                  <a:pt x="84331" y="496569"/>
                </a:lnTo>
                <a:lnTo>
                  <a:pt x="91380" y="485139"/>
                </a:lnTo>
                <a:lnTo>
                  <a:pt x="102028" y="477519"/>
                </a:lnTo>
                <a:lnTo>
                  <a:pt x="627633" y="476250"/>
                </a:lnTo>
                <a:lnTo>
                  <a:pt x="633983" y="469900"/>
                </a:lnTo>
                <a:lnTo>
                  <a:pt x="633983" y="421639"/>
                </a:lnTo>
                <a:close/>
              </a:path>
              <a:path w="634364" h="618489">
                <a:moveTo>
                  <a:pt x="161544" y="570229"/>
                </a:moveTo>
                <a:lnTo>
                  <a:pt x="151002" y="570229"/>
                </a:lnTo>
                <a:lnTo>
                  <a:pt x="126365" y="581660"/>
                </a:lnTo>
                <a:lnTo>
                  <a:pt x="211327" y="581660"/>
                </a:lnTo>
                <a:lnTo>
                  <a:pt x="211327" y="580389"/>
                </a:lnTo>
                <a:lnTo>
                  <a:pt x="184657" y="580389"/>
                </a:lnTo>
                <a:lnTo>
                  <a:pt x="161544" y="570229"/>
                </a:lnTo>
                <a:close/>
              </a:path>
              <a:path w="634364" h="618489">
                <a:moveTo>
                  <a:pt x="211327" y="520700"/>
                </a:moveTo>
                <a:lnTo>
                  <a:pt x="184657" y="520700"/>
                </a:lnTo>
                <a:lnTo>
                  <a:pt x="184657" y="580389"/>
                </a:lnTo>
                <a:lnTo>
                  <a:pt x="211327" y="580389"/>
                </a:lnTo>
                <a:lnTo>
                  <a:pt x="211327" y="563879"/>
                </a:lnTo>
                <a:lnTo>
                  <a:pt x="633983" y="563879"/>
                </a:lnTo>
                <a:lnTo>
                  <a:pt x="633983" y="542289"/>
                </a:lnTo>
                <a:lnTo>
                  <a:pt x="627633" y="535939"/>
                </a:lnTo>
                <a:lnTo>
                  <a:pt x="211327" y="535939"/>
                </a:lnTo>
                <a:lnTo>
                  <a:pt x="211327" y="520700"/>
                </a:lnTo>
                <a:close/>
              </a:path>
              <a:path w="634364" h="618489">
                <a:moveTo>
                  <a:pt x="596773" y="476250"/>
                </a:moveTo>
                <a:lnTo>
                  <a:pt x="567944" y="476250"/>
                </a:lnTo>
                <a:lnTo>
                  <a:pt x="567944" y="535939"/>
                </a:lnTo>
                <a:lnTo>
                  <a:pt x="596773" y="535939"/>
                </a:lnTo>
                <a:lnTo>
                  <a:pt x="596773" y="476250"/>
                </a:lnTo>
                <a:close/>
              </a:path>
              <a:path w="634364" h="618489">
                <a:moveTo>
                  <a:pt x="204977" y="492760"/>
                </a:moveTo>
                <a:lnTo>
                  <a:pt x="104647" y="492760"/>
                </a:lnTo>
                <a:lnTo>
                  <a:pt x="98297" y="499110"/>
                </a:lnTo>
                <a:lnTo>
                  <a:pt x="98297" y="532129"/>
                </a:lnTo>
                <a:lnTo>
                  <a:pt x="126365" y="532129"/>
                </a:lnTo>
                <a:lnTo>
                  <a:pt x="126365" y="520700"/>
                </a:lnTo>
                <a:lnTo>
                  <a:pt x="211327" y="520700"/>
                </a:lnTo>
                <a:lnTo>
                  <a:pt x="211327" y="499110"/>
                </a:lnTo>
                <a:lnTo>
                  <a:pt x="204977" y="492760"/>
                </a:lnTo>
                <a:close/>
              </a:path>
              <a:path w="634364" h="618489">
                <a:moveTo>
                  <a:pt x="449325" y="367029"/>
                </a:moveTo>
                <a:lnTo>
                  <a:pt x="421258" y="367029"/>
                </a:lnTo>
                <a:lnTo>
                  <a:pt x="421258" y="394969"/>
                </a:lnTo>
                <a:lnTo>
                  <a:pt x="629221" y="394969"/>
                </a:lnTo>
                <a:lnTo>
                  <a:pt x="627633" y="393700"/>
                </a:lnTo>
                <a:lnTo>
                  <a:pt x="593979" y="393700"/>
                </a:lnTo>
                <a:lnTo>
                  <a:pt x="594995" y="392429"/>
                </a:lnTo>
                <a:lnTo>
                  <a:pt x="541554" y="392429"/>
                </a:lnTo>
                <a:lnTo>
                  <a:pt x="539132" y="383539"/>
                </a:lnTo>
                <a:lnTo>
                  <a:pt x="449325" y="383539"/>
                </a:lnTo>
                <a:lnTo>
                  <a:pt x="449325" y="367029"/>
                </a:lnTo>
                <a:close/>
              </a:path>
              <a:path w="634364" h="618489">
                <a:moveTo>
                  <a:pt x="594575" y="224789"/>
                </a:moveTo>
                <a:lnTo>
                  <a:pt x="521588" y="224789"/>
                </a:lnTo>
                <a:lnTo>
                  <a:pt x="536024" y="226060"/>
                </a:lnTo>
                <a:lnTo>
                  <a:pt x="549681" y="229869"/>
                </a:lnTo>
                <a:lnTo>
                  <a:pt x="583864" y="252729"/>
                </a:lnTo>
                <a:lnTo>
                  <a:pt x="603412" y="289560"/>
                </a:lnTo>
                <a:lnTo>
                  <a:pt x="605687" y="303529"/>
                </a:lnTo>
                <a:lnTo>
                  <a:pt x="604919" y="318769"/>
                </a:lnTo>
                <a:lnTo>
                  <a:pt x="592756" y="355600"/>
                </a:lnTo>
                <a:lnTo>
                  <a:pt x="563458" y="383539"/>
                </a:lnTo>
                <a:lnTo>
                  <a:pt x="541554" y="392429"/>
                </a:lnTo>
                <a:lnTo>
                  <a:pt x="594995" y="392429"/>
                </a:lnTo>
                <a:lnTo>
                  <a:pt x="596011" y="391160"/>
                </a:lnTo>
                <a:lnTo>
                  <a:pt x="598805" y="389889"/>
                </a:lnTo>
                <a:lnTo>
                  <a:pt x="600201" y="388619"/>
                </a:lnTo>
                <a:lnTo>
                  <a:pt x="622515" y="355600"/>
                </a:lnTo>
                <a:lnTo>
                  <a:pt x="632223" y="318769"/>
                </a:lnTo>
                <a:lnTo>
                  <a:pt x="631674" y="303529"/>
                </a:lnTo>
                <a:lnTo>
                  <a:pt x="622356" y="262889"/>
                </a:lnTo>
                <a:lnTo>
                  <a:pt x="602961" y="232410"/>
                </a:lnTo>
                <a:lnTo>
                  <a:pt x="594575" y="224789"/>
                </a:lnTo>
                <a:close/>
              </a:path>
              <a:path w="634364" h="618489">
                <a:moveTo>
                  <a:pt x="480949" y="372110"/>
                </a:moveTo>
                <a:lnTo>
                  <a:pt x="473837" y="372110"/>
                </a:lnTo>
                <a:lnTo>
                  <a:pt x="472439" y="373379"/>
                </a:lnTo>
                <a:lnTo>
                  <a:pt x="449325" y="383539"/>
                </a:lnTo>
                <a:lnTo>
                  <a:pt x="507619" y="383539"/>
                </a:lnTo>
                <a:lnTo>
                  <a:pt x="482981" y="373379"/>
                </a:lnTo>
                <a:lnTo>
                  <a:pt x="480949" y="372110"/>
                </a:lnTo>
                <a:close/>
              </a:path>
              <a:path w="634364" h="618489">
                <a:moveTo>
                  <a:pt x="538379" y="322579"/>
                </a:moveTo>
                <a:lnTo>
                  <a:pt x="507619" y="322579"/>
                </a:lnTo>
                <a:lnTo>
                  <a:pt x="507619" y="383539"/>
                </a:lnTo>
                <a:lnTo>
                  <a:pt x="539132" y="383539"/>
                </a:lnTo>
                <a:lnTo>
                  <a:pt x="534288" y="365760"/>
                </a:lnTo>
                <a:lnTo>
                  <a:pt x="547305" y="360679"/>
                </a:lnTo>
                <a:lnTo>
                  <a:pt x="558524" y="353060"/>
                </a:lnTo>
                <a:lnTo>
                  <a:pt x="567585" y="342900"/>
                </a:lnTo>
                <a:lnTo>
                  <a:pt x="574132" y="331469"/>
                </a:lnTo>
                <a:lnTo>
                  <a:pt x="574499" y="330200"/>
                </a:lnTo>
                <a:lnTo>
                  <a:pt x="541291" y="330200"/>
                </a:lnTo>
                <a:lnTo>
                  <a:pt x="538379" y="322579"/>
                </a:lnTo>
                <a:close/>
              </a:path>
              <a:path w="634364" h="618489">
                <a:moveTo>
                  <a:pt x="62484" y="279400"/>
                </a:moveTo>
                <a:lnTo>
                  <a:pt x="37210" y="279400"/>
                </a:lnTo>
                <a:lnTo>
                  <a:pt x="37210" y="339089"/>
                </a:lnTo>
                <a:lnTo>
                  <a:pt x="62484" y="339089"/>
                </a:lnTo>
                <a:lnTo>
                  <a:pt x="62484" y="279400"/>
                </a:lnTo>
                <a:close/>
              </a:path>
              <a:path w="634364" h="618489">
                <a:moveTo>
                  <a:pt x="627633" y="0"/>
                </a:moveTo>
                <a:lnTo>
                  <a:pt x="519556" y="0"/>
                </a:lnTo>
                <a:lnTo>
                  <a:pt x="513206" y="6350"/>
                </a:lnTo>
                <a:lnTo>
                  <a:pt x="513206" y="21589"/>
                </a:lnTo>
                <a:lnTo>
                  <a:pt x="519556" y="27939"/>
                </a:lnTo>
                <a:lnTo>
                  <a:pt x="606551" y="27939"/>
                </a:lnTo>
                <a:lnTo>
                  <a:pt x="606551" y="54610"/>
                </a:lnTo>
                <a:lnTo>
                  <a:pt x="112268" y="54610"/>
                </a:lnTo>
                <a:lnTo>
                  <a:pt x="97971" y="57150"/>
                </a:lnTo>
                <a:lnTo>
                  <a:pt x="65019" y="81279"/>
                </a:lnTo>
                <a:lnTo>
                  <a:pt x="55752" y="106679"/>
                </a:lnTo>
                <a:lnTo>
                  <a:pt x="57131" y="123189"/>
                </a:lnTo>
                <a:lnTo>
                  <a:pt x="61310" y="135889"/>
                </a:lnTo>
                <a:lnTo>
                  <a:pt x="67971" y="148589"/>
                </a:lnTo>
                <a:lnTo>
                  <a:pt x="76798" y="157479"/>
                </a:lnTo>
                <a:lnTo>
                  <a:pt x="87471" y="165100"/>
                </a:lnTo>
                <a:lnTo>
                  <a:pt x="99059" y="196850"/>
                </a:lnTo>
                <a:lnTo>
                  <a:pt x="6350" y="196850"/>
                </a:lnTo>
                <a:lnTo>
                  <a:pt x="0" y="203200"/>
                </a:lnTo>
                <a:lnTo>
                  <a:pt x="0" y="273050"/>
                </a:lnTo>
                <a:lnTo>
                  <a:pt x="6350" y="279400"/>
                </a:lnTo>
                <a:lnTo>
                  <a:pt x="520192" y="279400"/>
                </a:lnTo>
                <a:lnTo>
                  <a:pt x="534075" y="281939"/>
                </a:lnTo>
                <a:lnTo>
                  <a:pt x="544518" y="290829"/>
                </a:lnTo>
                <a:lnTo>
                  <a:pt x="549973" y="303529"/>
                </a:lnTo>
                <a:lnTo>
                  <a:pt x="547837" y="320039"/>
                </a:lnTo>
                <a:lnTo>
                  <a:pt x="541291" y="330200"/>
                </a:lnTo>
                <a:lnTo>
                  <a:pt x="574499" y="330200"/>
                </a:lnTo>
                <a:lnTo>
                  <a:pt x="577806" y="318769"/>
                </a:lnTo>
                <a:lnTo>
                  <a:pt x="576533" y="302260"/>
                </a:lnTo>
                <a:lnTo>
                  <a:pt x="572362" y="287019"/>
                </a:lnTo>
                <a:lnTo>
                  <a:pt x="546015" y="257810"/>
                </a:lnTo>
                <a:lnTo>
                  <a:pt x="28066" y="251460"/>
                </a:lnTo>
                <a:lnTo>
                  <a:pt x="28066" y="224789"/>
                </a:lnTo>
                <a:lnTo>
                  <a:pt x="594575" y="224789"/>
                </a:lnTo>
                <a:lnTo>
                  <a:pt x="619887" y="223519"/>
                </a:lnTo>
                <a:lnTo>
                  <a:pt x="627633" y="223519"/>
                </a:lnTo>
                <a:lnTo>
                  <a:pt x="633983" y="218439"/>
                </a:lnTo>
                <a:lnTo>
                  <a:pt x="633983" y="198119"/>
                </a:lnTo>
                <a:lnTo>
                  <a:pt x="211327" y="198119"/>
                </a:lnTo>
                <a:lnTo>
                  <a:pt x="211327" y="187960"/>
                </a:lnTo>
                <a:lnTo>
                  <a:pt x="126365" y="187960"/>
                </a:lnTo>
                <a:lnTo>
                  <a:pt x="126365" y="139700"/>
                </a:lnTo>
                <a:lnTo>
                  <a:pt x="98297" y="139700"/>
                </a:lnTo>
                <a:lnTo>
                  <a:pt x="87853" y="130810"/>
                </a:lnTo>
                <a:lnTo>
                  <a:pt x="82053" y="119379"/>
                </a:lnTo>
                <a:lnTo>
                  <a:pt x="84335" y="102869"/>
                </a:lnTo>
                <a:lnTo>
                  <a:pt x="91423" y="91439"/>
                </a:lnTo>
                <a:lnTo>
                  <a:pt x="102117" y="85089"/>
                </a:lnTo>
                <a:lnTo>
                  <a:pt x="596773" y="83819"/>
                </a:lnTo>
                <a:lnTo>
                  <a:pt x="596773" y="81279"/>
                </a:lnTo>
                <a:lnTo>
                  <a:pt x="628904" y="81279"/>
                </a:lnTo>
                <a:lnTo>
                  <a:pt x="633983" y="76200"/>
                </a:lnTo>
                <a:lnTo>
                  <a:pt x="633983" y="6350"/>
                </a:lnTo>
                <a:lnTo>
                  <a:pt x="627633" y="0"/>
                </a:lnTo>
                <a:close/>
              </a:path>
              <a:path w="634364" h="618489">
                <a:moveTo>
                  <a:pt x="633983" y="170179"/>
                </a:moveTo>
                <a:lnTo>
                  <a:pt x="605917" y="170179"/>
                </a:lnTo>
                <a:lnTo>
                  <a:pt x="605917" y="198119"/>
                </a:lnTo>
                <a:lnTo>
                  <a:pt x="633983" y="198119"/>
                </a:lnTo>
                <a:lnTo>
                  <a:pt x="633983" y="170179"/>
                </a:lnTo>
                <a:close/>
              </a:path>
              <a:path w="634364" h="618489">
                <a:moveTo>
                  <a:pt x="472439" y="0"/>
                </a:moveTo>
                <a:lnTo>
                  <a:pt x="113029" y="0"/>
                </a:lnTo>
                <a:lnTo>
                  <a:pt x="98590" y="1269"/>
                </a:lnTo>
                <a:lnTo>
                  <a:pt x="58815" y="13969"/>
                </a:lnTo>
                <a:lnTo>
                  <a:pt x="27015" y="40639"/>
                </a:lnTo>
                <a:lnTo>
                  <a:pt x="6605" y="77469"/>
                </a:lnTo>
                <a:lnTo>
                  <a:pt x="1013" y="105410"/>
                </a:lnTo>
                <a:lnTo>
                  <a:pt x="1586" y="119379"/>
                </a:lnTo>
                <a:lnTo>
                  <a:pt x="11100" y="158750"/>
                </a:lnTo>
                <a:lnTo>
                  <a:pt x="35051" y="193039"/>
                </a:lnTo>
                <a:lnTo>
                  <a:pt x="37210" y="195579"/>
                </a:lnTo>
                <a:lnTo>
                  <a:pt x="39369" y="196850"/>
                </a:lnTo>
                <a:lnTo>
                  <a:pt x="99059" y="196850"/>
                </a:lnTo>
                <a:lnTo>
                  <a:pt x="86550" y="194310"/>
                </a:lnTo>
                <a:lnTo>
                  <a:pt x="74835" y="189229"/>
                </a:lnTo>
                <a:lnTo>
                  <a:pt x="44990" y="163829"/>
                </a:lnTo>
                <a:lnTo>
                  <a:pt x="29479" y="128269"/>
                </a:lnTo>
                <a:lnTo>
                  <a:pt x="28102" y="115569"/>
                </a:lnTo>
                <a:lnTo>
                  <a:pt x="29297" y="101600"/>
                </a:lnTo>
                <a:lnTo>
                  <a:pt x="45778" y="62229"/>
                </a:lnTo>
                <a:lnTo>
                  <a:pt x="77467" y="36829"/>
                </a:lnTo>
                <a:lnTo>
                  <a:pt x="472439" y="27939"/>
                </a:lnTo>
                <a:lnTo>
                  <a:pt x="478027" y="21589"/>
                </a:lnTo>
                <a:lnTo>
                  <a:pt x="478027" y="6350"/>
                </a:lnTo>
                <a:lnTo>
                  <a:pt x="472439" y="0"/>
                </a:lnTo>
                <a:close/>
              </a:path>
              <a:path w="634364" h="618489">
                <a:moveTo>
                  <a:pt x="159765" y="176529"/>
                </a:moveTo>
                <a:lnTo>
                  <a:pt x="152654" y="176529"/>
                </a:lnTo>
                <a:lnTo>
                  <a:pt x="151002" y="177800"/>
                </a:lnTo>
                <a:lnTo>
                  <a:pt x="126365" y="187960"/>
                </a:lnTo>
                <a:lnTo>
                  <a:pt x="211327" y="187960"/>
                </a:lnTo>
                <a:lnTo>
                  <a:pt x="211327" y="186689"/>
                </a:lnTo>
                <a:lnTo>
                  <a:pt x="184657" y="186689"/>
                </a:lnTo>
                <a:lnTo>
                  <a:pt x="159765" y="176529"/>
                </a:lnTo>
                <a:close/>
              </a:path>
              <a:path w="634364" h="618489">
                <a:moveTo>
                  <a:pt x="211327" y="127000"/>
                </a:moveTo>
                <a:lnTo>
                  <a:pt x="184657" y="127000"/>
                </a:lnTo>
                <a:lnTo>
                  <a:pt x="184657" y="186689"/>
                </a:lnTo>
                <a:lnTo>
                  <a:pt x="211327" y="186689"/>
                </a:lnTo>
                <a:lnTo>
                  <a:pt x="211327" y="170179"/>
                </a:lnTo>
                <a:lnTo>
                  <a:pt x="633983" y="170179"/>
                </a:lnTo>
                <a:lnTo>
                  <a:pt x="633983" y="147319"/>
                </a:lnTo>
                <a:lnTo>
                  <a:pt x="629221" y="143510"/>
                </a:lnTo>
                <a:lnTo>
                  <a:pt x="211327" y="143510"/>
                </a:lnTo>
                <a:lnTo>
                  <a:pt x="211327" y="127000"/>
                </a:lnTo>
                <a:close/>
              </a:path>
              <a:path w="634364" h="618489">
                <a:moveTo>
                  <a:pt x="596773" y="83819"/>
                </a:moveTo>
                <a:lnTo>
                  <a:pt x="567944" y="83819"/>
                </a:lnTo>
                <a:lnTo>
                  <a:pt x="567944" y="143510"/>
                </a:lnTo>
                <a:lnTo>
                  <a:pt x="629221" y="143510"/>
                </a:lnTo>
                <a:lnTo>
                  <a:pt x="627633" y="142239"/>
                </a:lnTo>
                <a:lnTo>
                  <a:pt x="596773" y="142239"/>
                </a:lnTo>
                <a:lnTo>
                  <a:pt x="596773" y="83819"/>
                </a:lnTo>
                <a:close/>
              </a:path>
              <a:path w="634364" h="618489">
                <a:moveTo>
                  <a:pt x="204977" y="99060"/>
                </a:moveTo>
                <a:lnTo>
                  <a:pt x="104647" y="99060"/>
                </a:lnTo>
                <a:lnTo>
                  <a:pt x="98297" y="105410"/>
                </a:lnTo>
                <a:lnTo>
                  <a:pt x="98297" y="139700"/>
                </a:lnTo>
                <a:lnTo>
                  <a:pt x="126365" y="139700"/>
                </a:lnTo>
                <a:lnTo>
                  <a:pt x="126365" y="127000"/>
                </a:lnTo>
                <a:lnTo>
                  <a:pt x="211327" y="127000"/>
                </a:lnTo>
                <a:lnTo>
                  <a:pt x="211327" y="105410"/>
                </a:lnTo>
                <a:lnTo>
                  <a:pt x="204977" y="99060"/>
                </a:lnTo>
                <a:close/>
              </a:path>
              <a:path w="634364" h="618489">
                <a:moveTo>
                  <a:pt x="628904" y="81279"/>
                </a:moveTo>
                <a:lnTo>
                  <a:pt x="596773" y="81279"/>
                </a:lnTo>
                <a:lnTo>
                  <a:pt x="619887" y="82550"/>
                </a:lnTo>
                <a:lnTo>
                  <a:pt x="627633" y="82550"/>
                </a:lnTo>
                <a:lnTo>
                  <a:pt x="628904" y="81279"/>
                </a:lnTo>
                <a:close/>
              </a:path>
            </a:pathLst>
          </a:custGeom>
          <a:solidFill>
            <a:srgbClr val="2068ED"/>
          </a:solid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1"/>
            <a:ext cx="7772400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1" y="3840480"/>
            <a:ext cx="640079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074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27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84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9216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087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8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41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584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13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65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45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507831"/>
          </a:xfrm>
        </p:spPr>
        <p:txBody>
          <a:bodyPr lIns="0" tIns="0" rIns="0" bIns="0"/>
          <a:lstStyle>
            <a:lvl1pPr>
              <a:defRPr sz="33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54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773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517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440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5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542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0531" y="625365"/>
            <a:ext cx="8282939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tx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9045" y="1731773"/>
            <a:ext cx="61459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1" y="6377941"/>
            <a:ext cx="2926079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00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4/13/2026</a:t>
            </a:fld>
            <a:endParaRPr lang="en-US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>
              <a:defRPr/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</a:rPr>
              <a:pPr defTabSz="685800">
                <a:defRPr/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825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208" y="3212976"/>
            <a:ext cx="8597792" cy="12773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50" b="1" dirty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ОТЧЕТ О РЕЗУЛЬТАТАХ САМООБСЛЕДОВАНИЯ </a:t>
            </a:r>
            <a:r>
              <a:rPr lang="ru-RU" sz="4050" b="1" dirty="0" smtClean="0">
                <a:solidFill>
                  <a:schemeClr val="accent5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+mj-cs"/>
              </a:rPr>
              <a:t>2025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6039" t="7477" r="7603" b="17205"/>
          <a:stretch/>
        </p:blipFill>
        <p:spPr>
          <a:xfrm>
            <a:off x="438512" y="332656"/>
            <a:ext cx="4615961" cy="185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18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045" y="1268760"/>
            <a:ext cx="5640955" cy="51434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0" y="1268760"/>
            <a:ext cx="4764881" cy="5143500"/>
          </a:xfrm>
          <a:custGeom>
            <a:avLst/>
            <a:gdLst/>
            <a:ahLst/>
            <a:cxnLst/>
            <a:rect l="l" t="t" r="r" b="b"/>
            <a:pathLst>
              <a:path w="8779510" h="6858000">
                <a:moveTo>
                  <a:pt x="8779478" y="0"/>
                </a:moveTo>
                <a:lnTo>
                  <a:pt x="0" y="0"/>
                </a:lnTo>
                <a:lnTo>
                  <a:pt x="0" y="6857996"/>
                </a:lnTo>
                <a:lnTo>
                  <a:pt x="8001880" y="6857996"/>
                </a:lnTo>
                <a:lnTo>
                  <a:pt x="877947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66334" y="5624702"/>
            <a:ext cx="161162" cy="1600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1742503" y="260648"/>
            <a:ext cx="6264696" cy="115174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dirty="0">
                <a:solidFill>
                  <a:srgbClr val="002060"/>
                </a:solidFill>
                <a:latin typeface="Century Gothic" panose="020B0502020202020204" pitchFamily="34" charset="0"/>
                <a:ea typeface="+mj-ea"/>
                <a:cs typeface="+mj-cs"/>
              </a:rPr>
              <a:t>Получение дополнительной квалификации обучающимися</a:t>
            </a:r>
            <a:endParaRPr lang="ru-RU" sz="3000" dirty="0">
              <a:solidFill>
                <a:srgbClr val="002060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9970" y="1300767"/>
            <a:ext cx="475006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40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В рамках освоения основных профессиональных образовательных программ с целью получения дополнительных квалификаций студентами института в 2025 г. реализовано 5 программ профессионального обучения:</a:t>
            </a:r>
          </a:p>
          <a:p>
            <a:pPr defTabSz="685800">
              <a:defRPr/>
            </a:pPr>
            <a:r>
              <a:rPr lang="ru-RU" sz="140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- «Младший воспитатель»;</a:t>
            </a:r>
          </a:p>
          <a:p>
            <a:pPr defTabSz="685800">
              <a:defRPr/>
            </a:pPr>
            <a:r>
              <a:rPr lang="ru-RU" sz="140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- «Наладчик контрольно-измерительных приборов и автоматики»;</a:t>
            </a:r>
          </a:p>
          <a:p>
            <a:pPr defTabSz="685800">
              <a:defRPr/>
            </a:pPr>
            <a:r>
              <a:rPr lang="ru-RU" sz="140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- «Секретарь-администратор»;</a:t>
            </a:r>
          </a:p>
          <a:p>
            <a:pPr defTabSz="685800">
              <a:defRPr/>
            </a:pPr>
            <a:r>
              <a:rPr lang="ru-RU" sz="140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- «Оператор электронно-вычислительных и вычислительных машин»;</a:t>
            </a:r>
          </a:p>
          <a:p>
            <a:pPr defTabSz="685800">
              <a:defRPr/>
            </a:pPr>
            <a:r>
              <a:rPr lang="ru-RU" sz="140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- «Горнорабочий на маркшейдерских работах»</a:t>
            </a:r>
          </a:p>
          <a:p>
            <a:pPr defTabSz="685800">
              <a:defRPr/>
            </a:pPr>
            <a:r>
              <a:rPr lang="ru-RU" sz="1400" b="1" kern="0" dirty="0">
                <a:solidFill>
                  <a:srgbClr val="FFC000"/>
                </a:solidFill>
                <a:latin typeface="Century Gothic" panose="020B0502020202020204" pitchFamily="34" charset="0"/>
              </a:rPr>
              <a:t>Всего профессиональное обучение в 2025 г. прошли 70 обучающихся института</a:t>
            </a:r>
            <a:r>
              <a:rPr lang="ru-RU" sz="1400" b="1" kern="0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.</a:t>
            </a:r>
            <a:endParaRPr lang="ru-RU" sz="1100" b="1" kern="0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9462" y="4722366"/>
            <a:ext cx="42365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ru-RU" sz="1400" b="1" kern="0" dirty="0">
                <a:solidFill>
                  <a:prstClr val="black"/>
                </a:solidFill>
                <a:latin typeface="Century Gothic" panose="020B0502020202020204" pitchFamily="34" charset="0"/>
              </a:rPr>
              <a:t>В 2025 г. в рамках цифровых кафедр СВФУ 19 студентов института прошли профессиональную переподготовку по следующим дополнительным образовательным программам, связанным с ИТ и цифровой компетентностью.</a:t>
            </a:r>
            <a:endParaRPr lang="ru-RU" sz="1400" b="1" kern="0" dirty="0">
              <a:solidFill>
                <a:sysClr val="windowText" lastClr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37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0" y="102819"/>
            <a:ext cx="8363272" cy="9000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Диагностическое тестирование 2025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980728"/>
            <a:ext cx="8208912" cy="4896544"/>
          </a:xfrm>
        </p:spPr>
        <p:txBody>
          <a:bodyPr>
            <a:normAutofit fontScale="92500" lnSpcReduction="10000"/>
          </a:bodyPr>
          <a:lstStyle/>
          <a:p>
            <a:pPr marL="0" indent="44450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октябре 2025 г. было проведено диагностическое тестирование студентов 1 курса по математике, русскому языку.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Охват составил 78% обучающихся.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прошло с использованием внутривузовской системы онлайн-тестирования 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http://teststud.s-vfu.ru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личные кабинеты студентов в ЭИОС вуза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450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 общая качественная успеваемость составила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72%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абсолютная –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93%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средний балл составил 3,9, что говорит о достаточно хорошей школьной подготовке студентов-первокурсников.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68589"/>
              </p:ext>
            </p:extLst>
          </p:nvPr>
        </p:nvGraphicFramePr>
        <p:xfrm>
          <a:off x="467545" y="2872284"/>
          <a:ext cx="8136903" cy="1330782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2712301">
                  <a:extLst>
                    <a:ext uri="{9D8B030D-6E8A-4147-A177-3AD203B41FA5}">
                      <a16:colId xmlns:a16="http://schemas.microsoft.com/office/drawing/2014/main" val="3610258042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3918962146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2317028847"/>
                    </a:ext>
                  </a:extLst>
                </a:gridCol>
              </a:tblGrid>
              <a:tr h="37583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Дисциплина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FFEA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Общая успеваемость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FFEA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Качественная успеваемость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+mn-lt"/>
                      </a:endParaRPr>
                    </a:p>
                  </a:txBody>
                  <a:tcPr>
                    <a:solidFill>
                      <a:srgbClr val="FFEA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271279"/>
                  </a:ext>
                </a:extLst>
              </a:tr>
              <a:tr h="525134">
                <a:tc>
                  <a:txBody>
                    <a:bodyPr/>
                    <a:lstStyle/>
                    <a:p>
                      <a:r>
                        <a:rPr lang="ru-RU" sz="1600" i="1" dirty="0" smtClean="0"/>
                        <a:t>«Математика»</a:t>
                      </a:r>
                    </a:p>
                    <a:p>
                      <a:r>
                        <a:rPr lang="ru-RU" sz="1600" i="1" dirty="0" smtClean="0"/>
                        <a:t>(профильный уровень)</a:t>
                      </a:r>
                      <a:endParaRPr lang="ru-RU" sz="1600" i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97%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80%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0889089"/>
                  </a:ext>
                </a:extLst>
              </a:tr>
              <a:tr h="375831">
                <a:tc>
                  <a:txBody>
                    <a:bodyPr/>
                    <a:lstStyle/>
                    <a:p>
                      <a:r>
                        <a:rPr lang="ru-RU" sz="1600" i="1" dirty="0" smtClean="0"/>
                        <a:t>«Русский язык»</a:t>
                      </a:r>
                      <a:endParaRPr lang="ru-RU" sz="1600" i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84%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58%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611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27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79513" y="3080"/>
            <a:ext cx="8733954" cy="525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defTabSz="685800">
              <a:lnSpc>
                <a:spcPts val="4106"/>
              </a:lnSpc>
              <a:defRPr/>
            </a:pPr>
            <a:r>
              <a:rPr lang="ru-RU" sz="2325" b="1" kern="0" dirty="0" smtClean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 Narrow"/>
              </a:rPr>
              <a:t>Профессионально-общественная </a:t>
            </a:r>
            <a:r>
              <a:rPr lang="ru-RU" sz="2325" b="1" kern="0" dirty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 Narrow"/>
              </a:rPr>
              <a:t>аккредитация </a:t>
            </a:r>
            <a:r>
              <a:rPr lang="ru-RU" sz="2325" b="1" kern="0" dirty="0" smtClean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 Narrow"/>
              </a:rPr>
              <a:t>и НОК</a:t>
            </a:r>
            <a:endParaRPr sz="2325" kern="0" dirty="0">
              <a:solidFill>
                <a:srgbClr val="1F497D">
                  <a:lumMod val="75000"/>
                </a:srgbClr>
              </a:solidFill>
              <a:latin typeface="Century Gothic" panose="020B0502020202020204" pitchFamily="34" charset="0"/>
              <a:cs typeface="Arial Narrow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79501" y="3211829"/>
            <a:ext cx="1295400" cy="1295400"/>
          </a:xfrm>
          <a:custGeom>
            <a:avLst/>
            <a:gdLst/>
            <a:ahLst/>
            <a:cxnLst/>
            <a:rect l="l" t="t" r="r" b="b"/>
            <a:pathLst>
              <a:path w="1727200" h="1727200">
                <a:moveTo>
                  <a:pt x="863345" y="0"/>
                </a:moveTo>
                <a:lnTo>
                  <a:pt x="792538" y="2862"/>
                </a:lnTo>
                <a:lnTo>
                  <a:pt x="723307" y="11301"/>
                </a:lnTo>
                <a:lnTo>
                  <a:pt x="655875" y="25094"/>
                </a:lnTo>
                <a:lnTo>
                  <a:pt x="590463" y="44019"/>
                </a:lnTo>
                <a:lnTo>
                  <a:pt x="527294" y="67853"/>
                </a:lnTo>
                <a:lnTo>
                  <a:pt x="466590" y="96375"/>
                </a:lnTo>
                <a:lnTo>
                  <a:pt x="408573" y="129362"/>
                </a:lnTo>
                <a:lnTo>
                  <a:pt x="353466" y="166591"/>
                </a:lnTo>
                <a:lnTo>
                  <a:pt x="301491" y="207841"/>
                </a:lnTo>
                <a:lnTo>
                  <a:pt x="252869" y="252888"/>
                </a:lnTo>
                <a:lnTo>
                  <a:pt x="207824" y="301512"/>
                </a:lnTo>
                <a:lnTo>
                  <a:pt x="166576" y="353488"/>
                </a:lnTo>
                <a:lnTo>
                  <a:pt x="129350" y="408596"/>
                </a:lnTo>
                <a:lnTo>
                  <a:pt x="96365" y="466612"/>
                </a:lnTo>
                <a:lnTo>
                  <a:pt x="67846" y="527315"/>
                </a:lnTo>
                <a:lnTo>
                  <a:pt x="44014" y="590482"/>
                </a:lnTo>
                <a:lnTo>
                  <a:pt x="25091" y="655891"/>
                </a:lnTo>
                <a:lnTo>
                  <a:pt x="11299" y="723320"/>
                </a:lnTo>
                <a:lnTo>
                  <a:pt x="2861" y="792545"/>
                </a:lnTo>
                <a:lnTo>
                  <a:pt x="0" y="863346"/>
                </a:lnTo>
                <a:lnTo>
                  <a:pt x="2861" y="934146"/>
                </a:lnTo>
                <a:lnTo>
                  <a:pt x="11299" y="1003371"/>
                </a:lnTo>
                <a:lnTo>
                  <a:pt x="25091" y="1070800"/>
                </a:lnTo>
                <a:lnTo>
                  <a:pt x="44014" y="1136209"/>
                </a:lnTo>
                <a:lnTo>
                  <a:pt x="67846" y="1199376"/>
                </a:lnTo>
                <a:lnTo>
                  <a:pt x="96365" y="1260079"/>
                </a:lnTo>
                <a:lnTo>
                  <a:pt x="129350" y="1318095"/>
                </a:lnTo>
                <a:lnTo>
                  <a:pt x="166576" y="1373203"/>
                </a:lnTo>
                <a:lnTo>
                  <a:pt x="207824" y="1425179"/>
                </a:lnTo>
                <a:lnTo>
                  <a:pt x="252869" y="1473803"/>
                </a:lnTo>
                <a:lnTo>
                  <a:pt x="301491" y="1518850"/>
                </a:lnTo>
                <a:lnTo>
                  <a:pt x="353466" y="1560100"/>
                </a:lnTo>
                <a:lnTo>
                  <a:pt x="408573" y="1597329"/>
                </a:lnTo>
                <a:lnTo>
                  <a:pt x="466590" y="1630316"/>
                </a:lnTo>
                <a:lnTo>
                  <a:pt x="527294" y="1658838"/>
                </a:lnTo>
                <a:lnTo>
                  <a:pt x="590463" y="1682672"/>
                </a:lnTo>
                <a:lnTo>
                  <a:pt x="655875" y="1701597"/>
                </a:lnTo>
                <a:lnTo>
                  <a:pt x="723307" y="1715390"/>
                </a:lnTo>
                <a:lnTo>
                  <a:pt x="792538" y="1723829"/>
                </a:lnTo>
                <a:lnTo>
                  <a:pt x="863345" y="1726692"/>
                </a:lnTo>
                <a:lnTo>
                  <a:pt x="934146" y="1723829"/>
                </a:lnTo>
                <a:lnTo>
                  <a:pt x="1003371" y="1715390"/>
                </a:lnTo>
                <a:lnTo>
                  <a:pt x="1070800" y="1701597"/>
                </a:lnTo>
                <a:lnTo>
                  <a:pt x="1136209" y="1682672"/>
                </a:lnTo>
                <a:lnTo>
                  <a:pt x="1199376" y="1658838"/>
                </a:lnTo>
                <a:lnTo>
                  <a:pt x="1260079" y="1630316"/>
                </a:lnTo>
                <a:lnTo>
                  <a:pt x="1318095" y="1597329"/>
                </a:lnTo>
                <a:lnTo>
                  <a:pt x="1373203" y="1560100"/>
                </a:lnTo>
                <a:lnTo>
                  <a:pt x="1425179" y="1518850"/>
                </a:lnTo>
                <a:lnTo>
                  <a:pt x="1473803" y="1473803"/>
                </a:lnTo>
                <a:lnTo>
                  <a:pt x="1518850" y="1425179"/>
                </a:lnTo>
                <a:lnTo>
                  <a:pt x="1560100" y="1373203"/>
                </a:lnTo>
                <a:lnTo>
                  <a:pt x="1597329" y="1318095"/>
                </a:lnTo>
                <a:lnTo>
                  <a:pt x="1630316" y="1260079"/>
                </a:lnTo>
                <a:lnTo>
                  <a:pt x="1658838" y="1199376"/>
                </a:lnTo>
                <a:lnTo>
                  <a:pt x="1682672" y="1136209"/>
                </a:lnTo>
                <a:lnTo>
                  <a:pt x="1701597" y="1070800"/>
                </a:lnTo>
                <a:lnTo>
                  <a:pt x="1715390" y="1003371"/>
                </a:lnTo>
                <a:lnTo>
                  <a:pt x="1723829" y="934146"/>
                </a:lnTo>
                <a:lnTo>
                  <a:pt x="1726692" y="863346"/>
                </a:lnTo>
                <a:lnTo>
                  <a:pt x="1723829" y="792545"/>
                </a:lnTo>
                <a:lnTo>
                  <a:pt x="1715390" y="723320"/>
                </a:lnTo>
                <a:lnTo>
                  <a:pt x="1701597" y="655891"/>
                </a:lnTo>
                <a:lnTo>
                  <a:pt x="1682672" y="590482"/>
                </a:lnTo>
                <a:lnTo>
                  <a:pt x="1658838" y="527315"/>
                </a:lnTo>
                <a:lnTo>
                  <a:pt x="1630316" y="466612"/>
                </a:lnTo>
                <a:lnTo>
                  <a:pt x="1597329" y="408596"/>
                </a:lnTo>
                <a:lnTo>
                  <a:pt x="1560100" y="353488"/>
                </a:lnTo>
                <a:lnTo>
                  <a:pt x="1518850" y="301512"/>
                </a:lnTo>
                <a:lnTo>
                  <a:pt x="1473803" y="252888"/>
                </a:lnTo>
                <a:lnTo>
                  <a:pt x="1425179" y="207841"/>
                </a:lnTo>
                <a:lnTo>
                  <a:pt x="1373203" y="166591"/>
                </a:lnTo>
                <a:lnTo>
                  <a:pt x="1318095" y="129362"/>
                </a:lnTo>
                <a:lnTo>
                  <a:pt x="1260079" y="96375"/>
                </a:lnTo>
                <a:lnTo>
                  <a:pt x="1199376" y="67853"/>
                </a:lnTo>
                <a:lnTo>
                  <a:pt x="1136209" y="44019"/>
                </a:lnTo>
                <a:lnTo>
                  <a:pt x="1070800" y="25094"/>
                </a:lnTo>
                <a:lnTo>
                  <a:pt x="1003371" y="11301"/>
                </a:lnTo>
                <a:lnTo>
                  <a:pt x="934146" y="2862"/>
                </a:lnTo>
                <a:lnTo>
                  <a:pt x="8633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16067" y="3212973"/>
            <a:ext cx="1295400" cy="1296353"/>
          </a:xfrm>
          <a:custGeom>
            <a:avLst/>
            <a:gdLst/>
            <a:ahLst/>
            <a:cxnLst/>
            <a:rect l="l" t="t" r="r" b="b"/>
            <a:pathLst>
              <a:path w="1727200" h="1728470">
                <a:moveTo>
                  <a:pt x="863346" y="0"/>
                </a:moveTo>
                <a:lnTo>
                  <a:pt x="792545" y="2864"/>
                </a:lnTo>
                <a:lnTo>
                  <a:pt x="723320" y="11308"/>
                </a:lnTo>
                <a:lnTo>
                  <a:pt x="655891" y="25111"/>
                </a:lnTo>
                <a:lnTo>
                  <a:pt x="590482" y="44049"/>
                </a:lnTo>
                <a:lnTo>
                  <a:pt x="527315" y="67901"/>
                </a:lnTo>
                <a:lnTo>
                  <a:pt x="466612" y="96444"/>
                </a:lnTo>
                <a:lnTo>
                  <a:pt x="408596" y="129455"/>
                </a:lnTo>
                <a:lnTo>
                  <a:pt x="353488" y="166713"/>
                </a:lnTo>
                <a:lnTo>
                  <a:pt x="301512" y="207995"/>
                </a:lnTo>
                <a:lnTo>
                  <a:pt x="252888" y="253079"/>
                </a:lnTo>
                <a:lnTo>
                  <a:pt x="207841" y="301742"/>
                </a:lnTo>
                <a:lnTo>
                  <a:pt x="166591" y="353763"/>
                </a:lnTo>
                <a:lnTo>
                  <a:pt x="129362" y="408918"/>
                </a:lnTo>
                <a:lnTo>
                  <a:pt x="96375" y="466986"/>
                </a:lnTo>
                <a:lnTo>
                  <a:pt x="67853" y="527744"/>
                </a:lnTo>
                <a:lnTo>
                  <a:pt x="44019" y="590970"/>
                </a:lnTo>
                <a:lnTo>
                  <a:pt x="25094" y="656442"/>
                </a:lnTo>
                <a:lnTo>
                  <a:pt x="11301" y="723937"/>
                </a:lnTo>
                <a:lnTo>
                  <a:pt x="2862" y="793233"/>
                </a:lnTo>
                <a:lnTo>
                  <a:pt x="0" y="864108"/>
                </a:lnTo>
                <a:lnTo>
                  <a:pt x="2862" y="934982"/>
                </a:lnTo>
                <a:lnTo>
                  <a:pt x="11301" y="1004278"/>
                </a:lnTo>
                <a:lnTo>
                  <a:pt x="25094" y="1071773"/>
                </a:lnTo>
                <a:lnTo>
                  <a:pt x="44019" y="1137245"/>
                </a:lnTo>
                <a:lnTo>
                  <a:pt x="67853" y="1200471"/>
                </a:lnTo>
                <a:lnTo>
                  <a:pt x="96375" y="1261229"/>
                </a:lnTo>
                <a:lnTo>
                  <a:pt x="129362" y="1319297"/>
                </a:lnTo>
                <a:lnTo>
                  <a:pt x="166591" y="1374452"/>
                </a:lnTo>
                <a:lnTo>
                  <a:pt x="207841" y="1426473"/>
                </a:lnTo>
                <a:lnTo>
                  <a:pt x="252888" y="1475136"/>
                </a:lnTo>
                <a:lnTo>
                  <a:pt x="301512" y="1520220"/>
                </a:lnTo>
                <a:lnTo>
                  <a:pt x="353488" y="1561502"/>
                </a:lnTo>
                <a:lnTo>
                  <a:pt x="408596" y="1598760"/>
                </a:lnTo>
                <a:lnTo>
                  <a:pt x="466612" y="1631771"/>
                </a:lnTo>
                <a:lnTo>
                  <a:pt x="527315" y="1660314"/>
                </a:lnTo>
                <a:lnTo>
                  <a:pt x="590482" y="1684166"/>
                </a:lnTo>
                <a:lnTo>
                  <a:pt x="655891" y="1703104"/>
                </a:lnTo>
                <a:lnTo>
                  <a:pt x="723320" y="1716907"/>
                </a:lnTo>
                <a:lnTo>
                  <a:pt x="792545" y="1725351"/>
                </a:lnTo>
                <a:lnTo>
                  <a:pt x="863346" y="1728216"/>
                </a:lnTo>
                <a:lnTo>
                  <a:pt x="934146" y="1725351"/>
                </a:lnTo>
                <a:lnTo>
                  <a:pt x="1003371" y="1716907"/>
                </a:lnTo>
                <a:lnTo>
                  <a:pt x="1070800" y="1703104"/>
                </a:lnTo>
                <a:lnTo>
                  <a:pt x="1136209" y="1684166"/>
                </a:lnTo>
                <a:lnTo>
                  <a:pt x="1199376" y="1660314"/>
                </a:lnTo>
                <a:lnTo>
                  <a:pt x="1260079" y="1631771"/>
                </a:lnTo>
                <a:lnTo>
                  <a:pt x="1318095" y="1598760"/>
                </a:lnTo>
                <a:lnTo>
                  <a:pt x="1373203" y="1561502"/>
                </a:lnTo>
                <a:lnTo>
                  <a:pt x="1425179" y="1520220"/>
                </a:lnTo>
                <a:lnTo>
                  <a:pt x="1473803" y="1475136"/>
                </a:lnTo>
                <a:lnTo>
                  <a:pt x="1518850" y="1426473"/>
                </a:lnTo>
                <a:lnTo>
                  <a:pt x="1560100" y="1374452"/>
                </a:lnTo>
                <a:lnTo>
                  <a:pt x="1597329" y="1319297"/>
                </a:lnTo>
                <a:lnTo>
                  <a:pt x="1630316" y="1261229"/>
                </a:lnTo>
                <a:lnTo>
                  <a:pt x="1658838" y="1200471"/>
                </a:lnTo>
                <a:lnTo>
                  <a:pt x="1682672" y="1137245"/>
                </a:lnTo>
                <a:lnTo>
                  <a:pt x="1701597" y="1071773"/>
                </a:lnTo>
                <a:lnTo>
                  <a:pt x="1715390" y="1004278"/>
                </a:lnTo>
                <a:lnTo>
                  <a:pt x="1723829" y="934982"/>
                </a:lnTo>
                <a:lnTo>
                  <a:pt x="1726692" y="864108"/>
                </a:lnTo>
                <a:lnTo>
                  <a:pt x="1723829" y="793233"/>
                </a:lnTo>
                <a:lnTo>
                  <a:pt x="1715390" y="723937"/>
                </a:lnTo>
                <a:lnTo>
                  <a:pt x="1701597" y="656442"/>
                </a:lnTo>
                <a:lnTo>
                  <a:pt x="1682672" y="590970"/>
                </a:lnTo>
                <a:lnTo>
                  <a:pt x="1658838" y="527744"/>
                </a:lnTo>
                <a:lnTo>
                  <a:pt x="1630316" y="466986"/>
                </a:lnTo>
                <a:lnTo>
                  <a:pt x="1597329" y="408918"/>
                </a:lnTo>
                <a:lnTo>
                  <a:pt x="1560100" y="353763"/>
                </a:lnTo>
                <a:lnTo>
                  <a:pt x="1518850" y="301742"/>
                </a:lnTo>
                <a:lnTo>
                  <a:pt x="1473803" y="253079"/>
                </a:lnTo>
                <a:lnTo>
                  <a:pt x="1425179" y="207995"/>
                </a:lnTo>
                <a:lnTo>
                  <a:pt x="1373203" y="166713"/>
                </a:lnTo>
                <a:lnTo>
                  <a:pt x="1318095" y="129455"/>
                </a:lnTo>
                <a:lnTo>
                  <a:pt x="1260079" y="96444"/>
                </a:lnTo>
                <a:lnTo>
                  <a:pt x="1199376" y="67901"/>
                </a:lnTo>
                <a:lnTo>
                  <a:pt x="1136209" y="44049"/>
                </a:lnTo>
                <a:lnTo>
                  <a:pt x="1070800" y="25111"/>
                </a:lnTo>
                <a:lnTo>
                  <a:pt x="1003371" y="11308"/>
                </a:lnTo>
                <a:lnTo>
                  <a:pt x="934146" y="2864"/>
                </a:lnTo>
                <a:lnTo>
                  <a:pt x="8633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2648" y="4736591"/>
            <a:ext cx="2824639" cy="0"/>
          </a:xfrm>
          <a:custGeom>
            <a:avLst/>
            <a:gdLst/>
            <a:ahLst/>
            <a:cxnLst/>
            <a:rect l="l" t="t" r="r" b="b"/>
            <a:pathLst>
              <a:path w="3766185">
                <a:moveTo>
                  <a:pt x="0" y="0"/>
                </a:moveTo>
                <a:lnTo>
                  <a:pt x="3765804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127499" y="4736591"/>
            <a:ext cx="2823209" cy="0"/>
          </a:xfrm>
          <a:custGeom>
            <a:avLst/>
            <a:gdLst/>
            <a:ahLst/>
            <a:cxnLst/>
            <a:rect l="l" t="t" r="r" b="b"/>
            <a:pathLst>
              <a:path w="3764279">
                <a:moveTo>
                  <a:pt x="0" y="0"/>
                </a:moveTo>
                <a:lnTo>
                  <a:pt x="3764279" y="0"/>
                </a:lnTo>
              </a:path>
            </a:pathLst>
          </a:custGeom>
          <a:ln w="5723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75862" y="4063438"/>
            <a:ext cx="51250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ea typeface="Times New Roman" panose="02020603050405020304" pitchFamily="18" charset="0"/>
              </a:rPr>
              <a:t>В 2025 году Технический институт (филиал) СВФУ в г. Нерюнгри получил результаты </a:t>
            </a:r>
            <a:r>
              <a:rPr lang="ru-RU" sz="1600" b="1" dirty="0">
                <a:ea typeface="Times New Roman" panose="02020603050405020304" pitchFamily="18" charset="0"/>
              </a:rPr>
              <a:t>Независимой оценки качества условий осуществления образовательной </a:t>
            </a:r>
            <a:r>
              <a:rPr lang="ru-RU" sz="1600" b="1" dirty="0" smtClean="0">
                <a:ea typeface="Times New Roman" panose="02020603050405020304" pitchFamily="18" charset="0"/>
              </a:rPr>
              <a:t>деятельности, </a:t>
            </a:r>
            <a:r>
              <a:rPr lang="ru-RU" sz="1600" dirty="0"/>
              <a:t>проведенной в мае 2025 года (таблица 11). Институт набрал 93,27 баллов из 100. </a:t>
            </a:r>
            <a:endParaRPr lang="ru-RU" sz="1600" dirty="0" smtClean="0"/>
          </a:p>
          <a:p>
            <a:pPr algn="just"/>
            <a:r>
              <a:rPr lang="ru-RU" sz="1600" dirty="0" smtClean="0"/>
              <a:t>Наиболее </a:t>
            </a:r>
            <a:r>
              <a:rPr lang="ru-RU" sz="1600" dirty="0"/>
              <a:t>высокие показатели были получены по критерию </a:t>
            </a:r>
            <a:r>
              <a:rPr lang="ru-RU" sz="1600" i="1" dirty="0">
                <a:solidFill>
                  <a:srgbClr val="0070C0"/>
                </a:solidFill>
              </a:rPr>
              <a:t>«Доброжелательность и вежливость сотрудников» </a:t>
            </a:r>
            <a:r>
              <a:rPr lang="ru-RU" sz="1600" dirty="0"/>
              <a:t>– 98,89; самые низкие результаты были получены по показателю </a:t>
            </a:r>
            <a:r>
              <a:rPr lang="ru-RU" sz="1600" i="1" dirty="0">
                <a:solidFill>
                  <a:srgbClr val="C00000"/>
                </a:solidFill>
              </a:rPr>
              <a:t>«Доступность услуг для инвалидов»</a:t>
            </a:r>
            <a:r>
              <a:rPr lang="ru-RU" sz="1600" dirty="0"/>
              <a:t> – 82. </a:t>
            </a:r>
            <a:endParaRPr lang="ru-RU" sz="1600" b="1" dirty="0" smtClean="0"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493975"/>
            <a:ext cx="54437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ea typeface="Times New Roman" panose="02020603050405020304" pitchFamily="18" charset="0"/>
              </a:rPr>
              <a:t>В целях проведения </a:t>
            </a:r>
            <a:r>
              <a:rPr lang="ru-RU" sz="1600" b="1" dirty="0">
                <a:ea typeface="Times New Roman" panose="02020603050405020304" pitchFamily="18" charset="0"/>
              </a:rPr>
              <a:t>внешней </a:t>
            </a:r>
            <a:r>
              <a:rPr lang="ru-RU" sz="1600" dirty="0">
                <a:ea typeface="Times New Roman" panose="02020603050405020304" pitchFamily="18" charset="0"/>
              </a:rPr>
              <a:t>независимой объективной оценки качества подготовки выпускников, повышения качества реализуемых основных образовательных программ в 2025 г. ТИ (ф) СВФУ была проведена </a:t>
            </a:r>
            <a:r>
              <a:rPr lang="ru-RU" sz="1600" b="1" dirty="0">
                <a:ea typeface="Times New Roman" panose="02020603050405020304" pitchFamily="18" charset="0"/>
              </a:rPr>
              <a:t>профессионально-общественная аккредитация </a:t>
            </a:r>
            <a:r>
              <a:rPr lang="ru-RU" sz="1600" dirty="0">
                <a:ea typeface="Times New Roman" panose="02020603050405020304" pitchFamily="18" charset="0"/>
              </a:rPr>
              <a:t>по следующим </a:t>
            </a:r>
            <a:r>
              <a:rPr lang="ru-RU" sz="1600" dirty="0" smtClean="0">
                <a:ea typeface="Times New Roman" panose="02020603050405020304" pitchFamily="18" charset="0"/>
              </a:rPr>
              <a:t>ОПОП:</a:t>
            </a:r>
          </a:p>
          <a:p>
            <a:r>
              <a:rPr lang="ru-RU" sz="1600" dirty="0"/>
              <a:t>- специальности 21.05.04 «Горное дело»; </a:t>
            </a:r>
          </a:p>
          <a:p>
            <a:r>
              <a:rPr lang="ru-RU" sz="1600" dirty="0"/>
              <a:t>- направления подготовки 13.03.02 «Электроэнергетика и электротехника»; </a:t>
            </a:r>
          </a:p>
          <a:p>
            <a:r>
              <a:rPr lang="ru-RU" sz="1600" dirty="0"/>
              <a:t>- направления подготовки 09.03.03 «Прикладная информатика»;</a:t>
            </a:r>
          </a:p>
          <a:p>
            <a:r>
              <a:rPr lang="ru-RU" sz="1600" dirty="0"/>
              <a:t>- направления подготовки 44.03.05 «Педагогическое образование» (с двумя профилями подготовки), профили «Дошкольное образование» и «Начальное образование</a:t>
            </a:r>
            <a:r>
              <a:rPr lang="ru-RU" sz="1600" dirty="0" smtClean="0"/>
              <a:t>».</a:t>
            </a:r>
            <a:endParaRPr lang="ru-RU" dirty="0"/>
          </a:p>
        </p:txBody>
      </p:sp>
      <p:pic>
        <p:nvPicPr>
          <p:cNvPr id="13" name="Рисунок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947" y="493975"/>
            <a:ext cx="3618285" cy="3087231"/>
          </a:xfrm>
          <a:prstGeom prst="rect">
            <a:avLst/>
          </a:prstGeom>
          <a:noFill/>
        </p:spPr>
      </p:pic>
      <p:pic>
        <p:nvPicPr>
          <p:cNvPr id="14" name="Рисунок 13" descr="C:\Users\Yadreeva\Desktop\ПР ТИ (ф) СВФУ 2025-2036\Сертификат участника НОК 202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" t="5058" r="3867" b="4642"/>
          <a:stretch/>
        </p:blipFill>
        <p:spPr bwMode="auto">
          <a:xfrm>
            <a:off x="148427" y="4100628"/>
            <a:ext cx="3727435" cy="26506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0189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148" y="4071296"/>
            <a:ext cx="1010500" cy="96020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0396" y="4087779"/>
            <a:ext cx="1010500" cy="96020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3879" y="2193082"/>
            <a:ext cx="1010500" cy="960203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260909" y="2258901"/>
            <a:ext cx="992981" cy="9430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278732" y="2193082"/>
            <a:ext cx="992981" cy="943025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ru-RU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95536" y="260648"/>
            <a:ext cx="7019925" cy="0"/>
          </a:xfrm>
          <a:custGeom>
            <a:avLst/>
            <a:gdLst/>
            <a:ahLst/>
            <a:cxnLst/>
            <a:rect l="l" t="t" r="r" b="b"/>
            <a:pathLst>
              <a:path w="9359900">
                <a:moveTo>
                  <a:pt x="0" y="0"/>
                </a:moveTo>
                <a:lnTo>
                  <a:pt x="9359837" y="0"/>
                </a:lnTo>
              </a:path>
            </a:pathLst>
          </a:custGeom>
          <a:ln w="13704">
            <a:solidFill>
              <a:srgbClr val="FBC823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23528" y="980728"/>
            <a:ext cx="9140666" cy="0"/>
          </a:xfrm>
          <a:custGeom>
            <a:avLst/>
            <a:gdLst/>
            <a:ahLst/>
            <a:cxnLst/>
            <a:rect l="l" t="t" r="r" b="b"/>
            <a:pathLst>
              <a:path w="12187555">
                <a:moveTo>
                  <a:pt x="0" y="0"/>
                </a:moveTo>
                <a:lnTo>
                  <a:pt x="12187431" y="0"/>
                </a:lnTo>
              </a:path>
            </a:pathLst>
          </a:custGeom>
          <a:ln w="27408">
            <a:solidFill>
              <a:srgbClr val="FBBF03"/>
            </a:solidFill>
          </a:ln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3528" y="376665"/>
            <a:ext cx="8713331" cy="1051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defTabSz="685800">
              <a:lnSpc>
                <a:spcPts val="4061"/>
              </a:lnSpc>
              <a:defRPr/>
            </a:pPr>
            <a:r>
              <a:rPr lang="ru-RU" sz="2325" b="1" spc="-116" dirty="0" smtClean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Совершенствование </a:t>
            </a:r>
            <a:r>
              <a:rPr lang="ru-RU" sz="2325" b="1" spc="-116" dirty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у</a:t>
            </a:r>
            <a:r>
              <a:rPr lang="ru-RU" sz="2325" b="1" spc="-116" dirty="0" smtClean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чебно-методических материалов ОПОП </a:t>
            </a:r>
            <a:r>
              <a:rPr lang="ru-RU" sz="2325" b="1" spc="-116" dirty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в </a:t>
            </a:r>
            <a:r>
              <a:rPr lang="ru-RU" sz="2325" b="1" spc="-116" dirty="0" smtClean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2025 </a:t>
            </a:r>
            <a:r>
              <a:rPr lang="ru-RU" sz="2325" b="1" spc="-116" dirty="0">
                <a:solidFill>
                  <a:srgbClr val="1F497D">
                    <a:lumMod val="75000"/>
                  </a:srgbClr>
                </a:solidFill>
                <a:latin typeface="Century Gothic" panose="020B0502020202020204" pitchFamily="34" charset="0"/>
                <a:cs typeface="Arial"/>
              </a:rPr>
              <a:t>г.</a:t>
            </a:r>
            <a:endParaRPr sz="2325" dirty="0">
              <a:solidFill>
                <a:srgbClr val="1F497D">
                  <a:lumMod val="75000"/>
                </a:srgbClr>
              </a:solidFill>
              <a:latin typeface="Century Gothic" panose="020B0502020202020204" pitchFamily="34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764466" y="5624356"/>
            <a:ext cx="128588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defTabSz="685800">
              <a:defRPr/>
            </a:pPr>
            <a:r>
              <a:rPr sz="1050" spc="-98" dirty="0">
                <a:solidFill>
                  <a:srgbClr val="2F2F2F"/>
                </a:solidFill>
                <a:latin typeface="Times New Roman"/>
                <a:cs typeface="Times New Roman"/>
              </a:rPr>
              <a:t>64</a:t>
            </a:r>
            <a:endParaRPr sz="105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20" name="object 15"/>
          <p:cNvSpPr txBox="1"/>
          <p:nvPr/>
        </p:nvSpPr>
        <p:spPr>
          <a:xfrm>
            <a:off x="810183" y="3287698"/>
            <a:ext cx="2415463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 smtClean="0">
                <a:solidFill>
                  <a:srgbClr val="052573"/>
                </a:solidFill>
                <a:latin typeface="Century Gothic"/>
                <a:cs typeface="Century Gothic"/>
              </a:rPr>
              <a:t>876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рабочих программ дисциплин и практик 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1" name="object 15"/>
          <p:cNvSpPr txBox="1"/>
          <p:nvPr/>
        </p:nvSpPr>
        <p:spPr>
          <a:xfrm>
            <a:off x="3347864" y="3258184"/>
            <a:ext cx="2827647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 smtClean="0">
                <a:solidFill>
                  <a:srgbClr val="052573"/>
                </a:solidFill>
                <a:latin typeface="Century Gothic"/>
                <a:cs typeface="Century Gothic"/>
              </a:rPr>
              <a:t>844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ресурсов цифрового образовательного контента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2" name="object 15"/>
          <p:cNvSpPr txBox="1"/>
          <p:nvPr/>
        </p:nvSpPr>
        <p:spPr>
          <a:xfrm>
            <a:off x="6621397" y="3244205"/>
            <a:ext cx="2415463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 smtClean="0">
                <a:solidFill>
                  <a:srgbClr val="052573"/>
                </a:solidFill>
                <a:latin typeface="Century Gothic"/>
                <a:cs typeface="Century Gothic"/>
              </a:rPr>
              <a:t>11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учебно-методических изданий 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3" name="object 15"/>
          <p:cNvSpPr txBox="1"/>
          <p:nvPr/>
        </p:nvSpPr>
        <p:spPr>
          <a:xfrm>
            <a:off x="1757363" y="5120453"/>
            <a:ext cx="2820352" cy="1410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 smtClean="0">
                <a:solidFill>
                  <a:srgbClr val="052573"/>
                </a:solidFill>
                <a:latin typeface="Century Gothic"/>
                <a:cs typeface="Century Gothic"/>
              </a:rPr>
              <a:t>35 </a:t>
            </a:r>
            <a:r>
              <a:rPr lang="ru-RU" sz="1500" b="1" spc="19" dirty="0" smtClean="0">
                <a:solidFill>
                  <a:prstClr val="black"/>
                </a:solidFill>
                <a:latin typeface="Century Gothic"/>
                <a:cs typeface="Century Gothic"/>
              </a:rPr>
              <a:t>баз </a:t>
            </a:r>
            <a:r>
              <a:rPr lang="ru-RU" sz="1500" b="1" spc="19" dirty="0">
                <a:solidFill>
                  <a:prstClr val="black"/>
                </a:solidFill>
                <a:latin typeface="Century Gothic"/>
                <a:cs typeface="Century Gothic"/>
              </a:rPr>
              <a:t>тестовых заданий </a:t>
            </a: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24" name="object 15"/>
          <p:cNvSpPr txBox="1"/>
          <p:nvPr/>
        </p:nvSpPr>
        <p:spPr>
          <a:xfrm>
            <a:off x="5253890" y="5087785"/>
            <a:ext cx="3639164" cy="3874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r>
              <a:rPr lang="ru-RU" sz="1500" b="1" spc="19" dirty="0" smtClean="0">
                <a:solidFill>
                  <a:srgbClr val="052573"/>
                </a:solidFill>
                <a:latin typeface="Century Gothic"/>
                <a:cs typeface="Century Gothic"/>
              </a:rPr>
              <a:t>8 </a:t>
            </a:r>
            <a:r>
              <a:rPr lang="ru-RU" sz="1500" b="1" spc="19" dirty="0" smtClean="0">
                <a:solidFill>
                  <a:prstClr val="black"/>
                </a:solidFill>
                <a:latin typeface="Century Gothic"/>
                <a:cs typeface="Century Gothic"/>
              </a:rPr>
              <a:t>учебников и учебных пособий</a:t>
            </a:r>
          </a:p>
          <a:p>
            <a:pPr marL="9525" marR="3810" defTabSz="685800">
              <a:lnSpc>
                <a:spcPts val="1133"/>
              </a:lnSpc>
              <a:spcBef>
                <a:spcPts val="739"/>
              </a:spcBef>
            </a:pPr>
            <a:endParaRPr lang="ru-RU" sz="15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1735" y="2401496"/>
            <a:ext cx="714788" cy="594220"/>
          </a:xfrm>
          <a:prstGeom prst="rect">
            <a:avLst/>
          </a:prstGeom>
          <a:noFill/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7885" y="4300017"/>
            <a:ext cx="682040" cy="558033"/>
          </a:xfrm>
          <a:prstGeom prst="rect">
            <a:avLst/>
          </a:prstGeom>
          <a:noFill/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0551" y="2348232"/>
            <a:ext cx="746975" cy="661115"/>
          </a:xfrm>
          <a:prstGeom prst="rect">
            <a:avLst/>
          </a:prstGeom>
          <a:noFill/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1619" y="2269168"/>
            <a:ext cx="528700" cy="740179"/>
          </a:xfrm>
          <a:prstGeom prst="rect">
            <a:avLst/>
          </a:prstGeom>
          <a:noFill/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6075" y="4244744"/>
            <a:ext cx="623888" cy="613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625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632" y="48072"/>
            <a:ext cx="7920880" cy="1371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Успеваемость по итогам прохождения практик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42517"/>
              </p:ext>
            </p:extLst>
          </p:nvPr>
        </p:nvGraphicFramePr>
        <p:xfrm>
          <a:off x="667091" y="3999875"/>
          <a:ext cx="8245423" cy="160688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2216820">
                  <a:extLst>
                    <a:ext uri="{9D8B030D-6E8A-4147-A177-3AD203B41FA5}">
                      <a16:colId xmlns:a16="http://schemas.microsoft.com/office/drawing/2014/main" val="3256623334"/>
                    </a:ext>
                  </a:extLst>
                </a:gridCol>
                <a:gridCol w="2744150">
                  <a:extLst>
                    <a:ext uri="{9D8B030D-6E8A-4147-A177-3AD203B41FA5}">
                      <a16:colId xmlns:a16="http://schemas.microsoft.com/office/drawing/2014/main" val="3845930415"/>
                    </a:ext>
                  </a:extLst>
                </a:gridCol>
                <a:gridCol w="3284453">
                  <a:extLst>
                    <a:ext uri="{9D8B030D-6E8A-4147-A177-3AD203B41FA5}">
                      <a16:colId xmlns:a16="http://schemas.microsoft.com/office/drawing/2014/main" val="2294623847"/>
                    </a:ext>
                  </a:extLst>
                </a:gridCol>
              </a:tblGrid>
              <a:tr h="437237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Год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Общая успеваемость, 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400" spc="-25" dirty="0">
                          <a:effectLst/>
                        </a:rPr>
                        <a:t>Качественная успеваемость, 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9633539"/>
                  </a:ext>
                </a:extLst>
              </a:tr>
              <a:tr h="389881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9468420"/>
                  </a:ext>
                </a:extLst>
              </a:tr>
              <a:tr h="389881"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6113263"/>
                  </a:ext>
                </a:extLst>
              </a:tr>
              <a:tr h="389881">
                <a:tc>
                  <a:txBody>
                    <a:bodyPr/>
                    <a:lstStyle/>
                    <a:p>
                      <a:pPr marL="0" indent="0" algn="ctr" defTabSz="685800" rtl="0" eaLnBrk="1" latinLnBrk="0" hangingPunct="1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b="1" kern="1200" spc="-2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600" b="1" kern="1200" spc="-25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 defTabSz="685800" rtl="0" eaLnBrk="1" latinLnBrk="0" hangingPunct="1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kern="1200" spc="-25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600" kern="1200" spc="-25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600" spc="-25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373956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67091" y="1196752"/>
            <a:ext cx="82454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/>
              <a:t>В </a:t>
            </a:r>
            <a:r>
              <a:rPr lang="ru-RU" sz="1600" dirty="0" smtClean="0"/>
              <a:t>2025 </a:t>
            </a:r>
            <a:r>
              <a:rPr lang="ru-RU" sz="1600" dirty="0"/>
              <a:t>г. Институтом проведена большая работа по заключению и пролонгации долгосрочных договоров о прохождении практики. На данный момент долгосрочными базами практики (свыше 3 лет) является </a:t>
            </a:r>
            <a:r>
              <a:rPr lang="ru-RU" sz="1600" dirty="0" smtClean="0"/>
              <a:t>44 </a:t>
            </a:r>
            <a:r>
              <a:rPr lang="ru-RU" sz="1600" dirty="0"/>
              <a:t>организаций и предприятий.</a:t>
            </a:r>
          </a:p>
          <a:p>
            <a:pPr indent="457200" algn="just"/>
            <a:r>
              <a:rPr lang="ru-RU" sz="1600" dirty="0"/>
              <a:t>Всего за отчётный период в ТИ (ф) СВФУ было проведено 66 практик, из них 13 учебных практик, 46 производственных и 7 научно-исследовательских работ</a:t>
            </a:r>
            <a:r>
              <a:rPr lang="ru-RU" sz="1600" dirty="0" smtClean="0"/>
              <a:t>.</a:t>
            </a:r>
            <a:endParaRPr lang="ru-RU" sz="1600" dirty="0"/>
          </a:p>
          <a:p>
            <a:pPr indent="457200" algn="just"/>
            <a:r>
              <a:rPr lang="ru-RU" sz="1600" dirty="0"/>
              <a:t>В 2025 г. на практику было направлено 630 студентов ТИ (ф) СВФУ (без учета прохождения одной группой нескольких видов практик), из них специалистов – 261, бакалавров – 369. </a:t>
            </a:r>
            <a:endParaRPr lang="ru-RU" sz="1600" dirty="0" smtClean="0"/>
          </a:p>
          <a:p>
            <a:pPr indent="457200" algn="just"/>
            <a:r>
              <a:rPr lang="ru-RU" sz="1600" dirty="0"/>
              <a:t>Результаты прохождения практик в 2025 году по сравнению с предыдущим годом несколько повысились (общая успеваемость на 9%, качественная успеваемость – на 2%).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9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Количество призеров ТИ (ф) СВФУ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в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олимпиадах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и конкурсах разного </a:t>
            </a: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уровня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96995"/>
            <a:ext cx="8677472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5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г. в Открытых международных студенческих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Интернет-олимпиадах приняли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96 студентов (в 2024 г. – 79 студ.),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2 тур прошли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студентов (в 2024 г. – 10 студ.),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получили сертификаты участия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период с 3 по 7 февраля 2025 г. студентка группы Б-ОФ-22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Деркач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Д.О.  выступила с докладом на тему «Литература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Нерюнгринского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района как культурный феномен» и получила диплом III степени по результатам участия в XV Межрегиональной научно-методической конференции «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Ысыах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Олонхо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Нерюнгринском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районе: от эпосов к диалогу культур».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14.02.2025 г. Евгения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Новгородова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студентка 3 курса ТИ (ф) СВФУ, будущий филолог, по результатам участия в «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Сахалыы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диктант» стала обладателем благодарственного письма и грамоты в номинации «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Бастынтан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бастын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суруксут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(«лучший из лучших»).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24 февраля по 05 марта 2025 г. на кафедре педагогики и методики начального обучения прошел республиканский чемпионат «PEDAGOGICAL CASES CHALLENGE – 2025».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степени получила команда «Неоклассика» группы З-Б-ПО-20(6) ТИ (ф) СВФУ;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степени – команда «Наставники Будущего» группы Б-ПО-24 ТИ (ф)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СВФУ; диплом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степени команда «Психологи-педагоги» ТИ (ф)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СВФУ.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2024-2025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уч.г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 студента направления подготовки 13.03.02 Электроэнергетика и электротехника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Алинов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И. и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Скрыбыкин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С. удостоились назначения стипендии Правительства РФ. В 2025-2026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уч.г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стипендиатом Правительства РФ стала студентка направления подготовки 08.03.01 «Строительство»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Дендюк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2024-2025 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уч.г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команда «</a:t>
            </a:r>
            <a:r>
              <a:rPr lang="ru-RU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Nord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представленная 4 студентами четвертого курса кафедры горного дела, заняла 1 место в отборочном этапе тринадцатого Международного инженерного чемпионата </a:t>
            </a:r>
            <a:r>
              <a:rPr lang="ru-RU" sz="15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CASE-IN. </a:t>
            </a:r>
            <a:r>
              <a:rPr lang="ru-RU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региональном онлайн-туре чемпионата команда заняла 4 место и прошла в финал. В мае 2025 г. студенты ТИ (ф) СВФУ выступили в финале XIII сезона Международного инженерного чемпионата CASE-IN в Москве. Всего по направлению «Горное дело» участвовали 13 команд, команда ТИ (ф) СВФУ заняла 7 место.</a:t>
            </a:r>
          </a:p>
        </p:txBody>
      </p:sp>
    </p:spTree>
    <p:extLst>
      <p:ext uri="{BB962C8B-B14F-4D97-AF65-F5344CB8AC3E}">
        <p14:creationId xmlns:p14="http://schemas.microsoft.com/office/powerpoint/2010/main" val="39785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2165"/>
            <a:ext cx="8136904" cy="57606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Результаты итоговой аттестации выпускников</a:t>
            </a:r>
            <a:endParaRPr lang="ru-RU" dirty="0"/>
          </a:p>
        </p:txBody>
      </p:sp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1273175" y="31575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948977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Абсолютная успеваемость по итогам защиты выпускных квалификационных работ за </a:t>
            </a:r>
            <a:r>
              <a:rPr lang="ru-RU" dirty="0" smtClean="0"/>
              <a:t>2025 </a:t>
            </a:r>
            <a:r>
              <a:rPr lang="ru-RU" dirty="0"/>
              <a:t>год составила 100%, качественная успеваемость – </a:t>
            </a:r>
            <a:r>
              <a:rPr lang="ru-RU" dirty="0" smtClean="0"/>
              <a:t>93%.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746302"/>
              </p:ext>
            </p:extLst>
          </p:nvPr>
        </p:nvGraphicFramePr>
        <p:xfrm>
          <a:off x="395536" y="1394924"/>
          <a:ext cx="8280920" cy="2000662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1012694">
                  <a:extLst>
                    <a:ext uri="{9D8B030D-6E8A-4147-A177-3AD203B41FA5}">
                      <a16:colId xmlns:a16="http://schemas.microsoft.com/office/drawing/2014/main" val="1208618728"/>
                    </a:ext>
                  </a:extLst>
                </a:gridCol>
                <a:gridCol w="4298801">
                  <a:extLst>
                    <a:ext uri="{9D8B030D-6E8A-4147-A177-3AD203B41FA5}">
                      <a16:colId xmlns:a16="http://schemas.microsoft.com/office/drawing/2014/main" val="103164123"/>
                    </a:ext>
                  </a:extLst>
                </a:gridCol>
                <a:gridCol w="1012694">
                  <a:extLst>
                    <a:ext uri="{9D8B030D-6E8A-4147-A177-3AD203B41FA5}">
                      <a16:colId xmlns:a16="http://schemas.microsoft.com/office/drawing/2014/main" val="3343941418"/>
                    </a:ext>
                  </a:extLst>
                </a:gridCol>
                <a:gridCol w="1012694">
                  <a:extLst>
                    <a:ext uri="{9D8B030D-6E8A-4147-A177-3AD203B41FA5}">
                      <a16:colId xmlns:a16="http://schemas.microsoft.com/office/drawing/2014/main" val="559059554"/>
                    </a:ext>
                  </a:extLst>
                </a:gridCol>
                <a:gridCol w="944037">
                  <a:extLst>
                    <a:ext uri="{9D8B030D-6E8A-4147-A177-3AD203B41FA5}">
                      <a16:colId xmlns:a16="http://schemas.microsoft.com/office/drawing/2014/main" val="4023782215"/>
                    </a:ext>
                  </a:extLst>
                </a:gridCol>
              </a:tblGrid>
              <a:tr h="509941">
                <a:tc rowSpan="2">
                  <a:txBody>
                    <a:bodyPr/>
                    <a:lstStyle/>
                    <a:p>
                      <a:pPr marL="0" indent="0" algn="ctr"/>
                      <a:r>
                        <a:rPr lang="ru-RU" sz="1800" dirty="0">
                          <a:effectLst/>
                        </a:rPr>
                        <a:t>№ п/п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Наименование показателя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Результаты защиты ВКР по годам, 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3839180"/>
                  </a:ext>
                </a:extLst>
              </a:tr>
              <a:tr h="3547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2023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2024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2025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8891897"/>
                  </a:ext>
                </a:extLst>
              </a:tr>
              <a:tr h="476684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1.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Доля студентов, получивших оценки «отлично» и «хорошо»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86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96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93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3111848"/>
                  </a:ext>
                </a:extLst>
              </a:tr>
              <a:tr h="476684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2.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Доля студентов, получивших «неудовлетворительно»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0135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787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2888" cy="13716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Данные о выпускниках, получивших дипломы с отличием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082757"/>
              </p:ext>
            </p:extLst>
          </p:nvPr>
        </p:nvGraphicFramePr>
        <p:xfrm>
          <a:off x="755576" y="1916831"/>
          <a:ext cx="7560841" cy="2587383"/>
        </p:xfrm>
        <a:graphic>
          <a:graphicData uri="http://schemas.openxmlformats.org/drawingml/2006/table">
            <a:tbl>
              <a:tblPr>
                <a:tableStyleId>{D27102A9-8310-4765-A935-A1911B00CA55}</a:tableStyleId>
              </a:tblPr>
              <a:tblGrid>
                <a:gridCol w="2428190">
                  <a:extLst>
                    <a:ext uri="{9D8B030D-6E8A-4147-A177-3AD203B41FA5}">
                      <a16:colId xmlns:a16="http://schemas.microsoft.com/office/drawing/2014/main" val="2114543793"/>
                    </a:ext>
                  </a:extLst>
                </a:gridCol>
                <a:gridCol w="2231416">
                  <a:extLst>
                    <a:ext uri="{9D8B030D-6E8A-4147-A177-3AD203B41FA5}">
                      <a16:colId xmlns:a16="http://schemas.microsoft.com/office/drawing/2014/main" val="1464695544"/>
                    </a:ext>
                  </a:extLst>
                </a:gridCol>
                <a:gridCol w="2901235">
                  <a:extLst>
                    <a:ext uri="{9D8B030D-6E8A-4147-A177-3AD203B41FA5}">
                      <a16:colId xmlns:a16="http://schemas.microsoft.com/office/drawing/2014/main" val="1504397228"/>
                    </a:ext>
                  </a:extLst>
                </a:gridCol>
              </a:tblGrid>
              <a:tr h="940866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600" dirty="0">
                          <a:effectLst/>
                        </a:rPr>
                        <a:t>Всего выпускников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600">
                          <a:effectLst/>
                        </a:rPr>
                        <a:t>Кол-во выпускников, получивших дипломы с отличием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5048177"/>
                  </a:ext>
                </a:extLst>
              </a:tr>
              <a:tr h="548839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 dirty="0">
                          <a:effectLst/>
                        </a:rPr>
                        <a:t>2023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 dirty="0">
                          <a:effectLst/>
                        </a:rPr>
                        <a:t>90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kern="1200" dirty="0">
                          <a:effectLst/>
                        </a:rPr>
                        <a:t>6 (6,7%)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9602279"/>
                  </a:ext>
                </a:extLst>
              </a:tr>
              <a:tr h="54883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2024</a:t>
                      </a:r>
                      <a:endParaRPr lang="ru-RU" sz="18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93</a:t>
                      </a:r>
                      <a:endParaRPr lang="ru-RU" sz="18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 (9%)</a:t>
                      </a:r>
                      <a:endParaRPr lang="ru-RU" sz="18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5849744"/>
                  </a:ext>
                </a:extLst>
              </a:tr>
              <a:tr h="54883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2025</a:t>
                      </a:r>
                      <a:endParaRPr lang="ru-RU" sz="18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81</a:t>
                      </a:r>
                      <a:endParaRPr lang="ru-RU" sz="18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9 (11%)</a:t>
                      </a:r>
                      <a:endParaRPr lang="ru-RU" sz="180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1516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33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64896" cy="13716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Востребованность выпускников очной формы обучения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521042"/>
              </p:ext>
            </p:extLst>
          </p:nvPr>
        </p:nvGraphicFramePr>
        <p:xfrm>
          <a:off x="755576" y="1844824"/>
          <a:ext cx="7848873" cy="144016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1735484">
                  <a:extLst>
                    <a:ext uri="{9D8B030D-6E8A-4147-A177-3AD203B41FA5}">
                      <a16:colId xmlns:a16="http://schemas.microsoft.com/office/drawing/2014/main" val="1917911472"/>
                    </a:ext>
                  </a:extLst>
                </a:gridCol>
                <a:gridCol w="2585948">
                  <a:extLst>
                    <a:ext uri="{9D8B030D-6E8A-4147-A177-3AD203B41FA5}">
                      <a16:colId xmlns:a16="http://schemas.microsoft.com/office/drawing/2014/main" val="3591783784"/>
                    </a:ext>
                  </a:extLst>
                </a:gridCol>
                <a:gridCol w="3527441">
                  <a:extLst>
                    <a:ext uri="{9D8B030D-6E8A-4147-A177-3AD203B41FA5}">
                      <a16:colId xmlns:a16="http://schemas.microsoft.com/office/drawing/2014/main" val="2440578843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Общее количество выпускников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Процент выпускников, направленных на работу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502165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2023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66,7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436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2024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74,0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205354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2025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37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81,1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363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857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036" y="273392"/>
            <a:ext cx="3347864" cy="694592"/>
          </a:xfrm>
        </p:spPr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Кадровый состав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66668" y="4365104"/>
            <a:ext cx="30698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Средний возраст преподавателей в </a:t>
            </a:r>
            <a:r>
              <a:rPr lang="ru-RU" dirty="0" smtClean="0"/>
              <a:t>2025 </a:t>
            </a:r>
            <a:r>
              <a:rPr lang="ru-RU" dirty="0"/>
              <a:t>году составил </a:t>
            </a:r>
            <a:r>
              <a:rPr lang="ru-RU" dirty="0" smtClean="0"/>
              <a:t>50 </a:t>
            </a:r>
            <a:r>
              <a:rPr lang="ru-RU" dirty="0"/>
              <a:t>лет 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466840891"/>
              </p:ext>
            </p:extLst>
          </p:nvPr>
        </p:nvGraphicFramePr>
        <p:xfrm>
          <a:off x="-108520" y="3501008"/>
          <a:ext cx="5648325" cy="3067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757632024"/>
              </p:ext>
            </p:extLst>
          </p:nvPr>
        </p:nvGraphicFramePr>
        <p:xfrm>
          <a:off x="3275856" y="645110"/>
          <a:ext cx="5381625" cy="3038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1319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7003" y="140061"/>
            <a:ext cx="5791200" cy="28701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Показатели набора в ТИ (ф) СВФУ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478098"/>
            <a:ext cx="86237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/>
            <a:r>
              <a:rPr lang="ru-RU" sz="1200" dirty="0"/>
              <a:t>В 2025 году был осуществлен прием на места, финансируемые из бюджета РФ – 68 по очной форме обучения и 49 – по заочной</a:t>
            </a:r>
            <a:r>
              <a:rPr lang="ru-RU" sz="1200" dirty="0" smtClean="0"/>
              <a:t>.</a:t>
            </a:r>
          </a:p>
          <a:p>
            <a:pPr indent="449263"/>
            <a:r>
              <a:rPr lang="ru-RU" sz="1200" dirty="0" smtClean="0"/>
              <a:t>В 2025 </a:t>
            </a:r>
            <a:r>
              <a:rPr lang="ru-RU" sz="1200" dirty="0"/>
              <a:t>году прием абитуриентов осуществлялся по </a:t>
            </a:r>
            <a:r>
              <a:rPr lang="ru-RU" sz="1200" dirty="0" smtClean="0"/>
              <a:t>7 </a:t>
            </a:r>
            <a:r>
              <a:rPr lang="ru-RU" sz="1200" dirty="0"/>
              <a:t>направлениям подготовки и 1 специальности. </a:t>
            </a:r>
          </a:p>
          <a:p>
            <a:pPr indent="450215" algn="just">
              <a:spcAft>
                <a:spcPts val="0"/>
              </a:spcAft>
            </a:pPr>
            <a:r>
              <a:rPr lang="ru-RU" sz="1200" dirty="0">
                <a:ea typeface="Times New Roman"/>
                <a:cs typeface="Times New Roman"/>
              </a:rPr>
              <a:t>В 2025 году на целевые места было зачислено 2 человека (заочное отделение) на направление 13.03.02 Электроэнергетика и электротехника (заказчик АО «Дальневосточная генерирующая компания», детализированная квота); по направлению подготовки 09.03.03 Строительство (очное отделение) – 1 человек (заказчик АО «Дальневосточная генерирующая компания», детализированная квота</a:t>
            </a:r>
            <a:r>
              <a:rPr lang="ru-RU" sz="1200" dirty="0" smtClean="0">
                <a:ea typeface="Times New Roman"/>
                <a:cs typeface="Times New Roman"/>
              </a:rPr>
              <a:t>).</a:t>
            </a:r>
          </a:p>
          <a:p>
            <a:pPr indent="450215" algn="just">
              <a:spcAft>
                <a:spcPts val="0"/>
              </a:spcAft>
            </a:pPr>
            <a:r>
              <a:rPr lang="ru-RU" sz="1200" dirty="0">
                <a:ea typeface="Times New Roman"/>
                <a:cs typeface="Times New Roman"/>
              </a:rPr>
              <a:t>За 2025 год Отборочная комиссия Технического института (ф) СВФУ в г. Нерюнгри выполнила КЦП в полном объеме. Показатели по приему абитуриентов на направления подготовки стабильные. По числу поданных заявлений лидерами являются направление подготовки специальность «Горное дело».</a:t>
            </a:r>
            <a:r>
              <a:rPr lang="ru-RU" sz="1200" dirty="0" smtClean="0">
                <a:ea typeface="Times New Roman"/>
                <a:cs typeface="Times New Roman"/>
              </a:rPr>
              <a:t> </a:t>
            </a:r>
            <a:endParaRPr lang="ru-RU" sz="1200" dirty="0">
              <a:ea typeface="Times New Roma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08217" y="2417090"/>
            <a:ext cx="7200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</a:t>
            </a:r>
            <a:r>
              <a:rPr lang="ru-RU" sz="12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(очное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6365" y="3363237"/>
            <a:ext cx="77845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2.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</a:t>
            </a:r>
            <a:r>
              <a:rPr lang="ru-RU" sz="12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(заочное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52233" y="4305826"/>
            <a:ext cx="7056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3.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Показатели набора в ТИ (ф) СВФУ в </a:t>
            </a:r>
            <a:r>
              <a:rPr lang="ru-RU" sz="12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 (очно-заочное отделение)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984950"/>
              </p:ext>
            </p:extLst>
          </p:nvPr>
        </p:nvGraphicFramePr>
        <p:xfrm>
          <a:off x="356814" y="2697647"/>
          <a:ext cx="8226034" cy="64008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139027">
                  <a:extLst>
                    <a:ext uri="{9D8B030D-6E8A-4147-A177-3AD203B41FA5}">
                      <a16:colId xmlns:a16="http://schemas.microsoft.com/office/drawing/2014/main" val="4074438796"/>
                    </a:ext>
                  </a:extLst>
                </a:gridCol>
                <a:gridCol w="1045744">
                  <a:extLst>
                    <a:ext uri="{9D8B030D-6E8A-4147-A177-3AD203B41FA5}">
                      <a16:colId xmlns:a16="http://schemas.microsoft.com/office/drawing/2014/main" val="2393579635"/>
                    </a:ext>
                  </a:extLst>
                </a:gridCol>
                <a:gridCol w="1108751">
                  <a:extLst>
                    <a:ext uri="{9D8B030D-6E8A-4147-A177-3AD203B41FA5}">
                      <a16:colId xmlns:a16="http://schemas.microsoft.com/office/drawing/2014/main" val="350305234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65210110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514031083"/>
                    </a:ext>
                  </a:extLst>
                </a:gridCol>
                <a:gridCol w="1089113">
                  <a:extLst>
                    <a:ext uri="{9D8B030D-6E8A-4147-A177-3AD203B41FA5}">
                      <a16:colId xmlns:a16="http://schemas.microsoft.com/office/drawing/2014/main" val="1621280480"/>
                    </a:ext>
                  </a:extLst>
                </a:gridCol>
                <a:gridCol w="995831">
                  <a:extLst>
                    <a:ext uri="{9D8B030D-6E8A-4147-A177-3AD203B41FA5}">
                      <a16:colId xmlns:a16="http://schemas.microsoft.com/office/drawing/2014/main" val="219199788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КЦП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ctr"/>
                      <a:r>
                        <a:rPr lang="ru-RU" sz="1000" dirty="0">
                          <a:effectLst/>
                        </a:rPr>
                        <a:t>(бюджет)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Зачислено на целевые места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26702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Госзаказ РС 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914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 smtClean="0">
                          <a:effectLst/>
                        </a:rPr>
                        <a:t>2025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5937506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761375"/>
              </p:ext>
            </p:extLst>
          </p:nvPr>
        </p:nvGraphicFramePr>
        <p:xfrm>
          <a:off x="356814" y="3640236"/>
          <a:ext cx="8226034" cy="64008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139027">
                  <a:extLst>
                    <a:ext uri="{9D8B030D-6E8A-4147-A177-3AD203B41FA5}">
                      <a16:colId xmlns:a16="http://schemas.microsoft.com/office/drawing/2014/main" val="4074438796"/>
                    </a:ext>
                  </a:extLst>
                </a:gridCol>
                <a:gridCol w="1045744">
                  <a:extLst>
                    <a:ext uri="{9D8B030D-6E8A-4147-A177-3AD203B41FA5}">
                      <a16:colId xmlns:a16="http://schemas.microsoft.com/office/drawing/2014/main" val="2393579635"/>
                    </a:ext>
                  </a:extLst>
                </a:gridCol>
                <a:gridCol w="1108751">
                  <a:extLst>
                    <a:ext uri="{9D8B030D-6E8A-4147-A177-3AD203B41FA5}">
                      <a16:colId xmlns:a16="http://schemas.microsoft.com/office/drawing/2014/main" val="350305234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65210110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514031083"/>
                    </a:ext>
                  </a:extLst>
                </a:gridCol>
                <a:gridCol w="1089113">
                  <a:extLst>
                    <a:ext uri="{9D8B030D-6E8A-4147-A177-3AD203B41FA5}">
                      <a16:colId xmlns:a16="http://schemas.microsoft.com/office/drawing/2014/main" val="1621280480"/>
                    </a:ext>
                  </a:extLst>
                </a:gridCol>
                <a:gridCol w="995831">
                  <a:extLst>
                    <a:ext uri="{9D8B030D-6E8A-4147-A177-3AD203B41FA5}">
                      <a16:colId xmlns:a16="http://schemas.microsoft.com/office/drawing/2014/main" val="219199788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  <a:latin typeface="+mn-lt"/>
                        </a:rPr>
                        <a:t>КЦП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indent="0" algn="ctr"/>
                      <a:r>
                        <a:rPr lang="ru-RU" sz="1000" dirty="0">
                          <a:effectLst/>
                          <a:latin typeface="+mn-lt"/>
                        </a:rPr>
                        <a:t>(бюджет)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  <a:latin typeface="+mn-lt"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  <a:latin typeface="+mn-lt"/>
                        </a:rPr>
                        <a:t>Зачислено на целевые места</a:t>
                      </a:r>
                      <a:endParaRPr lang="ru-RU" sz="11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26702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  <a:latin typeface="+mn-lt"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  <a:latin typeface="+mn-lt"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  <a:latin typeface="+mn-lt"/>
                        </a:rPr>
                        <a:t>Госзаказ РС (Я)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914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 smtClean="0">
                          <a:effectLst/>
                        </a:rPr>
                        <a:t>2025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5937506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585365"/>
              </p:ext>
            </p:extLst>
          </p:nvPr>
        </p:nvGraphicFramePr>
        <p:xfrm>
          <a:off x="356814" y="4631759"/>
          <a:ext cx="8226034" cy="64008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139027">
                  <a:extLst>
                    <a:ext uri="{9D8B030D-6E8A-4147-A177-3AD203B41FA5}">
                      <a16:colId xmlns:a16="http://schemas.microsoft.com/office/drawing/2014/main" val="4074438796"/>
                    </a:ext>
                  </a:extLst>
                </a:gridCol>
                <a:gridCol w="1045744">
                  <a:extLst>
                    <a:ext uri="{9D8B030D-6E8A-4147-A177-3AD203B41FA5}">
                      <a16:colId xmlns:a16="http://schemas.microsoft.com/office/drawing/2014/main" val="2393579635"/>
                    </a:ext>
                  </a:extLst>
                </a:gridCol>
                <a:gridCol w="1108751">
                  <a:extLst>
                    <a:ext uri="{9D8B030D-6E8A-4147-A177-3AD203B41FA5}">
                      <a16:colId xmlns:a16="http://schemas.microsoft.com/office/drawing/2014/main" val="350305234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652101109"/>
                    </a:ext>
                  </a:extLst>
                </a:gridCol>
                <a:gridCol w="1423784">
                  <a:extLst>
                    <a:ext uri="{9D8B030D-6E8A-4147-A177-3AD203B41FA5}">
                      <a16:colId xmlns:a16="http://schemas.microsoft.com/office/drawing/2014/main" val="1514031083"/>
                    </a:ext>
                  </a:extLst>
                </a:gridCol>
                <a:gridCol w="1089113">
                  <a:extLst>
                    <a:ext uri="{9D8B030D-6E8A-4147-A177-3AD203B41FA5}">
                      <a16:colId xmlns:a16="http://schemas.microsoft.com/office/drawing/2014/main" val="1621280480"/>
                    </a:ext>
                  </a:extLst>
                </a:gridCol>
                <a:gridCol w="995831">
                  <a:extLst>
                    <a:ext uri="{9D8B030D-6E8A-4147-A177-3AD203B41FA5}">
                      <a16:colId xmlns:a16="http://schemas.microsoft.com/office/drawing/2014/main" val="219199788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Год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КЦП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ctr"/>
                      <a:r>
                        <a:rPr lang="ru-RU" sz="1000" dirty="0">
                          <a:effectLst/>
                        </a:rPr>
                        <a:t>(бюджет)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Зачислено (всего)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Из них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</a:rPr>
                        <a:t>Зачислено на целевые места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26702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На внебюджетной основе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Госзаказ РС (Я)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914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5937506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980225" y="5319222"/>
            <a:ext cx="7056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1200" b="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4. </a:t>
            </a: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Показатели набора в ТИ (ф) СВФУ в 2025 году (особая квота, отдельная квота, без ВМ)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900260"/>
              </p:ext>
            </p:extLst>
          </p:nvPr>
        </p:nvGraphicFramePr>
        <p:xfrm>
          <a:off x="356814" y="5681870"/>
          <a:ext cx="8226034" cy="640080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110625">
                  <a:extLst>
                    <a:ext uri="{9D8B030D-6E8A-4147-A177-3AD203B41FA5}">
                      <a16:colId xmlns:a16="http://schemas.microsoft.com/office/drawing/2014/main" val="1763462400"/>
                    </a:ext>
                  </a:extLst>
                </a:gridCol>
                <a:gridCol w="877307">
                  <a:extLst>
                    <a:ext uri="{9D8B030D-6E8A-4147-A177-3AD203B41FA5}">
                      <a16:colId xmlns:a16="http://schemas.microsoft.com/office/drawing/2014/main" val="130992280"/>
                    </a:ext>
                  </a:extLst>
                </a:gridCol>
                <a:gridCol w="1610368">
                  <a:extLst>
                    <a:ext uri="{9D8B030D-6E8A-4147-A177-3AD203B41FA5}">
                      <a16:colId xmlns:a16="http://schemas.microsoft.com/office/drawing/2014/main" val="2485414913"/>
                    </a:ext>
                  </a:extLst>
                </a:gridCol>
                <a:gridCol w="1773531">
                  <a:extLst>
                    <a:ext uri="{9D8B030D-6E8A-4147-A177-3AD203B41FA5}">
                      <a16:colId xmlns:a16="http://schemas.microsoft.com/office/drawing/2014/main" val="826085584"/>
                    </a:ext>
                  </a:extLst>
                </a:gridCol>
                <a:gridCol w="1773531">
                  <a:extLst>
                    <a:ext uri="{9D8B030D-6E8A-4147-A177-3AD203B41FA5}">
                      <a16:colId xmlns:a16="http://schemas.microsoft.com/office/drawing/2014/main" val="433187188"/>
                    </a:ext>
                  </a:extLst>
                </a:gridCol>
                <a:gridCol w="1080672">
                  <a:extLst>
                    <a:ext uri="{9D8B030D-6E8A-4147-A177-3AD203B41FA5}">
                      <a16:colId xmlns:a16="http://schemas.microsoft.com/office/drawing/2014/main" val="111997384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Год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Всего 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ctr"/>
                      <a:r>
                        <a:rPr lang="ru-RU" sz="1000" dirty="0">
                          <a:effectLst/>
                        </a:rPr>
                        <a:t>(очное и заочное)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</a:rPr>
                        <a:t>В том числе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311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</a:rPr>
                        <a:t>Дети-инвалиды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>
                          <a:effectLst/>
                        </a:rPr>
                        <a:t>Сироты, оставшиеся без попечения родителей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Ветераны боевых действий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000" dirty="0">
                          <a:effectLst/>
                        </a:rPr>
                        <a:t>Отдельная квота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58814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>
                          <a:effectLst/>
                        </a:rPr>
                        <a:t>2025</a:t>
                      </a: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US" sz="1200" dirty="0">
                          <a:effectLst/>
                        </a:rPr>
                        <a:t>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US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US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US" sz="1200" dirty="0">
                          <a:effectLst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5340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9830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49" y="290775"/>
            <a:ext cx="8119815" cy="68995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Повышение квалификации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227367"/>
              </p:ext>
            </p:extLst>
          </p:nvPr>
        </p:nvGraphicFramePr>
        <p:xfrm>
          <a:off x="467545" y="1196752"/>
          <a:ext cx="8280918" cy="3386732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3851873">
                  <a:extLst>
                    <a:ext uri="{9D8B030D-6E8A-4147-A177-3AD203B41FA5}">
                      <a16:colId xmlns:a16="http://schemas.microsoft.com/office/drawing/2014/main" val="2484797931"/>
                    </a:ext>
                  </a:extLst>
                </a:gridCol>
                <a:gridCol w="959931">
                  <a:extLst>
                    <a:ext uri="{9D8B030D-6E8A-4147-A177-3AD203B41FA5}">
                      <a16:colId xmlns:a16="http://schemas.microsoft.com/office/drawing/2014/main" val="3849843596"/>
                    </a:ext>
                  </a:extLst>
                </a:gridCol>
                <a:gridCol w="860986">
                  <a:extLst>
                    <a:ext uri="{9D8B030D-6E8A-4147-A177-3AD203B41FA5}">
                      <a16:colId xmlns:a16="http://schemas.microsoft.com/office/drawing/2014/main" val="2761642923"/>
                    </a:ext>
                  </a:extLst>
                </a:gridCol>
                <a:gridCol w="860986">
                  <a:extLst>
                    <a:ext uri="{9D8B030D-6E8A-4147-A177-3AD203B41FA5}">
                      <a16:colId xmlns:a16="http://schemas.microsoft.com/office/drawing/2014/main" val="3313317106"/>
                    </a:ext>
                  </a:extLst>
                </a:gridCol>
                <a:gridCol w="860986">
                  <a:extLst>
                    <a:ext uri="{9D8B030D-6E8A-4147-A177-3AD203B41FA5}">
                      <a16:colId xmlns:a16="http://schemas.microsoft.com/office/drawing/2014/main" val="3362500059"/>
                    </a:ext>
                  </a:extLst>
                </a:gridCol>
                <a:gridCol w="886156">
                  <a:extLst>
                    <a:ext uri="{9D8B030D-6E8A-4147-A177-3AD203B41FA5}">
                      <a16:colId xmlns:a16="http://schemas.microsoft.com/office/drawing/2014/main" val="1960129835"/>
                    </a:ext>
                  </a:extLst>
                </a:gridCol>
              </a:tblGrid>
              <a:tr h="369212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Год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2021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2022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2023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2024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2025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573278596"/>
                  </a:ext>
                </a:extLst>
              </a:tr>
              <a:tr h="419559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dirty="0">
                          <a:effectLst/>
                        </a:rPr>
                        <a:t>Численность основных преподавателей, человек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34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31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30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27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28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6845489"/>
                  </a:ext>
                </a:extLst>
              </a:tr>
              <a:tr h="1048897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dirty="0">
                          <a:effectLst/>
                        </a:rPr>
                        <a:t>Число преподавателей, прошедших обучение по программам дополнительного профессионального образования, человек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27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28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29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27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28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3287714"/>
                  </a:ext>
                </a:extLst>
              </a:tr>
              <a:tr h="1258677"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b="0" dirty="0">
                          <a:effectLst/>
                        </a:rPr>
                        <a:t>Доля преподавателей, прошедших обучение по программам дополнительного профессионального образования, в общей численности основных преподавателей, %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80%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90%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97%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>
                          <a:effectLst/>
                        </a:rPr>
                        <a:t>100%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800" dirty="0">
                          <a:effectLst/>
                        </a:rPr>
                        <a:t>100%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2386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112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872" y="476672"/>
            <a:ext cx="7571184" cy="68399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Материально-техническое оснащение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9377" y="1196752"/>
            <a:ext cx="7966175" cy="4464496"/>
          </a:xfrm>
        </p:spPr>
        <p:txBody>
          <a:bodyPr>
            <a:normAutofit/>
          </a:bodyPr>
          <a:lstStyle/>
          <a:p>
            <a:pPr marL="0" indent="450000" algn="just">
              <a:buNone/>
            </a:pPr>
            <a:r>
              <a:rPr lang="ru-RU" sz="1800" dirty="0"/>
              <a:t>В течении 2025 года на приобретение основных средств затрачено – 2 783 672,21 рублей, на приобретение материалов – 1 905 115,68 рублей</a:t>
            </a:r>
            <a:r>
              <a:rPr lang="ru-RU" sz="1800" dirty="0" smtClean="0"/>
              <a:t>.</a:t>
            </a:r>
          </a:p>
          <a:p>
            <a:pPr marL="0" indent="450000" algn="just">
              <a:buNone/>
            </a:pPr>
            <a:r>
              <a:rPr lang="ru-RU" sz="1800" dirty="0"/>
              <a:t>Для реализации модернизации антитеррористической защищенности объектов института выполнены следующие работы:</a:t>
            </a:r>
          </a:p>
          <a:p>
            <a:pPr marL="0" indent="450000" algn="just">
              <a:buNone/>
            </a:pPr>
            <a:r>
              <a:rPr lang="ru-RU" sz="1800" dirty="0"/>
              <a:t>- приобретены элементы видео наблюдения (камеры – 10 шт., регистратор – 1 шт.) для оснащения учебно-культурного центра</a:t>
            </a:r>
          </a:p>
          <a:p>
            <a:pPr marL="0" indent="450000" algn="just">
              <a:buNone/>
            </a:pPr>
            <a:r>
              <a:rPr lang="ru-RU" sz="1800" dirty="0" smtClean="0"/>
              <a:t>Ведется работа по подготовке строительства студенческого общежития.</a:t>
            </a:r>
          </a:p>
          <a:p>
            <a:pPr marL="0" indent="450000" algn="just">
              <a:buNone/>
            </a:pPr>
            <a:r>
              <a:rPr lang="ru-RU" sz="1800" dirty="0" smtClean="0"/>
              <a:t>В </a:t>
            </a:r>
            <a:r>
              <a:rPr lang="ru-RU" sz="1800" dirty="0"/>
              <a:t>настоящее время задание на проектирование объекта согласовано с Минстроем РФ и направлено в ноябре 2024 г. в </a:t>
            </a:r>
            <a:r>
              <a:rPr lang="ru-RU" sz="1800" dirty="0" err="1"/>
              <a:t>Минобрнауки</a:t>
            </a:r>
            <a:r>
              <a:rPr lang="ru-RU" sz="1800" dirty="0"/>
              <a:t> РФ. Предварительная стоимость проектных работ с </a:t>
            </a:r>
            <a:r>
              <a:rPr lang="ru-RU" sz="1800" dirty="0" err="1"/>
              <a:t>госэкспертизой</a:t>
            </a:r>
            <a:r>
              <a:rPr lang="ru-RU" sz="1800" dirty="0"/>
              <a:t> составит 43 млн. рублей, стоимость строительства 2,532 млрд. руб.</a:t>
            </a:r>
          </a:p>
          <a:p>
            <a:pPr marL="0" indent="450000" algn="just">
              <a:buNone/>
            </a:pPr>
            <a:r>
              <a:rPr lang="ru-RU" sz="1800" dirty="0"/>
              <a:t>Сроки реализации объекта согласно Распоряжению Правительства РФ № 4073-р от 29.12.2023 г. – 2025-2027 годы.</a:t>
            </a:r>
          </a:p>
          <a:p>
            <a:pPr marL="0" indent="450000" algn="just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6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3197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91264" cy="72008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Финансово-экономическая деятельность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" y="1340768"/>
            <a:ext cx="8219256" cy="536530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/>
              <a:t>В 2025 году общий объем финансового обеспечения ТИ (ф) СВФУ по всем видам деятельности в сравнении с 2024 годом повысился на 9,14 </a:t>
            </a:r>
            <a:r>
              <a:rPr lang="ru-RU" sz="1600" dirty="0" smtClean="0"/>
              <a:t>%.</a:t>
            </a:r>
          </a:p>
          <a:p>
            <a:pPr algn="just">
              <a:spcAft>
                <a:spcPts val="0"/>
              </a:spcAft>
            </a:pPr>
            <a:r>
              <a:rPr lang="ru-RU" sz="1600" dirty="0"/>
              <a:t>План поступлений по всем источникам финансового обеспечения на 2025 год составил 237 798,4 тыс. руб., объем фактических поступлений составил 238 253,4 тыс. руб., исполнение в отчетном году на 0,19% больше запланированного.</a:t>
            </a:r>
            <a:r>
              <a:rPr lang="ru-RU" sz="1600" b="0" dirty="0" smtClean="0"/>
              <a:t> </a:t>
            </a:r>
            <a:endParaRPr lang="ru-RU" sz="1600" b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980568"/>
              </p:ext>
            </p:extLst>
          </p:nvPr>
        </p:nvGraphicFramePr>
        <p:xfrm>
          <a:off x="323528" y="2893118"/>
          <a:ext cx="8424936" cy="2873818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867075475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317205754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346409704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30657733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53403423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414880366"/>
                    </a:ext>
                  </a:extLst>
                </a:gridCol>
              </a:tblGrid>
              <a:tr h="611578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источника поступления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Доходы за 2025 г., </a:t>
                      </a:r>
                      <a:endParaRPr lang="ru-RU" sz="1400" dirty="0" smtClean="0">
                        <a:effectLst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тыс</a:t>
                      </a:r>
                      <a:r>
                        <a:rPr lang="ru-RU" sz="1400" dirty="0">
                          <a:effectLst/>
                        </a:rPr>
                        <a:t>. руб.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Доходы за 2024 г., </a:t>
                      </a:r>
                      <a:endParaRPr lang="ru-RU" sz="1400" dirty="0" smtClean="0">
                        <a:effectLst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тыс</a:t>
                      </a:r>
                      <a:r>
                        <a:rPr lang="ru-RU" sz="1400" dirty="0">
                          <a:effectLst/>
                        </a:rPr>
                        <a:t>. руб.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Отклонение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Отклонение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99581862"/>
                  </a:ext>
                </a:extLst>
              </a:tr>
              <a:tr h="212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(+,-)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(%)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3403823"/>
                  </a:ext>
                </a:extLst>
              </a:tr>
              <a:tr h="407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Субсидия на финансовое обеспечение выполнения государственного задания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156 963,6  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149 751,2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7 212,4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4,82%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0293452"/>
                  </a:ext>
                </a:extLst>
              </a:tr>
              <a:tr h="36100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Субсидия на иные цели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33 338,1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31 870,9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1 467,2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4,6%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2499968"/>
                  </a:ext>
                </a:extLst>
              </a:tr>
              <a:tr h="407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Средства от предпринимательской и иной приносящей доход деятельности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47 951,7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36 686,6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11 265,1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30,71%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9849121"/>
                  </a:ext>
                </a:extLst>
              </a:tr>
              <a:tr h="407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ВСЕГО поступления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238 253,4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218 308,7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19 944,7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9,14%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5645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9613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19256" cy="11916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Отношение средней заработной платы НПР в университете к среднемесячной заработной плате в Республике Саха (Якутия)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360" y="1988840"/>
            <a:ext cx="8424936" cy="3168352"/>
          </a:xfrm>
        </p:spPr>
        <p:txBody>
          <a:bodyPr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800" dirty="0"/>
              <a:t>По итогам 2025 года средняя заработная плата профессорско-преподавательского состава с учетом внешних совместителей составила 195,4 тыс. руб. месяц.</a:t>
            </a:r>
          </a:p>
          <a:p>
            <a:pPr algn="just">
              <a:spcAft>
                <a:spcPts val="0"/>
              </a:spcAft>
            </a:pPr>
            <a:r>
              <a:rPr lang="ru-RU" sz="1800" dirty="0"/>
              <a:t>По сравнению с предыдущим годом в 2025 году средняя заработная плата сотрудников учреждения (с учетом внешних совместителей) увеличилась на 14,5% и составила 131,3 тыс. руб., профессорско-преподавательского состава на 19,1% и составила 195,4 тыс. руб.</a:t>
            </a:r>
          </a:p>
          <a:p>
            <a:pPr algn="just">
              <a:spcAft>
                <a:spcPts val="0"/>
              </a:spcAft>
            </a:pPr>
            <a:r>
              <a:rPr lang="ru-RU" sz="1800" dirty="0"/>
              <a:t>По итогам 2025 года соотношение среднемесячной заработной платы профессорско-преподавательского состава из числа основных работников, к среднемесячной заработной плате по РС (Я) составило 216,1% (ФОТ ППС 61 038,7 тыс. руб. /</a:t>
            </a:r>
            <a:r>
              <a:rPr lang="ru-RU" sz="1800" dirty="0" err="1"/>
              <a:t>среднеспис</a:t>
            </a:r>
            <a:r>
              <a:rPr lang="ru-RU" sz="1800" dirty="0"/>
              <a:t>. численность ППС 23,6/12 мес./СЗП по региону 99,735 тыс. руб.*100), среднемесячная заработная плата составила 215,5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734624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643192" cy="68399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Международная деятельность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44642"/>
            <a:ext cx="8712968" cy="5724718"/>
          </a:xfrm>
        </p:spPr>
        <p:txBody>
          <a:bodyPr>
            <a:noAutofit/>
          </a:bodyPr>
          <a:lstStyle/>
          <a:p>
            <a:pPr algn="just"/>
            <a:r>
              <a:rPr lang="ru-RU" sz="1700" dirty="0"/>
              <a:t>В рамках международной редакционно-издательской деятельности Мельников А.Е., доцент кафедры горного дела, осуществляет функции члена редакционной коллегии международного научного журнала </a:t>
            </a:r>
            <a:r>
              <a:rPr lang="ru-RU" sz="1700" dirty="0" smtClean="0"/>
              <a:t>«JOURNAL OF GLACIOLOGY AND GEOCRYOLOGY» </a:t>
            </a:r>
            <a:r>
              <a:rPr lang="ru-RU" sz="1700" dirty="0"/>
              <a:t>(КНР</a:t>
            </a:r>
            <a:r>
              <a:rPr lang="ru-RU" sz="1700" dirty="0" smtClean="0"/>
              <a:t>). </a:t>
            </a:r>
          </a:p>
          <a:p>
            <a:pPr algn="just"/>
            <a:r>
              <a:rPr lang="ru-RU" sz="1700" dirty="0"/>
              <a:t>Действительный член АН РС (Я), профессор кафедры горного дела, Гриб Николай Николаевич и заведующий кафедрой горного дела Рочев Виктор Федорович приняли очное участие в 10-й Международной научной конференции </a:t>
            </a:r>
            <a:r>
              <a:rPr lang="ru-RU" sz="1700" dirty="0" smtClean="0"/>
              <a:t>«ПРОБЛЕМЫ КОМПЛЕКСНОГО ОСВОЕНИЯ ГЕОРЕСУРСОВ», </a:t>
            </a:r>
            <a:r>
              <a:rPr lang="ru-RU" sz="1700" dirty="0"/>
              <a:t>прошедшей в г. Харбине (Китай). </a:t>
            </a:r>
            <a:endParaRPr lang="ru-RU" sz="1700" dirty="0" smtClean="0"/>
          </a:p>
          <a:p>
            <a:pPr algn="just"/>
            <a:r>
              <a:rPr lang="ru-RU" sz="1700" dirty="0"/>
              <a:t>Кроме того, в очных и заочных международных научных конференциях на территории России в отчетном периоде </a:t>
            </a:r>
            <a:r>
              <a:rPr lang="ru-RU" sz="1700" i="1" dirty="0"/>
              <a:t>приняли участие 9 преподавателей института</a:t>
            </a:r>
            <a:r>
              <a:rPr lang="ru-RU" sz="1700" dirty="0"/>
              <a:t>.</a:t>
            </a:r>
          </a:p>
          <a:p>
            <a:pPr algn="just"/>
            <a:r>
              <a:rPr lang="ru-RU" sz="1700" dirty="0"/>
              <a:t>Студентка группы ЭП-24 Сидоренко В.С. была направлена в составе коллектива детского театра моды «Подиум» в г. Харбин (Китай) для участия в IV Международном многожанровом фестивале-конкурсе (3–11 июня 2025 г.) по направлению «Мода</a:t>
            </a:r>
            <a:r>
              <a:rPr lang="ru-RU" sz="1700" dirty="0" smtClean="0"/>
              <a:t>».</a:t>
            </a:r>
          </a:p>
          <a:p>
            <a:pPr lvl="0"/>
            <a:r>
              <a:rPr lang="ru-RU" sz="1700" dirty="0" smtClean="0"/>
              <a:t>На 01 января 2026 года по специальностям и направлениям подготовки Института </a:t>
            </a:r>
            <a:r>
              <a:rPr lang="ru-RU" sz="1700" i="1" dirty="0" smtClean="0"/>
              <a:t>обучается 9 иностранных студентов </a:t>
            </a:r>
            <a:r>
              <a:rPr lang="ru-RU" sz="1700" dirty="0" smtClean="0"/>
              <a:t>из стран ближнего зарубежья, в том числе студентов, обучающихся: </a:t>
            </a:r>
          </a:p>
          <a:p>
            <a:pPr marL="541338" lvl="0" indent="-184150">
              <a:buFont typeface="Wingdings" panose="05000000000000000000" pitchFamily="2" charset="2"/>
              <a:buChar char="Ø"/>
            </a:pPr>
            <a:r>
              <a:rPr lang="ru-RU" sz="1700" dirty="0" smtClean="0"/>
              <a:t>по заочной форме - 5 человек </a:t>
            </a:r>
            <a:r>
              <a:rPr lang="ru-RU" sz="1700" dirty="0"/>
              <a:t>по заочной форме обучения – 4 человека (1 гражданин Украины, 1 – Кыргызстана, 2 – Казахстана);</a:t>
            </a:r>
          </a:p>
          <a:p>
            <a:pPr marL="541338" lvl="0" indent="-184150">
              <a:buFont typeface="Wingdings" panose="05000000000000000000" pitchFamily="2" charset="2"/>
              <a:buChar char="Ø"/>
            </a:pPr>
            <a:r>
              <a:rPr lang="ru-RU" sz="1700" dirty="0"/>
              <a:t>по очной форме обучения – 4 человека (1 гражданин Азербайджана, 1 – Молдовы, 2 – Казахстана);</a:t>
            </a:r>
          </a:p>
          <a:p>
            <a:pPr marL="541338" indent="-184150">
              <a:buFont typeface="Wingdings" panose="05000000000000000000" pitchFamily="2" charset="2"/>
              <a:buChar char="Ø"/>
            </a:pPr>
            <a:r>
              <a:rPr lang="ru-RU" sz="1700" dirty="0"/>
              <a:t>по очно-заочной форме обучения – 1 человек (гражданин Азербайджана).</a:t>
            </a:r>
          </a:p>
        </p:txBody>
      </p:sp>
    </p:spTree>
    <p:extLst>
      <p:ext uri="{BB962C8B-B14F-4D97-AF65-F5344CB8AC3E}">
        <p14:creationId xmlns:p14="http://schemas.microsoft.com/office/powerpoint/2010/main" val="4936054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380" y="908720"/>
            <a:ext cx="8075240" cy="68399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Результаты мониторингов 2025 г.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352928" cy="316835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По итогам </a:t>
            </a:r>
            <a:r>
              <a:rPr lang="ru-RU" b="1" dirty="0"/>
              <a:t>экспертного мониторинга </a:t>
            </a:r>
            <a:r>
              <a:rPr lang="ru-RU" b="1" dirty="0" err="1"/>
              <a:t>Рособрнадзором</a:t>
            </a:r>
            <a:r>
              <a:rPr lang="ru-RU" b="1" dirty="0"/>
              <a:t> сайта ТИ (ф) СВФУ </a:t>
            </a:r>
            <a:r>
              <a:rPr lang="ru-RU" dirty="0"/>
              <a:t>на предмет представления информации об образовательной организации высшего образования в открытых источниках с учетом соблюдения требования законодательства в сфере образования, Технический институт показал высокие результаты (91% соответствия) и вошел в зеленую зону. </a:t>
            </a:r>
          </a:p>
          <a:p>
            <a:pPr algn="just"/>
            <a:r>
              <a:rPr lang="ru-RU" dirty="0"/>
              <a:t>По результатам </a:t>
            </a:r>
            <a:r>
              <a:rPr lang="ru-RU" b="1" dirty="0"/>
              <a:t>мониторинга эффективности деятельности образовательных организаций высшего образования в 2025 г. </a:t>
            </a:r>
            <a:r>
              <a:rPr lang="ru-RU" dirty="0"/>
              <a:t>Технический институт (филиал) СВФУ выполнил 4 показателя из 5, набрав J 14 и войдя во 2 лигу. </a:t>
            </a:r>
          </a:p>
          <a:p>
            <a:pPr marL="0" indent="0" algn="just">
              <a:buNone/>
            </a:pPr>
            <a:r>
              <a:rPr lang="ru-RU" dirty="0" smtClean="0"/>
              <a:t> </a:t>
            </a:r>
            <a:endParaRPr lang="ru-RU" dirty="0"/>
          </a:p>
          <a:p>
            <a:pPr algn="just"/>
            <a:endParaRPr lang="ru-RU" b="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8999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2196"/>
            <a:ext cx="8784976" cy="663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49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643192" cy="68399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Цифровая трансформация 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19256" cy="514543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Используются информационные </a:t>
            </a:r>
            <a:r>
              <a:rPr lang="ru-RU" dirty="0"/>
              <a:t>системы продуктов ММИС Лаборатория, позволяющие автоматизировать процессы сбора информации и управление отдельными административными функциями.</a:t>
            </a:r>
          </a:p>
          <a:p>
            <a:pPr algn="just"/>
            <a:r>
              <a:rPr lang="ru-RU" dirty="0"/>
              <a:t>В электронной информационно-образовательной среде вуза к настоящему времени сформировались следующие компоненты информационного продукта ММИС Лаборатория: Личный кабинет преподавателя, Личный кабинет студента, Личный кабинет сотрудника, АИС «Электронные ведомости», АИС «Электронное расписание», АИС «Учебная нагрузка», ПО «Учебные планы», АИС «Деканат», ПО «</a:t>
            </a:r>
            <a:r>
              <a:rPr lang="ru-RU" dirty="0" err="1"/>
              <a:t>ДипломМастер</a:t>
            </a:r>
            <a:r>
              <a:rPr lang="ru-RU" dirty="0"/>
              <a:t>». </a:t>
            </a:r>
          </a:p>
          <a:p>
            <a:pPr algn="just"/>
            <a:r>
              <a:rPr lang="ru-RU" dirty="0" smtClean="0"/>
              <a:t>Платформа </a:t>
            </a:r>
            <a:r>
              <a:rPr lang="ru-RU" dirty="0" err="1" smtClean="0"/>
              <a:t>Moodle</a:t>
            </a:r>
            <a:r>
              <a:rPr lang="ru-RU" dirty="0" smtClean="0"/>
              <a:t> обеспечивает </a:t>
            </a:r>
            <a:r>
              <a:rPr lang="ru-RU" dirty="0"/>
              <a:t>преподавателей всем необходимым для создания учебных курсов, организации учебного процесса, развития онлайн-образования</a:t>
            </a:r>
            <a:r>
              <a:rPr lang="ru-RU" dirty="0" smtClean="0"/>
              <a:t>. </a:t>
            </a:r>
            <a:r>
              <a:rPr lang="ru-RU" dirty="0"/>
              <a:t>С помощью </a:t>
            </a:r>
            <a:r>
              <a:rPr lang="ru-RU" dirty="0" err="1"/>
              <a:t>Moodle</a:t>
            </a:r>
            <a:r>
              <a:rPr lang="ru-RU" dirty="0"/>
              <a:t> проводятся курсы повышения квалификации и профессиональная </a:t>
            </a:r>
            <a:r>
              <a:rPr lang="ru-RU" dirty="0" smtClean="0"/>
              <a:t>переподготовка. 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рамках цифровой трансформации </a:t>
            </a:r>
            <a:r>
              <a:rPr lang="ru-RU" dirty="0" smtClean="0"/>
              <a:t>внедрена </a:t>
            </a:r>
            <a:r>
              <a:rPr lang="ru-RU" dirty="0"/>
              <a:t>система электронного документооборота </a:t>
            </a:r>
            <a:r>
              <a:rPr lang="ru-RU" dirty="0" err="1"/>
              <a:t>Directum</a:t>
            </a:r>
            <a:r>
              <a:rPr lang="ru-RU" dirty="0"/>
              <a:t> RX, функционирует </a:t>
            </a:r>
            <a:r>
              <a:rPr lang="ru-RU" dirty="0" smtClean="0"/>
              <a:t>система </a:t>
            </a:r>
            <a:r>
              <a:rPr lang="ru-RU" dirty="0"/>
              <a:t>онлайн-обучения СВФУ, подсистема «Электронная библиотека», модуль «Государственная итоговая аттестация», модуль «Цифровой паспорт кабинетов и учебных аудиторий», Отчетно-аналитическая система «ОАСИС» для учета показателей эффективного контракта ППС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4974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643192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Развитие цифровых компетенций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11316"/>
            <a:ext cx="8640960" cy="581402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С целью развития цифровых компетенций обучающихся Технический институт (филиал) провел в 2025 году следующую работу: </a:t>
            </a:r>
          </a:p>
          <a:p>
            <a:r>
              <a:rPr lang="ru-RU" dirty="0"/>
              <a:t>1. реализация программ профессионального обучения «Секретарь-администратор» и «Оператор электронно-вычислительных и вычислительных машин» для студентов 1-2 курсов института (всего 15 человек);</a:t>
            </a:r>
          </a:p>
          <a:p>
            <a:r>
              <a:rPr lang="ru-RU" dirty="0"/>
              <a:t>2. организация профессиональной переподготовки на базе цифровых кафедр по следующим дополнительным образовательным программам, связанным с ИТ и цифровой компетентностью: </a:t>
            </a:r>
          </a:p>
          <a:p>
            <a:r>
              <a:rPr lang="ru-RU" dirty="0"/>
              <a:t>- «Геоинформационное моделирование и визуализация пространственных данных»;</a:t>
            </a:r>
          </a:p>
          <a:p>
            <a:r>
              <a:rPr lang="ru-RU" dirty="0"/>
              <a:t>- «Веб-технологии»;</a:t>
            </a:r>
          </a:p>
          <a:p>
            <a:r>
              <a:rPr lang="ru-RU" dirty="0"/>
              <a:t>- «Цифровое управление строительством автодорог»;</a:t>
            </a:r>
          </a:p>
          <a:p>
            <a:r>
              <a:rPr lang="ru-RU" dirty="0"/>
              <a:t>- «Геоинформационное моделирование и визуализация пространственных данных»;</a:t>
            </a:r>
          </a:p>
          <a:p>
            <a:r>
              <a:rPr lang="ru-RU" dirty="0"/>
              <a:t>- «Разработка компьютерных игр и мультимедийных приложений на </a:t>
            </a:r>
            <a:r>
              <a:rPr lang="ru-RU" dirty="0" err="1"/>
              <a:t>Unity</a:t>
            </a:r>
            <a:r>
              <a:rPr lang="ru-RU" dirty="0"/>
              <a:t>»;</a:t>
            </a:r>
          </a:p>
          <a:p>
            <a:r>
              <a:rPr lang="ru-RU" dirty="0"/>
              <a:t>- «Дизайнер образовательных продуктов»; </a:t>
            </a:r>
          </a:p>
          <a:p>
            <a:r>
              <a:rPr lang="ru-RU" dirty="0"/>
              <a:t>- «Управление IT проектами»;</a:t>
            </a:r>
          </a:p>
          <a:p>
            <a:r>
              <a:rPr lang="ru-RU" dirty="0"/>
              <a:t>- «Управление бизнес-процессами»;</a:t>
            </a:r>
          </a:p>
          <a:p>
            <a:r>
              <a:rPr lang="ru-RU" dirty="0"/>
              <a:t>-«Цифровой дизайнер»;</a:t>
            </a:r>
          </a:p>
          <a:p>
            <a:r>
              <a:rPr lang="ru-RU" dirty="0"/>
              <a:t>- «Цифровая трансформация» (всего обучение прошли 19 студентов);</a:t>
            </a:r>
          </a:p>
          <a:p>
            <a:pPr algn="just"/>
            <a:r>
              <a:rPr lang="ru-RU" dirty="0"/>
              <a:t>3. внедрение программного обеспечения ПО «</a:t>
            </a:r>
            <a:r>
              <a:rPr lang="ru-RU" dirty="0" err="1"/>
              <a:t>Renga</a:t>
            </a:r>
            <a:r>
              <a:rPr lang="ru-RU" dirty="0"/>
              <a:t> </a:t>
            </a:r>
            <a:r>
              <a:rPr lang="ru-RU" dirty="0" err="1"/>
              <a:t>Professional</a:t>
            </a:r>
            <a:r>
              <a:rPr lang="ru-RU" dirty="0"/>
              <a:t>» для обучающихся направления подготовки 08.03.01 «Строительство</a:t>
            </a:r>
            <a:r>
              <a:rPr lang="ru-RU" dirty="0" smtClean="0"/>
              <a:t>».</a:t>
            </a:r>
          </a:p>
          <a:p>
            <a:pPr algn="just"/>
            <a:r>
              <a:rPr lang="ru-RU" dirty="0"/>
              <a:t>Для обучающихся всех образовательных программ ТИ (ф) СВФУ предусмотрено изучение унифицированной дисциплины «Введение в сквозные цифровые технологии» (2 сем., 2 </a:t>
            </a:r>
            <a:r>
              <a:rPr lang="ru-RU" dirty="0" err="1"/>
              <a:t>з.е</a:t>
            </a:r>
            <a:r>
              <a:rPr lang="ru-RU" dirty="0"/>
              <a:t>.); для студентов инженерных специальностей учебным планом предусмотрены такие дисциплины, как «Информатика», «Информационные технологии в горном деле», «Программное обеспечение задач электротехники», «Проектирование в </a:t>
            </a:r>
            <a:r>
              <a:rPr lang="en-GB" dirty="0" err="1"/>
              <a:t>nanoCAD</a:t>
            </a:r>
            <a:r>
              <a:rPr lang="ru-RU" dirty="0"/>
              <a:t>» и др.</a:t>
            </a:r>
          </a:p>
        </p:txBody>
      </p:sp>
    </p:spTree>
    <p:extLst>
      <p:ext uri="{BB962C8B-B14F-4D97-AF65-F5344CB8AC3E}">
        <p14:creationId xmlns:p14="http://schemas.microsoft.com/office/powerpoint/2010/main" val="6258236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9168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Выводы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684" y="533224"/>
            <a:ext cx="8856984" cy="6208144"/>
          </a:xfrm>
        </p:spPr>
        <p:txBody>
          <a:bodyPr>
            <a:normAutofit fontScale="92500" lnSpcReduction="20000"/>
          </a:bodyPr>
          <a:lstStyle/>
          <a:p>
            <a:pPr marL="0" indent="444500" algn="just">
              <a:buNone/>
            </a:pPr>
            <a:r>
              <a:rPr lang="ru-RU" sz="2000" dirty="0" smtClean="0"/>
              <a:t>В </a:t>
            </a:r>
            <a:r>
              <a:rPr lang="ru-RU" sz="2000" dirty="0"/>
              <a:t>Техническом институте (филиале) СВФУ в г. Нерюнгри систематически проводится актуализация содержания, форм и структуры образовательных программ, активно развивается индивидуальный подход к обучению через построение персональных траекторий образования, создание </a:t>
            </a:r>
            <a:r>
              <a:rPr lang="ru-RU" sz="2000" dirty="0" err="1"/>
              <a:t>разноуровневых</a:t>
            </a:r>
            <a:r>
              <a:rPr lang="ru-RU" sz="2000" dirty="0"/>
              <a:t> заданий, развитие онлайн-обучения и применение информационных технологий. </a:t>
            </a:r>
            <a:endParaRPr lang="ru-RU" sz="2000" dirty="0" smtClean="0"/>
          </a:p>
          <a:p>
            <a:pPr marL="0" indent="444500" algn="just">
              <a:buNone/>
            </a:pPr>
            <a:r>
              <a:rPr lang="ru-RU" sz="2000" dirty="0"/>
              <a:t>Научные исследования проводятся по ряду приоритетных направлений, достигнуто максимальное значение (за последние 5 лет) по привлечению финансирования на научно-исследовательские и опытно-конструкторские работы в рамках хоздоговорных работ.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marL="0" indent="444500" algn="just">
              <a:buNone/>
            </a:pPr>
            <a:r>
              <a:rPr lang="ru-RU" dirty="0"/>
              <a:t>Принимаются меры по совершенствованию </a:t>
            </a:r>
            <a:r>
              <a:rPr lang="ru-RU" dirty="0" err="1"/>
              <a:t>внеучебной</a:t>
            </a:r>
            <a:r>
              <a:rPr lang="ru-RU" dirty="0"/>
              <a:t> деятельности института, основу которого составляет разработанная и поэтапно внедряемая рабочая программа воспитания</a:t>
            </a:r>
            <a:r>
              <a:rPr lang="ru-RU" dirty="0" smtClean="0"/>
              <a:t>.</a:t>
            </a:r>
            <a:endParaRPr lang="en-US" dirty="0" smtClean="0"/>
          </a:p>
          <a:p>
            <a:pPr marL="0" indent="444500" algn="just">
              <a:buNone/>
            </a:pPr>
            <a:r>
              <a:rPr lang="ru-RU" dirty="0"/>
              <a:t>Результаты </a:t>
            </a:r>
            <a:r>
              <a:rPr lang="ru-RU" dirty="0" err="1"/>
              <a:t>самообследования</a:t>
            </a:r>
            <a:r>
              <a:rPr lang="ru-RU" dirty="0"/>
              <a:t> за 2025 год показывают, что потенциал института по всем рассмотренным показателям отвечает требованиям федеральных государственных образовательных стандартов, федеральному законодательству к содержанию и качеству подготовки выпускников.</a:t>
            </a:r>
            <a:endParaRPr lang="ru-RU" sz="2000" dirty="0"/>
          </a:p>
          <a:p>
            <a:pPr marL="0" indent="444500" algn="just">
              <a:buNone/>
            </a:pPr>
            <a:r>
              <a:rPr lang="ru-RU" i="1" dirty="0"/>
              <a:t>Признавая результаты </a:t>
            </a:r>
            <a:r>
              <a:rPr lang="ru-RU" i="1" dirty="0" err="1"/>
              <a:t>самообследования</a:t>
            </a:r>
            <a:r>
              <a:rPr lang="ru-RU" i="1" dirty="0"/>
              <a:t> института удовлетворительными, необходимо усилить работу по следующим направлениям:</a:t>
            </a:r>
          </a:p>
          <a:p>
            <a:pPr lvl="0"/>
            <a:r>
              <a:rPr lang="ru-RU" dirty="0"/>
              <a:t>повышение качества приема абитуриентов;</a:t>
            </a:r>
          </a:p>
          <a:p>
            <a:pPr lvl="0"/>
            <a:r>
              <a:rPr lang="ru-RU" dirty="0"/>
              <a:t>формирование образовательных </a:t>
            </a:r>
            <a:r>
              <a:rPr lang="ru-RU" dirty="0" err="1"/>
              <a:t>коллабораций</a:t>
            </a:r>
            <a:r>
              <a:rPr lang="ru-RU" dirty="0"/>
              <a:t>; </a:t>
            </a:r>
          </a:p>
          <a:p>
            <a:pPr lvl="0"/>
            <a:r>
              <a:rPr lang="ru-RU" dirty="0"/>
              <a:t>укрепление кадрового потенциала;  </a:t>
            </a:r>
          </a:p>
          <a:p>
            <a:pPr lvl="0"/>
            <a:r>
              <a:rPr lang="ru-RU" dirty="0"/>
              <a:t>совершенствование материально-технических условий осуществления образовательной деятельности, в том числе по доступности для лиц с </a:t>
            </a:r>
            <a:r>
              <a:rPr lang="ru-RU" dirty="0" smtClean="0"/>
              <a:t>ОВЗ.</a:t>
            </a:r>
            <a:endParaRPr lang="ru-RU" sz="2800" dirty="0"/>
          </a:p>
          <a:p>
            <a:endParaRPr lang="ru-RU" sz="28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2626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879" y="116632"/>
            <a:ext cx="8291264" cy="1737484"/>
          </a:xfrm>
        </p:spPr>
        <p:txBody>
          <a:bodyPr>
            <a:normAutofit fontScale="90000"/>
          </a:bodyPr>
          <a:lstStyle/>
          <a:p>
            <a:pPr algn="ctr" defTabSz="914400"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chemeClr val="tx2"/>
                </a:solidFill>
              </a:rPr>
              <a:t>Показатель среднего балла ЕГЭ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/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sz="2000" b="1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Средний балл ЕГЭ зачисленных абитуриентов в 2025 году составил 61,16 баллов.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 </a:t>
            </a:r>
            <a:b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(в 2024 году </a:t>
            </a:r>
            <a:r>
              <a:rPr lang="ru-RU" sz="2000" dirty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- 58,15</a:t>
            </a:r>
            <a:r>
              <a:rPr lang="ru-RU" sz="2000" dirty="0" smtClean="0">
                <a:solidFill>
                  <a:prstClr val="black"/>
                </a:solidFill>
                <a:latin typeface="Calibri" panose="020F0502020204030204"/>
                <a:ea typeface="Times New Roman"/>
                <a:cs typeface="Times New Roman"/>
              </a:rPr>
              <a:t>).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317607"/>
            <a:ext cx="6436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ctr"/>
            <a:r>
              <a:rPr lang="ru-RU" i="1" dirty="0">
                <a:solidFill>
                  <a:prstClr val="black"/>
                </a:solidFill>
                <a:ea typeface="Times New Roman"/>
                <a:cs typeface="Times New Roman"/>
              </a:rPr>
              <a:t>Информация по зачислению на бюджетные места</a:t>
            </a:r>
            <a:endParaRPr lang="ru-RU" sz="3600" i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9982686"/>
              </p:ext>
            </p:extLst>
          </p:nvPr>
        </p:nvGraphicFramePr>
        <p:xfrm>
          <a:off x="611560" y="2708920"/>
          <a:ext cx="7920881" cy="22860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4455082">
                  <a:extLst>
                    <a:ext uri="{9D8B030D-6E8A-4147-A177-3AD203B41FA5}">
                      <a16:colId xmlns:a16="http://schemas.microsoft.com/office/drawing/2014/main" val="4005353842"/>
                    </a:ext>
                  </a:extLst>
                </a:gridCol>
                <a:gridCol w="1149191">
                  <a:extLst>
                    <a:ext uri="{9D8B030D-6E8A-4147-A177-3AD203B41FA5}">
                      <a16:colId xmlns:a16="http://schemas.microsoft.com/office/drawing/2014/main" val="3842931085"/>
                    </a:ext>
                  </a:extLst>
                </a:gridCol>
                <a:gridCol w="1270986">
                  <a:extLst>
                    <a:ext uri="{9D8B030D-6E8A-4147-A177-3AD203B41FA5}">
                      <a16:colId xmlns:a16="http://schemas.microsoft.com/office/drawing/2014/main" val="1782397115"/>
                    </a:ext>
                  </a:extLst>
                </a:gridCol>
                <a:gridCol w="1045622">
                  <a:extLst>
                    <a:ext uri="{9D8B030D-6E8A-4147-A177-3AD203B41FA5}">
                      <a16:colId xmlns:a16="http://schemas.microsoft.com/office/drawing/2014/main" val="978395711"/>
                    </a:ext>
                  </a:extLst>
                </a:gridCol>
              </a:tblGrid>
              <a:tr h="357505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Направление подготовки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Зачислены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Из них, зачислены по результатам ЕГЭ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Средний балл ЕГЭ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294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Педагогическое образование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54,1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743175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Филология. Профиль: Зарубежная филология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57,8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757993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Горное дело (ОПИ)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58,2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07203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Горное дело (МД, ЭФГП)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68,4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13991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Строительство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63,9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026154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Итого: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61,16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858608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6534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214" y="548680"/>
            <a:ext cx="7886700" cy="9756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Дополнительное профессиональное образование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401001"/>
              </p:ext>
            </p:extLst>
          </p:nvPr>
        </p:nvGraphicFramePr>
        <p:xfrm>
          <a:off x="539551" y="1628800"/>
          <a:ext cx="8064897" cy="2717867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472403">
                  <a:extLst>
                    <a:ext uri="{9D8B030D-6E8A-4147-A177-3AD203B41FA5}">
                      <a16:colId xmlns:a16="http://schemas.microsoft.com/office/drawing/2014/main" val="3579567710"/>
                    </a:ext>
                  </a:extLst>
                </a:gridCol>
                <a:gridCol w="4499319">
                  <a:extLst>
                    <a:ext uri="{9D8B030D-6E8A-4147-A177-3AD203B41FA5}">
                      <a16:colId xmlns:a16="http://schemas.microsoft.com/office/drawing/2014/main" val="1225693095"/>
                    </a:ext>
                  </a:extLst>
                </a:gridCol>
                <a:gridCol w="1554248">
                  <a:extLst>
                    <a:ext uri="{9D8B030D-6E8A-4147-A177-3AD203B41FA5}">
                      <a16:colId xmlns:a16="http://schemas.microsoft.com/office/drawing/2014/main" val="3344122249"/>
                    </a:ext>
                  </a:extLst>
                </a:gridCol>
                <a:gridCol w="1538927">
                  <a:extLst>
                    <a:ext uri="{9D8B030D-6E8A-4147-A177-3AD203B41FA5}">
                      <a16:colId xmlns:a16="http://schemas.microsoft.com/office/drawing/2014/main" val="1676313686"/>
                    </a:ext>
                  </a:extLst>
                </a:gridCol>
              </a:tblGrid>
              <a:tr h="797627"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Количество</a:t>
                      </a:r>
                      <a:endParaRPr lang="ru-RU" sz="1200">
                        <a:effectLst/>
                      </a:endParaRPr>
                    </a:p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программ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Количество обученных слушателей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2290384"/>
                  </a:ext>
                </a:extLst>
              </a:tr>
              <a:tr h="39881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Количество реализованных программ профессиональной переподготовки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175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5963831"/>
                  </a:ext>
                </a:extLst>
              </a:tr>
              <a:tr h="598220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Количество реализованных программ повышения квалификации</a:t>
                      </a:r>
                      <a:endParaRPr lang="ru-RU" sz="1200" dirty="0">
                        <a:effectLst/>
                      </a:endParaRPr>
                    </a:p>
                    <a:p>
                      <a:pPr indent="0" algn="l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В том числе, по форме обучения: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14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336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4592660"/>
                  </a:ext>
                </a:extLst>
              </a:tr>
              <a:tr h="199407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tabLst>
                          <a:tab pos="3834765" algn="l"/>
                        </a:tabLst>
                      </a:pPr>
                      <a:r>
                        <a:rPr lang="ru-RU" sz="1400" dirty="0">
                          <a:effectLst/>
                        </a:rPr>
                        <a:t>- очное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129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0862830"/>
                  </a:ext>
                </a:extLst>
              </a:tr>
              <a:tr h="39881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>
                          <a:effectLst/>
                        </a:rPr>
                        <a:t>- заочное </a:t>
                      </a:r>
                      <a:endParaRPr lang="ru-RU" sz="1200">
                        <a:effectLst/>
                      </a:endParaRPr>
                    </a:p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>
                          <a:effectLst/>
                        </a:rPr>
                        <a:t>(полностью онлайн без участия лектора)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119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9998486"/>
                  </a:ext>
                </a:extLst>
              </a:tr>
              <a:tr h="199407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781175" algn="l"/>
                        </a:tabLst>
                      </a:pPr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just">
                        <a:tabLst>
                          <a:tab pos="3834765" algn="l"/>
                        </a:tabLst>
                      </a:pPr>
                      <a:r>
                        <a:rPr lang="ru-RU" sz="1400">
                          <a:effectLst/>
                        </a:rPr>
                        <a:t>- очно-заочное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781175" algn="l"/>
                        </a:tabLst>
                      </a:pPr>
                      <a:r>
                        <a:rPr lang="ru-RU" sz="1400" dirty="0">
                          <a:effectLst/>
                        </a:rPr>
                        <a:t>263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9426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16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65127"/>
            <a:ext cx="8640960" cy="61560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</a:rPr>
              <a:t>Дополнительное профессиональное образование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5040560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Программы профессиональной переподготовки реализуются по запросам предприятий (ООО «УК «</a:t>
            </a:r>
            <a:r>
              <a:rPr lang="ru-RU" dirty="0" err="1"/>
              <a:t>Колмар</a:t>
            </a:r>
            <a:r>
              <a:rPr lang="ru-RU" dirty="0"/>
              <a:t>», АО ГОК «</a:t>
            </a:r>
            <a:r>
              <a:rPr lang="ru-RU" dirty="0" err="1"/>
              <a:t>Инаглинский</a:t>
            </a:r>
            <a:r>
              <a:rPr lang="ru-RU" dirty="0"/>
              <a:t>», АО ГОК «</a:t>
            </a:r>
            <a:r>
              <a:rPr lang="ru-RU" dirty="0" err="1"/>
              <a:t>Денисовский</a:t>
            </a:r>
            <a:r>
              <a:rPr lang="ru-RU" dirty="0"/>
              <a:t>», ООО «</a:t>
            </a:r>
            <a:r>
              <a:rPr lang="ru-RU" dirty="0" err="1"/>
              <a:t>Эльгауголь</a:t>
            </a:r>
            <a:r>
              <a:rPr lang="ru-RU" dirty="0"/>
              <a:t>», АО ДГК НГРЭС, </a:t>
            </a:r>
            <a:r>
              <a:rPr lang="ru-RU" dirty="0" err="1"/>
              <a:t>Нерюнгринская</a:t>
            </a:r>
            <a:r>
              <a:rPr lang="ru-RU" dirty="0"/>
              <a:t> районная администрация, МОУ Гимназия № 2 г. Нерюнгри). </a:t>
            </a:r>
            <a:endParaRPr lang="ru-RU" dirty="0" smtClean="0"/>
          </a:p>
          <a:p>
            <a:pPr algn="just"/>
            <a:r>
              <a:rPr lang="ru-RU" dirty="0"/>
              <a:t>К числу новых программ, реализованных </a:t>
            </a:r>
            <a:r>
              <a:rPr lang="ru-RU" dirty="0" smtClean="0"/>
              <a:t>в </a:t>
            </a:r>
            <a:r>
              <a:rPr lang="ru-RU" dirty="0"/>
              <a:t>2025 году, относятся: Современные ИКТ в преподавании иностранного языка (английского языка) (144 часа); Организация исследовательской и инновационной деятельности обучающихся в рамках реализации ФГОС (144 часа); Инновационные подходы в работе с дизартрией: диагностика и коррекция (144 часа); Разработка интерактивных мультимедиа-материалов для сопровождения образовательной деятельности (144 ч.); Организация инклюзивного обучения в сфере образования (300 часов); Электроэнергетика и электротехника (288).  </a:t>
            </a:r>
            <a:endParaRPr lang="ru-RU" dirty="0" smtClean="0"/>
          </a:p>
          <a:p>
            <a:pPr algn="just"/>
            <a:r>
              <a:rPr lang="ru-RU" dirty="0"/>
              <a:t>Всего в отчетный период обучение по программам повышения квалификации и профессиональной переподготовки прошло 511 человек, что на 67 больше предыдущего отчетного года.</a:t>
            </a:r>
          </a:p>
        </p:txBody>
      </p:sp>
    </p:spTree>
    <p:extLst>
      <p:ext uri="{BB962C8B-B14F-4D97-AF65-F5344CB8AC3E}">
        <p14:creationId xmlns:p14="http://schemas.microsoft.com/office/powerpoint/2010/main" val="214705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Высшее образование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7886700" cy="2560006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В 2025 году ТИ (ф) СВФУ осуществлял подготовку обучающихся по 20 основным профессиональным образовательным программам высшего образования по 9 направлениям подготовки бакалавриата и 1 специальности.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572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886700" cy="864096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Контингент </a:t>
            </a:r>
            <a:r>
              <a:rPr lang="ru-RU" b="1" dirty="0" smtClean="0">
                <a:solidFill>
                  <a:schemeClr val="tx2"/>
                </a:solidFill>
              </a:rPr>
              <a:t>студентов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520081"/>
              </p:ext>
            </p:extLst>
          </p:nvPr>
        </p:nvGraphicFramePr>
        <p:xfrm>
          <a:off x="467545" y="1340766"/>
          <a:ext cx="8280918" cy="3944992"/>
        </p:xfrm>
        <a:graphic>
          <a:graphicData uri="http://schemas.openxmlformats.org/drawingml/2006/table">
            <a:tbl>
              <a:tblPr firstRow="1" firstCol="1" bandRow="1" bandCol="1">
                <a:tableStyleId>{ED083AE6-46FA-4A59-8FB0-9F97EB10719F}</a:tableStyleId>
              </a:tblPr>
              <a:tblGrid>
                <a:gridCol w="930824">
                  <a:extLst>
                    <a:ext uri="{9D8B030D-6E8A-4147-A177-3AD203B41FA5}">
                      <a16:colId xmlns:a16="http://schemas.microsoft.com/office/drawing/2014/main" val="3882596031"/>
                    </a:ext>
                  </a:extLst>
                </a:gridCol>
                <a:gridCol w="930168">
                  <a:extLst>
                    <a:ext uri="{9D8B030D-6E8A-4147-A177-3AD203B41FA5}">
                      <a16:colId xmlns:a16="http://schemas.microsoft.com/office/drawing/2014/main" val="698515314"/>
                    </a:ext>
                  </a:extLst>
                </a:gridCol>
                <a:gridCol w="1091335">
                  <a:extLst>
                    <a:ext uri="{9D8B030D-6E8A-4147-A177-3AD203B41FA5}">
                      <a16:colId xmlns:a16="http://schemas.microsoft.com/office/drawing/2014/main" val="830105819"/>
                    </a:ext>
                  </a:extLst>
                </a:gridCol>
                <a:gridCol w="2537433">
                  <a:extLst>
                    <a:ext uri="{9D8B030D-6E8A-4147-A177-3AD203B41FA5}">
                      <a16:colId xmlns:a16="http://schemas.microsoft.com/office/drawing/2014/main" val="1476818042"/>
                    </a:ext>
                  </a:extLst>
                </a:gridCol>
                <a:gridCol w="2791158">
                  <a:extLst>
                    <a:ext uri="{9D8B030D-6E8A-4147-A177-3AD203B41FA5}">
                      <a16:colId xmlns:a16="http://schemas.microsoft.com/office/drawing/2014/main" val="3322162623"/>
                    </a:ext>
                  </a:extLst>
                </a:gridCol>
              </a:tblGrid>
              <a:tr h="296096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ФГОС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94915"/>
                  </a:ext>
                </a:extLst>
              </a:tr>
              <a:tr h="3432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очное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заочное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Очно-заочное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всего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86554252"/>
                  </a:ext>
                </a:extLst>
              </a:tr>
              <a:tr h="592192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2022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361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440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801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58904338"/>
                  </a:ext>
                </a:extLst>
              </a:tr>
              <a:tr h="592192">
                <a:tc>
                  <a:txBody>
                    <a:bodyPr/>
                    <a:lstStyle/>
                    <a:p>
                      <a:pPr indent="0" algn="ctr"/>
                      <a:r>
                        <a:rPr lang="en-US" sz="2000">
                          <a:effectLst/>
                        </a:rPr>
                        <a:t>2023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US" sz="2000">
                          <a:effectLst/>
                        </a:rPr>
                        <a:t>413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464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40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917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03668522"/>
                  </a:ext>
                </a:extLst>
              </a:tr>
              <a:tr h="592192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2024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421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510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21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952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557623697"/>
                  </a:ext>
                </a:extLst>
              </a:tr>
              <a:tr h="592192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2025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393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596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18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1007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05246149"/>
                  </a:ext>
                </a:extLst>
              </a:tr>
              <a:tr h="592192"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2026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364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>
                          <a:effectLst/>
                        </a:rPr>
                        <a:t>609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endParaRPr lang="ru-RU" sz="2000" dirty="0" smtClean="0">
                        <a:effectLst/>
                      </a:endParaRPr>
                    </a:p>
                    <a:p>
                      <a:pPr indent="0" algn="ctr"/>
                      <a:r>
                        <a:rPr lang="ru-RU" sz="2000" dirty="0" smtClean="0">
                          <a:effectLst/>
                        </a:rPr>
                        <a:t>30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2000" dirty="0">
                          <a:effectLst/>
                        </a:rPr>
                        <a:t>1003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600174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80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775" y="260648"/>
            <a:ext cx="7886700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Контингент студентов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6673" y="1340768"/>
            <a:ext cx="8136904" cy="4351338"/>
          </a:xfrm>
        </p:spPr>
        <p:txBody>
          <a:bodyPr/>
          <a:lstStyle/>
          <a:p>
            <a:pPr algn="just"/>
            <a:r>
              <a:rPr lang="ru-RU" dirty="0" smtClean="0"/>
              <a:t>Контингент студентов по состоянию на 01.01.2026 г., приведенный к очной форме обучения, составляет 432 чел. </a:t>
            </a:r>
          </a:p>
          <a:p>
            <a:pPr algn="just"/>
            <a:r>
              <a:rPr lang="ru-RU" dirty="0" smtClean="0"/>
              <a:t>На 01 января 2026 года по специальностям и направлениям подготовки Института обучается 9 иностранных студентов из стран ближнего зарубежья, </a:t>
            </a:r>
            <a:r>
              <a:rPr lang="ru-RU" dirty="0"/>
              <a:t>в том числе студентов, обучающихся по заочной форме – 4 человека (1 из Украины, 1 – из Кыргызстана, 2 – из Казахстана), по очной форме – 4 человека (2 – из Казахстана, 1 – из Азербайджана, 1 – из Молдавии), по очно-заочной форме – 1 человек (1 – из Азербайджана</a:t>
            </a:r>
            <a:r>
              <a:rPr lang="ru-RU" dirty="0" smtClean="0"/>
              <a:t>).</a:t>
            </a:r>
          </a:p>
          <a:p>
            <a:pPr algn="just"/>
            <a:r>
              <a:rPr lang="ru-RU" dirty="0" smtClean="0"/>
              <a:t>По договорам о целевом обучении (по состоянию на 01.01.2026 г.) учится 23 студента. Всего в 2025 г. заключено 8 новых договора о целевом обучении.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28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72" y="160965"/>
            <a:ext cx="2917189" cy="2514818"/>
          </a:xfrm>
          <a:prstGeom prst="rect">
            <a:avLst/>
          </a:prstGeom>
        </p:spPr>
      </p:pic>
      <p:sp>
        <p:nvSpPr>
          <p:cNvPr id="13" name="Блок-схема: подготовка 12"/>
          <p:cNvSpPr/>
          <p:nvPr/>
        </p:nvSpPr>
        <p:spPr>
          <a:xfrm>
            <a:off x="6900862" y="-5214"/>
            <a:ext cx="2243138" cy="1800225"/>
          </a:xfrm>
          <a:prstGeom prst="flowChartPreparation">
            <a:avLst/>
          </a:prstGeom>
          <a:solidFill>
            <a:srgbClr val="FFC000">
              <a:alpha val="58000"/>
            </a:srgbClr>
          </a:solidFill>
          <a:ln>
            <a:solidFill>
              <a:srgbClr val="FFC000">
                <a:alpha val="1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76" y="51989"/>
            <a:ext cx="3282980" cy="2728939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689257" y="3784473"/>
            <a:ext cx="353378" cy="187643"/>
          </a:xfrm>
          <a:custGeom>
            <a:avLst/>
            <a:gdLst/>
            <a:ahLst/>
            <a:cxnLst/>
            <a:rect l="l" t="t" r="r" b="b"/>
            <a:pathLst>
              <a:path w="471169" h="250189">
                <a:moveTo>
                  <a:pt x="467829" y="29844"/>
                </a:moveTo>
                <a:lnTo>
                  <a:pt x="3022" y="29844"/>
                </a:lnTo>
                <a:lnTo>
                  <a:pt x="0" y="32893"/>
                </a:lnTo>
                <a:lnTo>
                  <a:pt x="0" y="77724"/>
                </a:lnTo>
                <a:lnTo>
                  <a:pt x="3022" y="80772"/>
                </a:lnTo>
                <a:lnTo>
                  <a:pt x="429348" y="80772"/>
                </a:lnTo>
                <a:lnTo>
                  <a:pt x="429348" y="246887"/>
                </a:lnTo>
                <a:lnTo>
                  <a:pt x="432396" y="249936"/>
                </a:lnTo>
                <a:lnTo>
                  <a:pt x="440016" y="249936"/>
                </a:lnTo>
                <a:lnTo>
                  <a:pt x="443064" y="246887"/>
                </a:lnTo>
                <a:lnTo>
                  <a:pt x="443064" y="81280"/>
                </a:lnTo>
                <a:lnTo>
                  <a:pt x="467829" y="81280"/>
                </a:lnTo>
                <a:lnTo>
                  <a:pt x="470877" y="78231"/>
                </a:lnTo>
                <a:lnTo>
                  <a:pt x="470877" y="67691"/>
                </a:lnTo>
                <a:lnTo>
                  <a:pt x="14655" y="67691"/>
                </a:lnTo>
                <a:lnTo>
                  <a:pt x="14655" y="43434"/>
                </a:lnTo>
                <a:lnTo>
                  <a:pt x="470877" y="43434"/>
                </a:lnTo>
                <a:lnTo>
                  <a:pt x="470877" y="32893"/>
                </a:lnTo>
                <a:lnTo>
                  <a:pt x="467829" y="29844"/>
                </a:lnTo>
                <a:close/>
              </a:path>
              <a:path w="471169" h="250189">
                <a:moveTo>
                  <a:pt x="41973" y="80772"/>
                </a:moveTo>
                <a:lnTo>
                  <a:pt x="27825" y="80772"/>
                </a:lnTo>
                <a:lnTo>
                  <a:pt x="27825" y="115062"/>
                </a:lnTo>
                <a:lnTo>
                  <a:pt x="30848" y="118110"/>
                </a:lnTo>
                <a:lnTo>
                  <a:pt x="38442" y="118110"/>
                </a:lnTo>
                <a:lnTo>
                  <a:pt x="41973" y="115062"/>
                </a:lnTo>
                <a:lnTo>
                  <a:pt x="41973" y="80772"/>
                </a:lnTo>
                <a:close/>
              </a:path>
              <a:path w="471169" h="250189">
                <a:moveTo>
                  <a:pt x="470877" y="43434"/>
                </a:moveTo>
                <a:lnTo>
                  <a:pt x="457161" y="43434"/>
                </a:lnTo>
                <a:lnTo>
                  <a:pt x="457161" y="67691"/>
                </a:lnTo>
                <a:lnTo>
                  <a:pt x="470877" y="67691"/>
                </a:lnTo>
                <a:lnTo>
                  <a:pt x="470877" y="43434"/>
                </a:lnTo>
                <a:close/>
              </a:path>
              <a:path w="471169" h="250189">
                <a:moveTo>
                  <a:pt x="272084" y="0"/>
                </a:moveTo>
                <a:lnTo>
                  <a:pt x="199275" y="0"/>
                </a:lnTo>
                <a:lnTo>
                  <a:pt x="196253" y="3556"/>
                </a:lnTo>
                <a:lnTo>
                  <a:pt x="196253" y="29844"/>
                </a:lnTo>
                <a:lnTo>
                  <a:pt x="209892" y="29844"/>
                </a:lnTo>
                <a:lnTo>
                  <a:pt x="209892" y="14097"/>
                </a:lnTo>
                <a:lnTo>
                  <a:pt x="275132" y="14097"/>
                </a:lnTo>
                <a:lnTo>
                  <a:pt x="275132" y="3556"/>
                </a:lnTo>
                <a:lnTo>
                  <a:pt x="272084" y="0"/>
                </a:lnTo>
                <a:close/>
              </a:path>
              <a:path w="471169" h="250189">
                <a:moveTo>
                  <a:pt x="275132" y="14097"/>
                </a:moveTo>
                <a:lnTo>
                  <a:pt x="260997" y="14097"/>
                </a:lnTo>
                <a:lnTo>
                  <a:pt x="260997" y="29844"/>
                </a:lnTo>
                <a:lnTo>
                  <a:pt x="275132" y="29844"/>
                </a:lnTo>
                <a:lnTo>
                  <a:pt x="275132" y="140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89257" y="3882772"/>
            <a:ext cx="353378" cy="253841"/>
          </a:xfrm>
          <a:custGeom>
            <a:avLst/>
            <a:gdLst/>
            <a:ahLst/>
            <a:cxnLst/>
            <a:rect l="l" t="t" r="r" b="b"/>
            <a:pathLst>
              <a:path w="471169" h="338454">
                <a:moveTo>
                  <a:pt x="163880" y="224663"/>
                </a:moveTo>
                <a:lnTo>
                  <a:pt x="148170" y="224663"/>
                </a:lnTo>
                <a:lnTo>
                  <a:pt x="91033" y="328168"/>
                </a:lnTo>
                <a:lnTo>
                  <a:pt x="90017" y="330200"/>
                </a:lnTo>
                <a:lnTo>
                  <a:pt x="90017" y="332740"/>
                </a:lnTo>
                <a:lnTo>
                  <a:pt x="91033" y="335280"/>
                </a:lnTo>
                <a:lnTo>
                  <a:pt x="92570" y="336804"/>
                </a:lnTo>
                <a:lnTo>
                  <a:pt x="95072" y="338328"/>
                </a:lnTo>
                <a:lnTo>
                  <a:pt x="135547" y="338328"/>
                </a:lnTo>
                <a:lnTo>
                  <a:pt x="138061" y="336804"/>
                </a:lnTo>
                <a:lnTo>
                  <a:pt x="139077" y="334264"/>
                </a:lnTo>
                <a:lnTo>
                  <a:pt x="144576" y="324104"/>
                </a:lnTo>
                <a:lnTo>
                  <a:pt x="109258" y="324104"/>
                </a:lnTo>
                <a:lnTo>
                  <a:pt x="163880" y="224663"/>
                </a:lnTo>
                <a:close/>
              </a:path>
              <a:path w="471169" h="338454">
                <a:moveTo>
                  <a:pt x="314931" y="275463"/>
                </a:moveTo>
                <a:lnTo>
                  <a:pt x="299897" y="275463"/>
                </a:lnTo>
                <a:lnTo>
                  <a:pt x="308013" y="291084"/>
                </a:lnTo>
                <a:lnTo>
                  <a:pt x="221526" y="291084"/>
                </a:lnTo>
                <a:lnTo>
                  <a:pt x="218008" y="294132"/>
                </a:lnTo>
                <a:lnTo>
                  <a:pt x="218008" y="302260"/>
                </a:lnTo>
                <a:lnTo>
                  <a:pt x="221526" y="305308"/>
                </a:lnTo>
                <a:lnTo>
                  <a:pt x="315582" y="305308"/>
                </a:lnTo>
                <a:lnTo>
                  <a:pt x="331292" y="334264"/>
                </a:lnTo>
                <a:lnTo>
                  <a:pt x="332778" y="336296"/>
                </a:lnTo>
                <a:lnTo>
                  <a:pt x="335330" y="338328"/>
                </a:lnTo>
                <a:lnTo>
                  <a:pt x="376262" y="338328"/>
                </a:lnTo>
                <a:lnTo>
                  <a:pt x="378294" y="336804"/>
                </a:lnTo>
                <a:lnTo>
                  <a:pt x="379310" y="335280"/>
                </a:lnTo>
                <a:lnTo>
                  <a:pt x="380834" y="333248"/>
                </a:lnTo>
                <a:lnTo>
                  <a:pt x="380834" y="330708"/>
                </a:lnTo>
                <a:lnTo>
                  <a:pt x="379310" y="328168"/>
                </a:lnTo>
                <a:lnTo>
                  <a:pt x="377086" y="324104"/>
                </a:lnTo>
                <a:lnTo>
                  <a:pt x="341401" y="324104"/>
                </a:lnTo>
                <a:lnTo>
                  <a:pt x="314931" y="275463"/>
                </a:lnTo>
                <a:close/>
              </a:path>
              <a:path w="471169" h="338454">
                <a:moveTo>
                  <a:pt x="200291" y="224663"/>
                </a:moveTo>
                <a:lnTo>
                  <a:pt x="184111" y="224663"/>
                </a:lnTo>
                <a:lnTo>
                  <a:pt x="129476" y="324104"/>
                </a:lnTo>
                <a:lnTo>
                  <a:pt x="144576" y="324104"/>
                </a:lnTo>
                <a:lnTo>
                  <a:pt x="154749" y="305308"/>
                </a:lnTo>
                <a:lnTo>
                  <a:pt x="200799" y="305308"/>
                </a:lnTo>
                <a:lnTo>
                  <a:pt x="204330" y="302260"/>
                </a:lnTo>
                <a:lnTo>
                  <a:pt x="204330" y="294132"/>
                </a:lnTo>
                <a:lnTo>
                  <a:pt x="200799" y="291084"/>
                </a:lnTo>
                <a:lnTo>
                  <a:pt x="162356" y="291084"/>
                </a:lnTo>
                <a:lnTo>
                  <a:pt x="171450" y="275463"/>
                </a:lnTo>
                <a:lnTo>
                  <a:pt x="314931" y="275463"/>
                </a:lnTo>
                <a:lnTo>
                  <a:pt x="308020" y="262763"/>
                </a:lnTo>
                <a:lnTo>
                  <a:pt x="179565" y="262763"/>
                </a:lnTo>
                <a:lnTo>
                  <a:pt x="200291" y="224663"/>
                </a:lnTo>
                <a:close/>
              </a:path>
              <a:path w="471169" h="338454">
                <a:moveTo>
                  <a:pt x="322668" y="224663"/>
                </a:moveTo>
                <a:lnTo>
                  <a:pt x="307505" y="224663"/>
                </a:lnTo>
                <a:lnTo>
                  <a:pt x="361657" y="324104"/>
                </a:lnTo>
                <a:lnTo>
                  <a:pt x="377086" y="324104"/>
                </a:lnTo>
                <a:lnTo>
                  <a:pt x="322668" y="224663"/>
                </a:lnTo>
                <a:close/>
              </a:path>
              <a:path w="471169" h="338454">
                <a:moveTo>
                  <a:pt x="287286" y="224663"/>
                </a:moveTo>
                <a:lnTo>
                  <a:pt x="272084" y="224663"/>
                </a:lnTo>
                <a:lnTo>
                  <a:pt x="292849" y="262763"/>
                </a:lnTo>
                <a:lnTo>
                  <a:pt x="308020" y="262763"/>
                </a:lnTo>
                <a:lnTo>
                  <a:pt x="287286" y="224663"/>
                </a:lnTo>
                <a:close/>
              </a:path>
              <a:path w="471169" h="338454">
                <a:moveTo>
                  <a:pt x="467829" y="173482"/>
                </a:moveTo>
                <a:lnTo>
                  <a:pt x="3022" y="173482"/>
                </a:lnTo>
                <a:lnTo>
                  <a:pt x="0" y="176530"/>
                </a:lnTo>
                <a:lnTo>
                  <a:pt x="0" y="221615"/>
                </a:lnTo>
                <a:lnTo>
                  <a:pt x="3022" y="224663"/>
                </a:lnTo>
                <a:lnTo>
                  <a:pt x="467829" y="224663"/>
                </a:lnTo>
                <a:lnTo>
                  <a:pt x="470877" y="221615"/>
                </a:lnTo>
                <a:lnTo>
                  <a:pt x="470877" y="210947"/>
                </a:lnTo>
                <a:lnTo>
                  <a:pt x="14655" y="210947"/>
                </a:lnTo>
                <a:lnTo>
                  <a:pt x="14655" y="186690"/>
                </a:lnTo>
                <a:lnTo>
                  <a:pt x="470877" y="186690"/>
                </a:lnTo>
                <a:lnTo>
                  <a:pt x="470877" y="176530"/>
                </a:lnTo>
                <a:lnTo>
                  <a:pt x="467829" y="173482"/>
                </a:lnTo>
                <a:close/>
              </a:path>
              <a:path w="471169" h="338454">
                <a:moveTo>
                  <a:pt x="470877" y="186690"/>
                </a:moveTo>
                <a:lnTo>
                  <a:pt x="457161" y="186690"/>
                </a:lnTo>
                <a:lnTo>
                  <a:pt x="457161" y="210947"/>
                </a:lnTo>
                <a:lnTo>
                  <a:pt x="470877" y="210947"/>
                </a:lnTo>
                <a:lnTo>
                  <a:pt x="470877" y="186690"/>
                </a:lnTo>
                <a:close/>
              </a:path>
              <a:path w="471169" h="338454">
                <a:moveTo>
                  <a:pt x="38442" y="0"/>
                </a:moveTo>
                <a:lnTo>
                  <a:pt x="30848" y="0"/>
                </a:lnTo>
                <a:lnTo>
                  <a:pt x="27825" y="3556"/>
                </a:lnTo>
                <a:lnTo>
                  <a:pt x="27825" y="173482"/>
                </a:lnTo>
                <a:lnTo>
                  <a:pt x="41973" y="173482"/>
                </a:lnTo>
                <a:lnTo>
                  <a:pt x="41973" y="3556"/>
                </a:lnTo>
                <a:lnTo>
                  <a:pt x="38442" y="0"/>
                </a:lnTo>
                <a:close/>
              </a:path>
              <a:path w="471169" h="338454">
                <a:moveTo>
                  <a:pt x="440016" y="132461"/>
                </a:moveTo>
                <a:lnTo>
                  <a:pt x="432396" y="132461"/>
                </a:lnTo>
                <a:lnTo>
                  <a:pt x="429348" y="135382"/>
                </a:lnTo>
                <a:lnTo>
                  <a:pt x="429348" y="173482"/>
                </a:lnTo>
                <a:lnTo>
                  <a:pt x="443064" y="173482"/>
                </a:lnTo>
                <a:lnTo>
                  <a:pt x="443064" y="135382"/>
                </a:lnTo>
                <a:lnTo>
                  <a:pt x="440016" y="1324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768480" y="3857626"/>
            <a:ext cx="192405" cy="139541"/>
          </a:xfrm>
          <a:custGeom>
            <a:avLst/>
            <a:gdLst/>
            <a:ahLst/>
            <a:cxnLst/>
            <a:rect l="l" t="t" r="r" b="b"/>
            <a:pathLst>
              <a:path w="256540" h="186054">
                <a:moveTo>
                  <a:pt x="26144" y="134366"/>
                </a:moveTo>
                <a:lnTo>
                  <a:pt x="23089" y="134368"/>
                </a:lnTo>
                <a:lnTo>
                  <a:pt x="9611" y="138124"/>
                </a:lnTo>
                <a:lnTo>
                  <a:pt x="0" y="147915"/>
                </a:lnTo>
                <a:lnTo>
                  <a:pt x="111" y="166155"/>
                </a:lnTo>
                <a:lnTo>
                  <a:pt x="5024" y="178524"/>
                </a:lnTo>
                <a:lnTo>
                  <a:pt x="13427" y="185469"/>
                </a:lnTo>
                <a:lnTo>
                  <a:pt x="30546" y="184181"/>
                </a:lnTo>
                <a:lnTo>
                  <a:pt x="42175" y="177933"/>
                </a:lnTo>
                <a:lnTo>
                  <a:pt x="44151" y="174751"/>
                </a:lnTo>
                <a:lnTo>
                  <a:pt x="14562" y="174751"/>
                </a:lnTo>
                <a:lnTo>
                  <a:pt x="8517" y="169291"/>
                </a:lnTo>
                <a:lnTo>
                  <a:pt x="8517" y="154558"/>
                </a:lnTo>
                <a:lnTo>
                  <a:pt x="14054" y="148589"/>
                </a:lnTo>
                <a:lnTo>
                  <a:pt x="45134" y="148589"/>
                </a:lnTo>
                <a:lnTo>
                  <a:pt x="42483" y="143790"/>
                </a:lnTo>
                <a:lnTo>
                  <a:pt x="48450" y="135889"/>
                </a:lnTo>
                <a:lnTo>
                  <a:pt x="31682" y="135889"/>
                </a:lnTo>
                <a:lnTo>
                  <a:pt x="29142" y="135381"/>
                </a:lnTo>
                <a:lnTo>
                  <a:pt x="26144" y="134366"/>
                </a:lnTo>
                <a:close/>
              </a:path>
              <a:path w="256540" h="186054">
                <a:moveTo>
                  <a:pt x="45134" y="148589"/>
                </a:moveTo>
                <a:lnTo>
                  <a:pt x="29142" y="148589"/>
                </a:lnTo>
                <a:lnTo>
                  <a:pt x="34679" y="154050"/>
                </a:lnTo>
                <a:lnTo>
                  <a:pt x="34679" y="169291"/>
                </a:lnTo>
                <a:lnTo>
                  <a:pt x="28634" y="174751"/>
                </a:lnTo>
                <a:lnTo>
                  <a:pt x="44151" y="174751"/>
                </a:lnTo>
                <a:lnTo>
                  <a:pt x="48273" y="168115"/>
                </a:lnTo>
                <a:lnTo>
                  <a:pt x="47377" y="152651"/>
                </a:lnTo>
                <a:lnTo>
                  <a:pt x="45134" y="148589"/>
                </a:lnTo>
                <a:close/>
              </a:path>
              <a:path w="256540" h="186054">
                <a:moveTo>
                  <a:pt x="132152" y="90931"/>
                </a:moveTo>
                <a:lnTo>
                  <a:pt x="104605" y="90931"/>
                </a:lnTo>
                <a:lnTo>
                  <a:pt x="141829" y="111632"/>
                </a:lnTo>
                <a:lnTo>
                  <a:pt x="141829" y="113156"/>
                </a:lnTo>
                <a:lnTo>
                  <a:pt x="141321" y="114173"/>
                </a:lnTo>
                <a:lnTo>
                  <a:pt x="141321" y="116205"/>
                </a:lnTo>
                <a:lnTo>
                  <a:pt x="144983" y="129852"/>
                </a:lnTo>
                <a:lnTo>
                  <a:pt x="154628" y="139544"/>
                </a:lnTo>
                <a:lnTo>
                  <a:pt x="172696" y="139353"/>
                </a:lnTo>
                <a:lnTo>
                  <a:pt x="185081" y="134366"/>
                </a:lnTo>
                <a:lnTo>
                  <a:pt x="189197" y="129412"/>
                </a:lnTo>
                <a:lnTo>
                  <a:pt x="159952" y="129412"/>
                </a:lnTo>
                <a:lnTo>
                  <a:pt x="153906" y="123825"/>
                </a:lnTo>
                <a:lnTo>
                  <a:pt x="153906" y="109093"/>
                </a:lnTo>
                <a:lnTo>
                  <a:pt x="159444" y="102997"/>
                </a:lnTo>
                <a:lnTo>
                  <a:pt x="189798" y="102997"/>
                </a:lnTo>
                <a:lnTo>
                  <a:pt x="188635" y="100216"/>
                </a:lnTo>
                <a:lnTo>
                  <a:pt x="189527" y="99060"/>
                </a:lnTo>
                <a:lnTo>
                  <a:pt x="146858" y="99060"/>
                </a:lnTo>
                <a:lnTo>
                  <a:pt x="132152" y="90931"/>
                </a:lnTo>
                <a:close/>
              </a:path>
              <a:path w="256540" h="186054">
                <a:moveTo>
                  <a:pt x="100694" y="47024"/>
                </a:moveTo>
                <a:lnTo>
                  <a:pt x="82719" y="47139"/>
                </a:lnTo>
                <a:lnTo>
                  <a:pt x="70377" y="52095"/>
                </a:lnTo>
                <a:lnTo>
                  <a:pt x="63358" y="60555"/>
                </a:lnTo>
                <a:lnTo>
                  <a:pt x="63123" y="77095"/>
                </a:lnTo>
                <a:lnTo>
                  <a:pt x="66884" y="86051"/>
                </a:lnTo>
                <a:lnTo>
                  <a:pt x="31682" y="135889"/>
                </a:lnTo>
                <a:lnTo>
                  <a:pt x="48450" y="135889"/>
                </a:lnTo>
                <a:lnTo>
                  <a:pt x="78951" y="95504"/>
                </a:lnTo>
                <a:lnTo>
                  <a:pt x="96254" y="95504"/>
                </a:lnTo>
                <a:lnTo>
                  <a:pt x="99576" y="93980"/>
                </a:lnTo>
                <a:lnTo>
                  <a:pt x="104605" y="90931"/>
                </a:lnTo>
                <a:lnTo>
                  <a:pt x="132152" y="90931"/>
                </a:lnTo>
                <a:lnTo>
                  <a:pt x="118366" y="83312"/>
                </a:lnTo>
                <a:lnTo>
                  <a:pt x="79459" y="83312"/>
                </a:lnTo>
                <a:lnTo>
                  <a:pt x="73427" y="77850"/>
                </a:lnTo>
                <a:lnTo>
                  <a:pt x="73427" y="63118"/>
                </a:lnTo>
                <a:lnTo>
                  <a:pt x="78951" y="56642"/>
                </a:lnTo>
                <a:lnTo>
                  <a:pt x="110370" y="56642"/>
                </a:lnTo>
                <a:lnTo>
                  <a:pt x="100694" y="47024"/>
                </a:lnTo>
                <a:close/>
              </a:path>
              <a:path w="256540" h="186054">
                <a:moveTo>
                  <a:pt x="189798" y="102997"/>
                </a:moveTo>
                <a:lnTo>
                  <a:pt x="174531" y="102997"/>
                </a:lnTo>
                <a:lnTo>
                  <a:pt x="180068" y="108585"/>
                </a:lnTo>
                <a:lnTo>
                  <a:pt x="180068" y="123825"/>
                </a:lnTo>
                <a:lnTo>
                  <a:pt x="174023" y="129412"/>
                </a:lnTo>
                <a:lnTo>
                  <a:pt x="189197" y="129412"/>
                </a:lnTo>
                <a:lnTo>
                  <a:pt x="192110" y="125907"/>
                </a:lnTo>
                <a:lnTo>
                  <a:pt x="192260" y="116205"/>
                </a:lnTo>
                <a:lnTo>
                  <a:pt x="192347" y="109093"/>
                </a:lnTo>
                <a:lnTo>
                  <a:pt x="189798" y="102997"/>
                </a:lnTo>
                <a:close/>
              </a:path>
              <a:path w="256540" h="186054">
                <a:moveTo>
                  <a:pt x="170010" y="88900"/>
                </a:moveTo>
                <a:lnTo>
                  <a:pt x="159444" y="88900"/>
                </a:lnTo>
                <a:lnTo>
                  <a:pt x="151887" y="92963"/>
                </a:lnTo>
                <a:lnTo>
                  <a:pt x="146858" y="99060"/>
                </a:lnTo>
                <a:lnTo>
                  <a:pt x="189527" y="99060"/>
                </a:lnTo>
                <a:lnTo>
                  <a:pt x="196184" y="90424"/>
                </a:lnTo>
                <a:lnTo>
                  <a:pt x="175547" y="90424"/>
                </a:lnTo>
                <a:lnTo>
                  <a:pt x="173007" y="89916"/>
                </a:lnTo>
                <a:lnTo>
                  <a:pt x="170010" y="88900"/>
                </a:lnTo>
                <a:close/>
              </a:path>
              <a:path w="256540" h="186054">
                <a:moveTo>
                  <a:pt x="96254" y="95504"/>
                </a:moveTo>
                <a:lnTo>
                  <a:pt x="78951" y="95504"/>
                </a:lnTo>
                <a:lnTo>
                  <a:pt x="81453" y="96012"/>
                </a:lnTo>
                <a:lnTo>
                  <a:pt x="84488" y="96519"/>
                </a:lnTo>
                <a:lnTo>
                  <a:pt x="94039" y="96519"/>
                </a:lnTo>
                <a:lnTo>
                  <a:pt x="96254" y="95504"/>
                </a:lnTo>
                <a:close/>
              </a:path>
              <a:path w="256540" h="186054">
                <a:moveTo>
                  <a:pt x="233383" y="0"/>
                </a:moveTo>
                <a:lnTo>
                  <a:pt x="220151" y="3826"/>
                </a:lnTo>
                <a:lnTo>
                  <a:pt x="210649" y="13779"/>
                </a:lnTo>
                <a:lnTo>
                  <a:pt x="209124" y="31467"/>
                </a:lnTo>
                <a:lnTo>
                  <a:pt x="211659" y="41102"/>
                </a:lnTo>
                <a:lnTo>
                  <a:pt x="175547" y="90424"/>
                </a:lnTo>
                <a:lnTo>
                  <a:pt x="196184" y="90424"/>
                </a:lnTo>
                <a:lnTo>
                  <a:pt x="225357" y="52577"/>
                </a:lnTo>
                <a:lnTo>
                  <a:pt x="237141" y="52577"/>
                </a:lnTo>
                <a:lnTo>
                  <a:pt x="247013" y="49909"/>
                </a:lnTo>
                <a:lnTo>
                  <a:pt x="256486" y="40386"/>
                </a:lnTo>
                <a:lnTo>
                  <a:pt x="226843" y="40386"/>
                </a:lnTo>
                <a:lnTo>
                  <a:pt x="220289" y="34925"/>
                </a:lnTo>
                <a:lnTo>
                  <a:pt x="220289" y="20193"/>
                </a:lnTo>
                <a:lnTo>
                  <a:pt x="225827" y="13716"/>
                </a:lnTo>
                <a:lnTo>
                  <a:pt x="253323" y="13716"/>
                </a:lnTo>
                <a:lnTo>
                  <a:pt x="251657" y="9391"/>
                </a:lnTo>
                <a:lnTo>
                  <a:pt x="243379" y="2194"/>
                </a:lnTo>
                <a:lnTo>
                  <a:pt x="233383" y="0"/>
                </a:lnTo>
                <a:close/>
              </a:path>
              <a:path w="256540" h="186054">
                <a:moveTo>
                  <a:pt x="110370" y="56642"/>
                </a:moveTo>
                <a:lnTo>
                  <a:pt x="94039" y="56642"/>
                </a:lnTo>
                <a:lnTo>
                  <a:pt x="99576" y="62611"/>
                </a:lnTo>
                <a:lnTo>
                  <a:pt x="99576" y="77850"/>
                </a:lnTo>
                <a:lnTo>
                  <a:pt x="94039" y="83312"/>
                </a:lnTo>
                <a:lnTo>
                  <a:pt x="118366" y="83312"/>
                </a:lnTo>
                <a:lnTo>
                  <a:pt x="112162" y="79882"/>
                </a:lnTo>
                <a:lnTo>
                  <a:pt x="113647" y="76326"/>
                </a:lnTo>
                <a:lnTo>
                  <a:pt x="114155" y="73279"/>
                </a:lnTo>
                <a:lnTo>
                  <a:pt x="114155" y="70231"/>
                </a:lnTo>
                <a:lnTo>
                  <a:pt x="110425" y="56697"/>
                </a:lnTo>
                <a:close/>
              </a:path>
              <a:path w="256540" h="186054">
                <a:moveTo>
                  <a:pt x="237141" y="52577"/>
                </a:moveTo>
                <a:lnTo>
                  <a:pt x="225357" y="52577"/>
                </a:lnTo>
                <a:lnTo>
                  <a:pt x="227859" y="53086"/>
                </a:lnTo>
                <a:lnTo>
                  <a:pt x="230856" y="53593"/>
                </a:lnTo>
                <a:lnTo>
                  <a:pt x="233383" y="53593"/>
                </a:lnTo>
                <a:lnTo>
                  <a:pt x="237141" y="52577"/>
                </a:lnTo>
                <a:close/>
              </a:path>
              <a:path w="256540" h="186054">
                <a:moveTo>
                  <a:pt x="253323" y="13716"/>
                </a:moveTo>
                <a:lnTo>
                  <a:pt x="240952" y="13716"/>
                </a:lnTo>
                <a:lnTo>
                  <a:pt x="247010" y="19685"/>
                </a:lnTo>
                <a:lnTo>
                  <a:pt x="247010" y="33908"/>
                </a:lnTo>
                <a:lnTo>
                  <a:pt x="240444" y="40386"/>
                </a:lnTo>
                <a:lnTo>
                  <a:pt x="256486" y="40386"/>
                </a:lnTo>
                <a:lnTo>
                  <a:pt x="256497" y="21949"/>
                </a:lnTo>
                <a:lnTo>
                  <a:pt x="253323" y="137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788051" y="5624702"/>
            <a:ext cx="128588" cy="1600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>
              <a:defRPr/>
            </a:pPr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Объект 2"/>
          <p:cNvSpPr txBox="1">
            <a:spLocks/>
          </p:cNvSpPr>
          <p:nvPr/>
        </p:nvSpPr>
        <p:spPr>
          <a:xfrm>
            <a:off x="347468" y="1048695"/>
            <a:ext cx="2748195" cy="949785"/>
          </a:xfrm>
          <a:prstGeom prst="rect">
            <a:avLst/>
          </a:prstGeom>
        </p:spPr>
        <p:txBody>
          <a:bodyPr vert="horz" lIns="68580" tIns="34290" rIns="68580" bIns="3429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000" b="1" dirty="0">
                <a:solidFill>
                  <a:srgbClr val="FFC000"/>
                </a:solidFill>
                <a:latin typeface="Century Gothic" panose="020B0502020202020204" pitchFamily="34" charset="0"/>
                <a:ea typeface="+mj-ea"/>
                <a:cs typeface="+mj-cs"/>
              </a:rPr>
              <a:t>Актуализация и совершенствование </a:t>
            </a:r>
            <a:r>
              <a:rPr lang="ru-RU" sz="3000" b="1" dirty="0" smtClean="0">
                <a:solidFill>
                  <a:srgbClr val="FFC000"/>
                </a:solidFill>
                <a:latin typeface="Century Gothic" panose="020B0502020202020204" pitchFamily="34" charset="0"/>
                <a:ea typeface="+mj-ea"/>
                <a:cs typeface="+mj-cs"/>
              </a:rPr>
              <a:t>ОПОП</a:t>
            </a:r>
            <a:endParaRPr lang="ru-RU" sz="3000" b="1" dirty="0">
              <a:solidFill>
                <a:srgbClr val="FFC000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sp>
        <p:nvSpPr>
          <p:cNvPr id="28" name="object 15"/>
          <p:cNvSpPr txBox="1"/>
          <p:nvPr/>
        </p:nvSpPr>
        <p:spPr>
          <a:xfrm>
            <a:off x="3363056" y="160965"/>
            <a:ext cx="5553583" cy="34624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810" indent="357188" algn="just"/>
            <a:r>
              <a:rPr lang="ru-RU" sz="1500" spc="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2025-2026 </a:t>
            </a:r>
            <a:r>
              <a:rPr lang="ru-RU" sz="1500" spc="1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уч.г</a:t>
            </a:r>
            <a:r>
              <a:rPr lang="ru-RU" sz="1500" spc="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институт начал реализацию следующих новых образовательных программ:</a:t>
            </a:r>
          </a:p>
          <a:p>
            <a:pPr marL="285750" marR="3810" indent="-285750" algn="just">
              <a:buFontTx/>
              <a:buChar char="-"/>
            </a:pPr>
            <a:r>
              <a:rPr lang="ru-RU" sz="1500" spc="19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500" spc="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направлению подготовки 44.03.03 «Специальное (дефектологическое) образование», профиль «Дефектология» (заочная форма обучения</a:t>
            </a:r>
            <a:r>
              <a:rPr lang="ru-RU" sz="1500" spc="19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marR="3810" indent="-285750" algn="just">
              <a:buFontTx/>
              <a:buChar char="-"/>
            </a:pPr>
            <a:r>
              <a:rPr lang="ru-RU" sz="1500" spc="19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сетевой </a:t>
            </a:r>
            <a:r>
              <a:rPr lang="ru-RU" sz="1500" spc="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программы по специальности 21.05.04 «Горное дело», специализация «Обогащение полезных ископаемых» (в соответствии с заключенным договором о сетевом (ресурсном) взаимодействии с АО ХК «</a:t>
            </a:r>
            <a:r>
              <a:rPr lang="ru-RU" sz="1500" spc="19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Якутуголь</a:t>
            </a:r>
            <a:r>
              <a:rPr lang="ru-RU" sz="1500" spc="19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pPr marR="3810" indent="357188" algn="just"/>
            <a:r>
              <a:rPr lang="ru-RU" sz="1500" spc="19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в 2025 г. возобновлен прием студентов на специализацию «Электрификация и автоматизация горного производства» по специальности 21.05.04 «Горное дело», по которой последний набор был осуществлен в 2018 году, а последний выпуск студентов – в феврале 2024 г.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6001" y="3685889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2025-2026 </a:t>
            </a:r>
            <a:r>
              <a:rPr lang="ru-RU" sz="1600" dirty="0" err="1"/>
              <a:t>уч.г</a:t>
            </a:r>
            <a:r>
              <a:rPr lang="ru-RU" sz="1600" dirty="0"/>
              <a:t>. перечень реализуемых Институтом основных профессиональных образовательных программ пополнился 2 программами </a:t>
            </a:r>
            <a:r>
              <a:rPr lang="ru-RU" sz="1600" dirty="0" err="1"/>
              <a:t>специалитета</a:t>
            </a:r>
            <a:r>
              <a:rPr lang="ru-RU" sz="1600" dirty="0"/>
              <a:t> и 1 программой </a:t>
            </a:r>
            <a:r>
              <a:rPr lang="ru-RU" sz="1600" dirty="0" err="1" smtClean="0"/>
              <a:t>бакалавриата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/>
              <a:t>С 2025-2026 </a:t>
            </a:r>
            <a:r>
              <a:rPr lang="ru-RU" sz="1600" dirty="0" err="1"/>
              <a:t>уч.г</a:t>
            </a:r>
            <a:r>
              <a:rPr lang="ru-RU" sz="1600" dirty="0"/>
              <a:t>. в базовые учебные планы педагогического направления внедрены дисциплины для реализации подхода «Обучение служением». Всего в 2025 году преподавателями кафедры педагогики и методики начального образования реализовано 3 социальных проекта в рамках реализации подхода «Обучение служением»:</a:t>
            </a:r>
          </a:p>
          <a:p>
            <a:r>
              <a:rPr lang="ru-RU" sz="1600" dirty="0"/>
              <a:t>- проект «Нравственно-патриотическое воспитание в коррекционно-педагогической работе с детьми ОВЗ»;</a:t>
            </a:r>
          </a:p>
          <a:p>
            <a:r>
              <a:rPr lang="ru-RU" sz="1600" dirty="0"/>
              <a:t>- проект «Психолого-педагогическая поддержка семей, имеющих детей с ОВЗ»; </a:t>
            </a:r>
          </a:p>
          <a:p>
            <a:r>
              <a:rPr lang="ru-RU" sz="1600" dirty="0"/>
              <a:t>- Проект «Детство без границ». </a:t>
            </a:r>
          </a:p>
          <a:p>
            <a:r>
              <a:rPr lang="ru-RU" sz="1600" dirty="0"/>
              <a:t>Все проекты зарегистрированы на федеральной платформе «</a:t>
            </a:r>
            <a:r>
              <a:rPr lang="ru-RU" sz="1600" dirty="0" err="1"/>
              <a:t>Добро.РФ</a:t>
            </a:r>
            <a:r>
              <a:rPr lang="ru-RU" sz="1600" dirty="0" smtClean="0"/>
              <a:t>».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2342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2162</TotalTime>
  <Words>3375</Words>
  <Application>Microsoft Office PowerPoint</Application>
  <PresentationFormat>Экран (4:3)</PresentationFormat>
  <Paragraphs>429</Paragraphs>
  <Slides>29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Arial</vt:lpstr>
      <vt:lpstr>Arial Narrow</vt:lpstr>
      <vt:lpstr>Calibri</vt:lpstr>
      <vt:lpstr>Calibri Light</vt:lpstr>
      <vt:lpstr>Century Gothic</vt:lpstr>
      <vt:lpstr>Times New Roman</vt:lpstr>
      <vt:lpstr>Wingdings</vt:lpstr>
      <vt:lpstr>3_Office Theme</vt:lpstr>
      <vt:lpstr>Тема Office</vt:lpstr>
      <vt:lpstr>Презентация PowerPoint</vt:lpstr>
      <vt:lpstr>Показатели набора в ТИ (ф) СВФУ </vt:lpstr>
      <vt:lpstr>Показатель среднего балла ЕГЭ  Средний балл ЕГЭ зачисленных абитуриентов в 2025 году составил 61,16 баллов.  (в 2024 году - 58,15).</vt:lpstr>
      <vt:lpstr>Дополнительное профессиональное образование</vt:lpstr>
      <vt:lpstr>Дополнительное профессиональное образование</vt:lpstr>
      <vt:lpstr>Высшее образование</vt:lpstr>
      <vt:lpstr>Контингент студентов</vt:lpstr>
      <vt:lpstr>Контингент студентов</vt:lpstr>
      <vt:lpstr>Презентация PowerPoint</vt:lpstr>
      <vt:lpstr>Презентация PowerPoint</vt:lpstr>
      <vt:lpstr>Диагностическое тестирование 2025</vt:lpstr>
      <vt:lpstr>Презентация PowerPoint</vt:lpstr>
      <vt:lpstr>Презентация PowerPoint</vt:lpstr>
      <vt:lpstr>Успеваемость по итогам прохождения практик</vt:lpstr>
      <vt:lpstr>Количество призеров ТИ (ф) СВФУ  в олимпиадах и конкурсах разного уровня</vt:lpstr>
      <vt:lpstr>Результаты итоговой аттестации выпускников</vt:lpstr>
      <vt:lpstr>Данные о выпускниках, получивших дипломы с отличием</vt:lpstr>
      <vt:lpstr>Востребованность выпускников очной формы обучения</vt:lpstr>
      <vt:lpstr>Кадровый состав</vt:lpstr>
      <vt:lpstr>Повышение квалификации</vt:lpstr>
      <vt:lpstr>Материально-техническое оснащение</vt:lpstr>
      <vt:lpstr>Финансово-экономическая деятельность</vt:lpstr>
      <vt:lpstr>Отношение средней заработной платы НПР в университете к среднемесячной заработной плате в Республике Саха (Якутия)</vt:lpstr>
      <vt:lpstr>Международная деятельность</vt:lpstr>
      <vt:lpstr>Результаты мониторингов 2025 г.</vt:lpstr>
      <vt:lpstr>Презентация PowerPoint</vt:lpstr>
      <vt:lpstr>Цифровая трансформация </vt:lpstr>
      <vt:lpstr>Развитие цифровых компетенций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РЕЗУЛЬТАТАХ САМООБСЛЕДОВАНИЯ ТЕХНИЧЕСКОГО ИНСТИТУТА (ФИЛИАЛА) СВФУ В Г. НЕРЮНГРИ ЗА 2018 ГОД</dc:title>
  <dc:creator>Ленова</dc:creator>
  <cp:lastModifiedBy>Лидия Дмитриевна Ядреева</cp:lastModifiedBy>
  <cp:revision>228</cp:revision>
  <cp:lastPrinted>2025-03-21T00:46:19Z</cp:lastPrinted>
  <dcterms:created xsi:type="dcterms:W3CDTF">2019-04-10T01:05:42Z</dcterms:created>
  <dcterms:modified xsi:type="dcterms:W3CDTF">2026-04-13T05:41:00Z</dcterms:modified>
</cp:coreProperties>
</file>