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3"/>
  </p:notesMasterIdLst>
  <p:handoutMasterIdLst>
    <p:handoutMasterId r:id="rId14"/>
  </p:handoutMasterIdLst>
  <p:sldIdLst>
    <p:sldId id="256" r:id="rId2"/>
    <p:sldId id="266" r:id="rId3"/>
    <p:sldId id="257" r:id="rId4"/>
    <p:sldId id="264" r:id="rId5"/>
    <p:sldId id="265" r:id="rId6"/>
    <p:sldId id="259" r:id="rId7"/>
    <p:sldId id="260" r:id="rId8"/>
    <p:sldId id="298" r:id="rId9"/>
    <p:sldId id="262" r:id="rId10"/>
    <p:sldId id="299" r:id="rId11"/>
    <p:sldId id="274" r:id="rId12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969" autoAdjust="0"/>
    <p:restoredTop sz="94660"/>
  </p:normalViewPr>
  <p:slideViewPr>
    <p:cSldViewPr>
      <p:cViewPr varScale="1">
        <p:scale>
          <a:sx n="109" d="100"/>
          <a:sy n="109" d="100"/>
        </p:scale>
        <p:origin x="2112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E8BFF6-B52F-4914-B388-4A1417BD8E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7076684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4588" y="1243013"/>
            <a:ext cx="447198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4835"/>
            <a:ext cx="540893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2D56A5-6410-4C68-BA6F-263CB6AC50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9680911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766868-B6E3-0C7F-2F98-44ABA83ACA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18A31D-2EA7-2D07-4E55-942D8EA02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E91F7A-BA25-9C40-5147-632CDA975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1DF3267-1025-8F97-84C7-6D6F1B26E8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8681" y="1563045"/>
            <a:ext cx="4483319" cy="1257918"/>
          </a:xfrm>
        </p:spPr>
        <p:txBody>
          <a:bodyPr anchor="ctr">
            <a:noAutofit/>
          </a:bodyPr>
          <a:lstStyle>
            <a:lvl1pPr algn="ctr">
              <a:defRPr sz="4050" b="1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E3DC4D24-A29A-4A75-AE5C-3E22F823B04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4577" y="3483941"/>
            <a:ext cx="3631526" cy="920263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ru-RU" dirty="0"/>
              <a:t>Вставьте текст</a:t>
            </a:r>
          </a:p>
        </p:txBody>
      </p:sp>
    </p:spTree>
    <p:extLst>
      <p:ext uri="{BB962C8B-B14F-4D97-AF65-F5344CB8AC3E}">
        <p14:creationId xmlns:p14="http://schemas.microsoft.com/office/powerpoint/2010/main" val="1907523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148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03ECE-CB5B-3F96-328B-747AA9D51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4E46DD8-16C2-0AB0-7CDB-92680FFCFAA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8036F4-98F8-A308-233D-A211459D9A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C9AFC1-D75B-EA63-8936-6E709A93AA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798E78-E48C-49E2-1978-305BC5E97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284CEC-2C05-0F62-428F-0939AE6F0A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6714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80B172-37AB-9C92-E2CC-164192D1A3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799AD25-74B4-0B23-D1B7-4CBC09AF66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ABB94A-F3EB-BFBF-0786-30CF402096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3AD872-9F34-8E29-3901-E7F41D582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0252B0-F413-AEE1-65A4-72BC80A52D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5583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10364E3-DEFE-384E-874E-CFE6BAB5B2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B3B02D-7CF6-A0EA-23CD-25518099C4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A58812-845A-DBCA-0E6E-58A42D9FA4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CA56FF-DD40-2CB9-0030-B9FBA70F38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7D17E0-69B1-A6AD-2312-C86F365709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273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790B68-8F96-411F-AAE8-9EEC655B92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249" y="210099"/>
            <a:ext cx="7764517" cy="1325563"/>
          </a:xfrm>
        </p:spPr>
        <p:txBody>
          <a:bodyPr/>
          <a:lstStyle>
            <a:lvl1pPr>
              <a:defRPr b="1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B2A2F1-E7B1-7893-5A19-AD14132A48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249" y="1797270"/>
            <a:ext cx="7764517" cy="4340771"/>
          </a:xfrm>
        </p:spPr>
        <p:txBody>
          <a:bodyPr/>
          <a:lstStyle>
            <a:lvl1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2pPr>
            <a:lvl3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3pPr>
            <a:lvl4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4pPr>
            <a:lvl5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BDC211-E2B1-0E8A-9CDA-F7BF249D0C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90AE10-595B-BA4F-757F-0D952E496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D7ECD9-62AD-2ED3-0DE8-5C33549B3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0208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BDC211-E2B1-0E8A-9CDA-F7BF249D0C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90AE10-595B-BA4F-757F-0D952E496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D7ECD9-62AD-2ED3-0DE8-5C33549B3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3EEC76D-F3FD-4B5D-B580-376B46A4D6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249" y="210099"/>
            <a:ext cx="7764517" cy="1325563"/>
          </a:xfrm>
        </p:spPr>
        <p:txBody>
          <a:bodyPr/>
          <a:lstStyle>
            <a:lvl1pPr>
              <a:defRPr b="1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B60FC2C6-04D3-4A06-9970-641A55442F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249" y="1797270"/>
            <a:ext cx="7764517" cy="4340771"/>
          </a:xfrm>
        </p:spPr>
        <p:txBody>
          <a:bodyPr/>
          <a:lstStyle>
            <a:lvl1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2pPr>
            <a:lvl3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3pPr>
            <a:lvl4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4pPr>
            <a:lvl5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5915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C3C622-07CE-1784-8746-BAEE04C6F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60F502-C499-4611-3F82-6450B1736C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A7542D-213D-02E1-AF6C-9E29A8C049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8D7B38-E6A4-7E3C-B690-CBC6DD3B6A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B6065C-AD2A-D8F0-1E2D-D2CD813C1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2723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EF2446-78F4-64D9-3BCE-B9B91273A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5A39EB-795F-5834-CDD8-29B155F003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0D5F12-8ED9-32B4-BB3B-3E01DD801A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FE1BD5-5603-A051-14D1-A7C4B24EED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7FE315-FA80-84A9-E1B9-8416AA271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326ED5-2606-B40D-F5E5-77149B7CE4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4237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D81981-2075-0694-7437-B911A70A24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ACD91A-0078-E00B-DD0A-4AC86EE9F3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6177F6-3FB6-7F47-4026-151E329E5C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6AAFA44-ED3A-4C88-36DE-546D666C87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E2EF0E0-4204-8A2D-788E-8A68A484D52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AF9F21-2C53-54FC-954A-28888E028E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9F40D8F-3FF1-B013-9E23-0F5CCA6B9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1B5BFD-34E4-920A-D0E3-75F10FB14C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384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6EDA88-B122-214E-B5E0-E3180B2C6C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F2150FF-7599-CC84-9385-2CE339615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DBD902-BE9F-D468-C220-5A6EE24364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B1DB4D-98BF-AEC3-954C-FFA431383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5751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C25A582-B8F3-D896-3894-4126EE55ED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4BD34A-A509-1A8E-7751-54B78A86C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9B74E2-6255-3BF7-E53A-CF19F0BB5B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4904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C64AF3-E71C-F0BC-1964-F4E4F97F29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4B0028-AA70-4D34-B623-DCA42E4769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25CAC5-73A4-6A14-2862-26B2F34F28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B9F47A-338A-F9B4-C5BC-E36C58807A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46B6B3-E169-2693-1A50-7F8EF0E80E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1D5CC7-2DD3-61E1-014C-07FA38105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9575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9135E0D-0038-412F-7A8E-40CEC63739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FABF78-79CA-46B4-C1B2-3891D2DC15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EC76DF-8B83-4025-02A8-3BE948E657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85384C-6B6C-EDC3-46C0-9BFB44D79B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4CD001-6171-B71F-A678-1D1A06DAF0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  <a:extLst>
              <a:ext uri="{FF2B5EF4-FFF2-40B4-BE49-F238E27FC236}">
                <a16:creationId xmlns:a16="http://schemas.microsoft.com/office/drawing/2014/main" id="{897A19B5-97F5-4E9A-1613-D5654B987D4E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15516" y="45855"/>
            <a:ext cx="56832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57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07504" y="980728"/>
            <a:ext cx="4536504" cy="7017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5400" b="1" dirty="0" smtClean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ОТЧЕТ О РАБОТЕ </a:t>
            </a:r>
            <a:r>
              <a:rPr lang="ru-RU" sz="54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БИБЛИОТЕКИ </a:t>
            </a:r>
          </a:p>
          <a:p>
            <a:pPr algn="ctr"/>
            <a:r>
              <a:rPr lang="ru-RU" sz="54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ЗА </a:t>
            </a:r>
            <a:r>
              <a:rPr lang="ru-RU" sz="54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2024  </a:t>
            </a:r>
            <a:r>
              <a:rPr lang="ru-RU" sz="54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ГОД</a:t>
            </a:r>
          </a:p>
          <a:p>
            <a:endParaRPr lang="ru-RU" sz="1400" b="1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  <a:p>
            <a:pPr algn="r"/>
            <a:endParaRPr lang="ru-RU" sz="2800" b="1" dirty="0" smtClean="0">
              <a:solidFill>
                <a:srgbClr val="1D3C7A"/>
              </a:solidFill>
              <a:latin typeface="Courier New" pitchFamily="49" charset="0"/>
              <a:cs typeface="Courier New" pitchFamily="49" charset="0"/>
            </a:endParaRPr>
          </a:p>
          <a:p>
            <a:pPr algn="r"/>
            <a:endParaRPr lang="ru-RU" sz="2800" b="1" dirty="0">
              <a:solidFill>
                <a:srgbClr val="1D3C7A"/>
              </a:solidFill>
              <a:latin typeface="Courier New" pitchFamily="49" charset="0"/>
              <a:cs typeface="Courier New" pitchFamily="49" charset="0"/>
            </a:endParaRPr>
          </a:p>
          <a:p>
            <a:pPr algn="r"/>
            <a:endParaRPr lang="ru-RU" sz="2800" b="1" dirty="0" smtClean="0">
              <a:solidFill>
                <a:srgbClr val="1D3C7A"/>
              </a:solidFill>
              <a:latin typeface="Courier New" pitchFamily="49" charset="0"/>
              <a:cs typeface="Courier New" pitchFamily="49" charset="0"/>
            </a:endParaRPr>
          </a:p>
          <a:p>
            <a:pPr algn="ctr"/>
            <a:r>
              <a:rPr lang="ru-RU" sz="2800" b="1" dirty="0" smtClean="0">
                <a:solidFill>
                  <a:srgbClr val="1D3C7A"/>
                </a:solidFill>
                <a:latin typeface="Courier New" pitchFamily="49" charset="0"/>
                <a:cs typeface="Courier New" pitchFamily="49" charset="0"/>
              </a:rPr>
              <a:t>24 </a:t>
            </a:r>
            <a:r>
              <a:rPr lang="ru-RU" sz="2800" b="1" dirty="0">
                <a:solidFill>
                  <a:srgbClr val="1D3C7A"/>
                </a:solidFill>
                <a:latin typeface="Courier New" pitchFamily="49" charset="0"/>
                <a:cs typeface="Courier New" pitchFamily="49" charset="0"/>
              </a:rPr>
              <a:t>апреля </a:t>
            </a:r>
            <a:r>
              <a:rPr lang="ru-RU" sz="2800" b="1" dirty="0" smtClean="0">
                <a:solidFill>
                  <a:srgbClr val="1D3C7A"/>
                </a:solidFill>
                <a:latin typeface="Courier New" pitchFamily="49" charset="0"/>
                <a:cs typeface="Courier New" pitchFamily="49" charset="0"/>
              </a:rPr>
              <a:t>2025 г.</a:t>
            </a:r>
            <a:endParaRPr lang="en-US" sz="2800" b="1" dirty="0">
              <a:ln w="0"/>
              <a:solidFill>
                <a:srgbClr val="1D3C7A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1026" name="Picture 2" descr="C:\Users\Igonina\Desktop\log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16632"/>
            <a:ext cx="1175359" cy="1158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4620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45">
        <p:split orient="vert"/>
      </p:transition>
    </mc:Choice>
    <mc:Fallback xmlns="">
      <p:transition spd="slow" advTm="345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864146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Проект постановления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772816"/>
            <a:ext cx="8218487" cy="836122"/>
          </a:xfrm>
        </p:spPr>
        <p:txBody>
          <a:bodyPr rtlCol="0">
            <a:normAutofit/>
          </a:bodyPr>
          <a:lstStyle/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/>
              <a:t>       </a:t>
            </a:r>
            <a:r>
              <a:rPr lang="ru-RU" sz="2400" dirty="0" smtClean="0"/>
              <a:t>- </a:t>
            </a:r>
            <a:r>
              <a:rPr lang="ru-RU" sz="2400" b="1" dirty="0" smtClean="0"/>
              <a:t>принять информацию к сведению.</a:t>
            </a:r>
            <a:endParaRPr lang="ru-RU" sz="2400" b="1" dirty="0"/>
          </a:p>
          <a:p>
            <a:pPr algn="just" fontAlgn="auto">
              <a:spcAft>
                <a:spcPts val="0"/>
              </a:spcAft>
              <a:buFontTx/>
              <a:buChar char="-"/>
              <a:defRPr/>
            </a:pP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99806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060848"/>
            <a:ext cx="7410090" cy="2700067"/>
          </a:xfrm>
        </p:spPr>
        <p:txBody>
          <a:bodyPr/>
          <a:lstStyle/>
          <a:p>
            <a:pPr algn="ctr"/>
            <a:r>
              <a:rPr lang="ru-RU" sz="3200" b="1" dirty="0" smtClean="0">
                <a:latin typeface="Courier New" pitchFamily="49" charset="0"/>
                <a:cs typeface="Courier New" pitchFamily="49" charset="0"/>
              </a:rPr>
              <a:t>СПАСИБО ЗА ВНИМАНИЕ! </a:t>
            </a:r>
            <a:endParaRPr lang="ru-RU" sz="32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427984" y="5661247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Составила: </a:t>
            </a:r>
          </a:p>
          <a:p>
            <a:r>
              <a:rPr lang="ru-RU" sz="2000" b="1" dirty="0" err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Зав.библиотекой</a:t>
            </a:r>
            <a:r>
              <a:rPr lang="ru-RU" sz="20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ТИ </a:t>
            </a:r>
            <a:r>
              <a:rPr lang="ru-RU" sz="2000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(ф) СВФУ </a:t>
            </a:r>
            <a:r>
              <a:rPr lang="ru-RU" sz="20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К.Н. Емельянова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7869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36"/>
    </mc:Choice>
    <mc:Fallback xmlns="">
      <p:transition spd="slow" advTm="4636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БИБЛИОТЕКА</a:t>
            </a:r>
            <a:r>
              <a:rPr lang="ru-RU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</a:t>
            </a:r>
            <a:endParaRPr lang="ru-RU" b="1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124744"/>
            <a:ext cx="75842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Библиотека -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часть структуры 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института, обеспечивающая   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библиотечно-информационную  поддержку  образовательного  и  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научно-исследовательского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процессов путем формирования, систематизации, хранения библиотечного фонда и предоставления его в пользование работникам и обучающимся Института в условиях использования современных 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технологий.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75556" y="3356992"/>
            <a:ext cx="79568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Основные </a:t>
            </a:r>
            <a:r>
              <a:rPr lang="ru-RU" sz="24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задачи </a:t>
            </a:r>
            <a:endParaRPr lang="ru-RU" sz="2400" b="1" dirty="0" smtClean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работы </a:t>
            </a:r>
            <a:r>
              <a:rPr lang="ru-RU" sz="24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библиотеки: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5556" y="4221088"/>
            <a:ext cx="747626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 библиотечное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и информационно-библиографическое обслуживание пользователей в соответствии с их запросами;</a:t>
            </a:r>
          </a:p>
          <a:p>
            <a:pPr algn="just">
              <a:buFont typeface="Wingdings" pitchFamily="2" charset="2"/>
              <a:buChar char="v"/>
            </a:pPr>
            <a:r>
              <a:rPr lang="ru-RU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формирование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документального фонда в соответствии с профилем вуза; </a:t>
            </a:r>
            <a:endParaRPr lang="ru-RU" b="1" dirty="0" smtClean="0">
              <a:latin typeface="Courier New" pitchFamily="49" charset="0"/>
              <a:cs typeface="Courier New" pitchFamily="49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ru-RU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организация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и ведение справочно-библиографического аппарата и баз данных.</a:t>
            </a:r>
          </a:p>
        </p:txBody>
      </p:sp>
      <p:pic>
        <p:nvPicPr>
          <p:cNvPr id="8" name="Picture 2" descr="C:\Users\Igonina\Desktop\log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98" y="99097"/>
            <a:ext cx="971600" cy="957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3687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43214">
        <p:circle/>
      </p:transition>
    </mc:Choice>
    <mc:Fallback xmlns="">
      <p:transition spd="slow" advTm="43214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620689"/>
            <a:ext cx="64807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1697906"/>
            <a:ext cx="77048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v"/>
            </a:pPr>
            <a:endParaRPr lang="ru-RU" sz="2800" b="1" dirty="0" smtClean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  <a:p>
            <a:pPr algn="just">
              <a:buFont typeface="Wingdings" pitchFamily="2" charset="2"/>
              <a:buChar char="v"/>
            </a:pPr>
            <a:endParaRPr lang="ru-RU" sz="2800" b="1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75656" y="332656"/>
            <a:ext cx="55446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Структура библиотеки</a:t>
            </a:r>
            <a:endParaRPr lang="ru-RU" sz="3200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1026" name="Picture 2" descr="C:\Users\Bardymova\Downloads\20230426_11451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4" t="1417" r="3972" b="18229"/>
          <a:stretch/>
        </p:blipFill>
        <p:spPr bwMode="auto">
          <a:xfrm rot="5400000">
            <a:off x="5288424" y="3054494"/>
            <a:ext cx="2773961" cy="399078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73711" y="1205464"/>
            <a:ext cx="7272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1. Абонемент.</a:t>
            </a:r>
          </a:p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2. Читальный зал.</a:t>
            </a:r>
          </a:p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3. Кабинет заведующего библиотекой.</a:t>
            </a:r>
          </a:p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4. Помещение для хранения библиотечных фондов.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87478" y="2276872"/>
            <a:ext cx="75129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	Общая площадь читального зала и абонемента библиотеки – 211 м². Читальный зал включает 38 посадочных мест, из них 4 - с персональными компьютерами с выходом в Интернет.</a:t>
            </a:r>
            <a:endParaRPr lang="ru-RU" dirty="0"/>
          </a:p>
        </p:txBody>
      </p:sp>
      <p:pic>
        <p:nvPicPr>
          <p:cNvPr id="13" name="Picture 2" descr="C:\Users\Igonina\Desktop\log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28" y="80278"/>
            <a:ext cx="971600" cy="957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711" y="3679376"/>
            <a:ext cx="3995936" cy="27739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69687002"/>
      </p:ext>
    </p:extLst>
  </p:cSld>
  <p:clrMapOvr>
    <a:masterClrMapping/>
  </p:clrMapOvr>
  <p:transition spd="slow" advTm="25321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47664" y="116632"/>
            <a:ext cx="58326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Состояние и движение библиотечных фондов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193850"/>
            <a:ext cx="7679122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Используя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имеющиеся информационные 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ресурсы, внедряя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новые информационные технологии в свою деятельность, библиотека должна решать задачи по формированию документального фонда в соответствии с образовательными программами, реализуемыми в институте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.</a:t>
            </a:r>
          </a:p>
          <a:p>
            <a:pPr algn="just"/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На </a:t>
            </a:r>
            <a:r>
              <a:rPr lang="ru-RU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01.01.2025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года объем библиотечного фонда составляет </a:t>
            </a:r>
            <a:r>
              <a:rPr lang="ru-RU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92898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единиц хранения (без учета ЭБС), из 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которых: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50173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экземпляров учебной 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литературы,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29948 экземпляров учебно-методической литературы, 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12656 экземпляров научной литературы,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121 экземпляр художественной литературы.</a:t>
            </a:r>
          </a:p>
          <a:p>
            <a:pPr algn="just"/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Всего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по итогам 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2024 года: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поступило </a:t>
            </a:r>
            <a:r>
              <a:rPr lang="ru-RU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3</a:t>
            </a:r>
            <a:r>
              <a:rPr lang="ru-RU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0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 экземпляров (учебно-методическая литература, выпущенная институтом),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выбыло </a:t>
            </a:r>
            <a:r>
              <a:rPr lang="ru-RU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875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 экземпляров (776 учебной, 99  учебно-методической литературы, по причине ветхости и потере читателями).</a:t>
            </a:r>
            <a:endParaRPr lang="ru-RU" b="1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8" name="Picture 2" descr="C:\Users\Igonina\Desktop\log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971600" cy="957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3687325"/>
      </p:ext>
    </p:extLst>
  </p:cSld>
  <p:clrMapOvr>
    <a:masterClrMapping/>
  </p:clrMapOvr>
  <p:transition spd="slow" advTm="153826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48464664"/>
              </p:ext>
            </p:extLst>
          </p:nvPr>
        </p:nvGraphicFramePr>
        <p:xfrm>
          <a:off x="251520" y="1694766"/>
          <a:ext cx="8640958" cy="3838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36083">
                  <a:extLst>
                    <a:ext uri="{9D8B030D-6E8A-4147-A177-3AD203B41FA5}">
                      <a16:colId xmlns:a16="http://schemas.microsoft.com/office/drawing/2014/main" val="2408038304"/>
                    </a:ext>
                  </a:extLst>
                </a:gridCol>
                <a:gridCol w="1701625">
                  <a:extLst>
                    <a:ext uri="{9D8B030D-6E8A-4147-A177-3AD203B41FA5}">
                      <a16:colId xmlns:a16="http://schemas.microsoft.com/office/drawing/2014/main" val="2880567257"/>
                    </a:ext>
                  </a:extLst>
                </a:gridCol>
                <a:gridCol w="17016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016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26122">
                <a:tc>
                  <a:txBody>
                    <a:bodyPr/>
                    <a:lstStyle/>
                    <a:p>
                      <a:pPr algn="ctr"/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C00000"/>
                          </a:solidFill>
                        </a:rPr>
                        <a:t>2024</a:t>
                      </a:r>
                      <a:endParaRPr lang="ru-RU" sz="28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7454904"/>
                  </a:ext>
                </a:extLst>
              </a:tr>
              <a:tr h="870589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Читатели 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1083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571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C00000"/>
                          </a:solidFill>
                        </a:rPr>
                        <a:t>414</a:t>
                      </a:r>
                      <a:endParaRPr lang="ru-RU" sz="28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2084717"/>
                  </a:ext>
                </a:extLst>
              </a:tr>
              <a:tr h="870589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Посещения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10144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5732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C00000"/>
                          </a:solidFill>
                        </a:rPr>
                        <a:t>3362</a:t>
                      </a:r>
                      <a:endParaRPr lang="ru-RU" sz="28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1236990"/>
                  </a:ext>
                </a:extLst>
              </a:tr>
              <a:tr h="1044611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Книговыдача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26790, из них ЭБС - 16352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44848, из них ЭБС - </a:t>
                      </a:r>
                      <a:r>
                        <a:rPr lang="ru-RU" sz="2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43498</a:t>
                      </a:r>
                      <a:endParaRPr lang="ru-RU" sz="28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rgbClr val="C00000"/>
                          </a:solidFill>
                        </a:rPr>
                        <a:t>51517, из них ЭБС - 49362</a:t>
                      </a:r>
                      <a:endParaRPr lang="ru-RU" sz="2800" b="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6981135"/>
                  </a:ext>
                </a:extLst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07504" y="332657"/>
            <a:ext cx="8640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Показатели библиотеки </a:t>
            </a:r>
            <a:br>
              <a:rPr lang="ru-RU" sz="3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3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за </a:t>
            </a:r>
            <a:r>
              <a:rPr lang="ru-RU" sz="36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три года 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1484784"/>
            <a:ext cx="64807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" indent="0" algn="just">
              <a:buNone/>
            </a:pPr>
            <a:r>
              <a:rPr lang="ru-RU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	</a:t>
            </a:r>
            <a:endParaRPr lang="ru-RU" b="1" i="1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6" name="Picture 2" descr="C:\Users\Igonina\Desktop\log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0877"/>
            <a:ext cx="971600" cy="957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3687325"/>
      </p:ext>
    </p:extLst>
  </p:cSld>
  <p:clrMapOvr>
    <a:masterClrMapping/>
  </p:clrMapOvr>
  <p:transition spd="slow" advTm="27120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8244" y="1196752"/>
            <a:ext cx="788014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На </a:t>
            </a:r>
            <a:r>
              <a:rPr lang="ru-RU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2024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 г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. Научной библиотекой СВФУ были подписаны 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договоры с</a:t>
            </a:r>
            <a:endParaRPr lang="ru-RU" b="1" dirty="0">
              <a:latin typeface="Courier New" pitchFamily="49" charset="0"/>
              <a:cs typeface="Courier New" pitchFamily="49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b="1" dirty="0">
                <a:latin typeface="Courier New" pitchFamily="49" charset="0"/>
                <a:cs typeface="Courier New" pitchFamily="49" charset="0"/>
              </a:rPr>
              <a:t>ЭБС Университетская библиотека 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онлайн,</a:t>
            </a:r>
            <a:endParaRPr lang="ru-RU" b="1" dirty="0">
              <a:latin typeface="Courier New" pitchFamily="49" charset="0"/>
              <a:cs typeface="Courier New" pitchFamily="49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ЭБС </a:t>
            </a:r>
            <a:r>
              <a:rPr lang="ru-RU" b="1" dirty="0" err="1" smtClean="0">
                <a:latin typeface="Courier New" pitchFamily="49" charset="0"/>
                <a:cs typeface="Courier New" pitchFamily="49" charset="0"/>
              </a:rPr>
              <a:t>Юрайт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 </a:t>
            </a:r>
            <a:endParaRPr lang="ru-RU" b="1" dirty="0">
              <a:latin typeface="Courier New" pitchFamily="49" charset="0"/>
              <a:cs typeface="Courier New" pitchFamily="49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b="1" dirty="0">
                <a:latin typeface="Courier New" pitchFamily="49" charset="0"/>
                <a:cs typeface="Courier New" pitchFamily="49" charset="0"/>
              </a:rPr>
              <a:t>ЭБС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IPRsmart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,</a:t>
            </a:r>
            <a:endParaRPr lang="ru-RU" b="1" dirty="0">
              <a:latin typeface="Courier New" pitchFamily="49" charset="0"/>
              <a:cs typeface="Courier New" pitchFamily="49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Научная электронная библиотека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Elibrary.ru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. </a:t>
            </a:r>
          </a:p>
          <a:p>
            <a:pPr algn="just"/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Также были подписаны договоры с библиотеками и базами данных: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электронная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библиотека диссертаций 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РГБ, «Консультант студента»,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универсальная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справочно-информационная полнотекстовая база данных периодических 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изданий, эл. версия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журналов 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«Российской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академии 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наук».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зарубежные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базы данных (БД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Wiley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,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БД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Springer Nature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, БД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Orbit Premium Edition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 и др.)</a:t>
            </a:r>
          </a:p>
          <a:p>
            <a:pPr algn="just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Активное использование ЭБС в 2024 г. позволил обеспечить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учебный процесс 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института необходимой учебной, методической и научной литературой. Чаще студенты и преподаватели пользовались образовательной платформой «</a:t>
            </a:r>
            <a:r>
              <a:rPr lang="ru-RU" b="1" dirty="0" err="1" smtClean="0">
                <a:latin typeface="Courier New" pitchFamily="49" charset="0"/>
                <a:cs typeface="Courier New" pitchFamily="49" charset="0"/>
              </a:rPr>
              <a:t>Юрайт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». </a:t>
            </a:r>
            <a:endParaRPr lang="ru-RU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65973" y="425924"/>
            <a:ext cx="4605502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Подписка на ЭБС</a:t>
            </a:r>
            <a:endParaRPr lang="ru-RU" sz="3200" b="1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8" name="Picture 2" descr="C:\Users\Igonina\Desktop\log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244" y="116633"/>
            <a:ext cx="971600" cy="957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7421316"/>
      </p:ext>
    </p:extLst>
  </p:cSld>
  <p:clrMapOvr>
    <a:masterClrMapping/>
  </p:clrMapOvr>
  <p:transition spd="slow" advTm="89046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78869"/>
            <a:ext cx="7776864" cy="115699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Данные по посещению и книговыдаче ЭБС</a:t>
            </a:r>
            <a:endParaRPr lang="ru-RU" sz="3200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7707107"/>
              </p:ext>
            </p:extLst>
          </p:nvPr>
        </p:nvGraphicFramePr>
        <p:xfrm>
          <a:off x="539552" y="1628800"/>
          <a:ext cx="7609488" cy="3767919"/>
        </p:xfrm>
        <a:graphic>
          <a:graphicData uri="http://schemas.openxmlformats.org/drawingml/2006/table">
            <a:tbl>
              <a:tblPr/>
              <a:tblGrid>
                <a:gridCol w="40996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49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49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0451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effectLst/>
                          <a:latin typeface="Courier New" pitchFamily="49" charset="0"/>
                          <a:ea typeface="Calibri" panose="020F0502020204030204" pitchFamily="34" charset="0"/>
                          <a:cs typeface="Courier New" pitchFamily="49" charset="0"/>
                        </a:rPr>
                        <a:t>Электронные </a:t>
                      </a:r>
                      <a:r>
                        <a:rPr lang="ru-RU" sz="2400" b="1" dirty="0" smtClean="0">
                          <a:effectLst/>
                          <a:latin typeface="Courier New" pitchFamily="49" charset="0"/>
                          <a:ea typeface="Calibri" panose="020F0502020204030204" pitchFamily="34" charset="0"/>
                          <a:cs typeface="Courier New" pitchFamily="49" charset="0"/>
                        </a:rPr>
                        <a:t>ресурсы</a:t>
                      </a:r>
                      <a:endParaRPr lang="ru-RU" sz="2400" b="1" dirty="0">
                        <a:effectLst/>
                        <a:latin typeface="Courier New" pitchFamily="49" charset="0"/>
                        <a:ea typeface="Calibri" panose="020F0502020204030204" pitchFamily="34" charset="0"/>
                        <a:cs typeface="Courier New" pitchFamily="49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Итого за </a:t>
                      </a:r>
                      <a:r>
                        <a:rPr lang="ru-RU" sz="2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ru-RU" sz="2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29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effectLst/>
                          <a:latin typeface="Courier New" pitchFamily="49" charset="0"/>
                          <a:ea typeface="Calibri" panose="020F0502020204030204" pitchFamily="34" charset="0"/>
                          <a:cs typeface="Courier New" pitchFamily="49" charset="0"/>
                        </a:rPr>
                        <a:t>поиск</a:t>
                      </a:r>
                      <a:endParaRPr lang="ru-RU" sz="2400" b="1" dirty="0">
                        <a:effectLst/>
                        <a:latin typeface="Courier New" pitchFamily="49" charset="0"/>
                        <a:ea typeface="Calibri" panose="020F0502020204030204" pitchFamily="34" charset="0"/>
                        <a:cs typeface="Courier New" pitchFamily="49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effectLst/>
                          <a:latin typeface="Courier New" pitchFamily="49" charset="0"/>
                          <a:ea typeface="Calibri" panose="020F0502020204030204" pitchFamily="34" charset="0"/>
                          <a:cs typeface="Courier New" pitchFamily="49" charset="0"/>
                        </a:rPr>
                        <a:t>просмотр</a:t>
                      </a:r>
                      <a:endParaRPr lang="ru-RU" sz="2400" b="1" dirty="0">
                        <a:effectLst/>
                        <a:latin typeface="Courier New" pitchFamily="49" charset="0"/>
                        <a:ea typeface="Calibri" panose="020F0502020204030204" pitchFamily="34" charset="0"/>
                        <a:cs typeface="Courier New" pitchFamily="49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096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effectLst/>
                          <a:latin typeface="Courier New" pitchFamily="49" charset="0"/>
                          <a:ea typeface="Calibri" panose="020F0502020204030204" pitchFamily="34" charset="0"/>
                          <a:cs typeface="Courier New" pitchFamily="49" charset="0"/>
                        </a:rPr>
                        <a:t>ЭБС </a:t>
                      </a:r>
                      <a:r>
                        <a:rPr lang="ru-RU" sz="2400" b="1" dirty="0" err="1" smtClean="0">
                          <a:effectLst/>
                          <a:latin typeface="Courier New" pitchFamily="49" charset="0"/>
                          <a:ea typeface="Calibri" panose="020F0502020204030204" pitchFamily="34" charset="0"/>
                          <a:cs typeface="Courier New" pitchFamily="49" charset="0"/>
                        </a:rPr>
                        <a:t>Юрайт</a:t>
                      </a:r>
                      <a:endParaRPr lang="ru-RU" sz="2400" b="1" dirty="0">
                        <a:effectLst/>
                        <a:latin typeface="Courier New" pitchFamily="49" charset="0"/>
                        <a:ea typeface="Calibri" panose="020F0502020204030204" pitchFamily="34" charset="0"/>
                        <a:cs typeface="Courier New" pitchFamily="49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1327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47079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090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effectLst/>
                          <a:latin typeface="Courier New" pitchFamily="49" charset="0"/>
                          <a:ea typeface="Calibri" panose="020F0502020204030204" pitchFamily="34" charset="0"/>
                          <a:cs typeface="Courier New" pitchFamily="49" charset="0"/>
                        </a:rPr>
                        <a:t>НЭБ </a:t>
                      </a:r>
                      <a:r>
                        <a:rPr lang="en-US" sz="2400" b="1" dirty="0" smtClean="0">
                          <a:effectLst/>
                          <a:latin typeface="Courier New" pitchFamily="49" charset="0"/>
                          <a:ea typeface="Calibri" panose="020F0502020204030204" pitchFamily="34" charset="0"/>
                          <a:cs typeface="Courier New" pitchFamily="49" charset="0"/>
                        </a:rPr>
                        <a:t>Elibrary.ru</a:t>
                      </a:r>
                      <a:endParaRPr lang="ru-RU" sz="2400" b="1" dirty="0">
                        <a:effectLst/>
                        <a:latin typeface="Courier New" pitchFamily="49" charset="0"/>
                        <a:ea typeface="Calibri" panose="020F0502020204030204" pitchFamily="34" charset="0"/>
                        <a:cs typeface="Courier New" pitchFamily="49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 smtClean="0">
                          <a:effectLst/>
                          <a:latin typeface="Courier New" pitchFamily="49" charset="0"/>
                          <a:ea typeface="Calibri" panose="020F0502020204030204" pitchFamily="34" charset="0"/>
                          <a:cs typeface="Courier New" pitchFamily="49" charset="0"/>
                        </a:rPr>
                        <a:t>154</a:t>
                      </a:r>
                      <a:endParaRPr lang="ru-RU" sz="2400" b="1" dirty="0">
                        <a:effectLst/>
                        <a:latin typeface="Courier New" pitchFamily="49" charset="0"/>
                        <a:ea typeface="Calibri" panose="020F0502020204030204" pitchFamily="34" charset="0"/>
                        <a:cs typeface="Courier New" pitchFamily="49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 smtClean="0">
                          <a:effectLst/>
                          <a:latin typeface="Courier New" pitchFamily="49" charset="0"/>
                          <a:ea typeface="Calibri" panose="020F0502020204030204" pitchFamily="34" charset="0"/>
                          <a:cs typeface="Courier New" pitchFamily="49" charset="0"/>
                        </a:rPr>
                        <a:t>2283</a:t>
                      </a:r>
                      <a:endParaRPr lang="ru-RU" sz="2400" b="1" dirty="0">
                        <a:effectLst/>
                        <a:latin typeface="Courier New" pitchFamily="49" charset="0"/>
                        <a:ea typeface="Calibri" panose="020F0502020204030204" pitchFamily="34" charset="0"/>
                        <a:cs typeface="Courier New" pitchFamily="49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4155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effectLst/>
                          <a:latin typeface="Courier New" pitchFamily="49" charset="0"/>
                          <a:ea typeface="Calibri" panose="020F0502020204030204" pitchFamily="34" charset="0"/>
                          <a:cs typeface="Courier New" pitchFamily="49" charset="0"/>
                        </a:rPr>
                        <a:t>ЭБС </a:t>
                      </a:r>
                      <a:r>
                        <a:rPr lang="en-US" sz="2400" b="1" dirty="0" err="1" smtClean="0">
                          <a:latin typeface="Courier New" pitchFamily="49" charset="0"/>
                          <a:cs typeface="Courier New" pitchFamily="49" charset="0"/>
                        </a:rPr>
                        <a:t>IPRsmart</a:t>
                      </a:r>
                      <a:endParaRPr lang="ru-RU" sz="2400" b="1" dirty="0">
                        <a:effectLst/>
                        <a:latin typeface="Courier New" pitchFamily="49" charset="0"/>
                        <a:ea typeface="Calibri" panose="020F0502020204030204" pitchFamily="34" charset="0"/>
                        <a:cs typeface="Courier New" pitchFamily="49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 smtClean="0">
                          <a:effectLst/>
                          <a:latin typeface="Courier New" pitchFamily="49" charset="0"/>
                          <a:ea typeface="Calibri" panose="020F0502020204030204" pitchFamily="34" charset="0"/>
                          <a:cs typeface="Courier New" pitchFamily="49" charset="0"/>
                        </a:rPr>
                        <a:t>95</a:t>
                      </a:r>
                      <a:endParaRPr lang="ru-RU" sz="2400" b="1" dirty="0">
                        <a:effectLst/>
                        <a:latin typeface="Courier New" pitchFamily="49" charset="0"/>
                        <a:ea typeface="Calibri" panose="020F0502020204030204" pitchFamily="34" charset="0"/>
                        <a:cs typeface="Courier New" pitchFamily="49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effectLst/>
                          <a:latin typeface="Courier New" pitchFamily="49" charset="0"/>
                          <a:ea typeface="Calibri" panose="020F0502020204030204" pitchFamily="34" charset="0"/>
                          <a:cs typeface="Courier New" pitchFamily="49" charset="0"/>
                        </a:rPr>
                        <a:t>-</a:t>
                      </a:r>
                      <a:endParaRPr lang="ru-RU" sz="2400" b="1" dirty="0">
                        <a:effectLst/>
                        <a:latin typeface="Courier New" pitchFamily="49" charset="0"/>
                        <a:ea typeface="Calibri" panose="020F0502020204030204" pitchFamily="34" charset="0"/>
                        <a:cs typeface="Courier New" pitchFamily="49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045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effectLst/>
                          <a:latin typeface="Courier New" pitchFamily="49" charset="0"/>
                          <a:ea typeface="Calibri" panose="020F0502020204030204" pitchFamily="34" charset="0"/>
                          <a:cs typeface="Courier New" pitchFamily="49" charset="0"/>
                        </a:rPr>
                        <a:t>ВСЕГО: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 smtClean="0">
                          <a:effectLst/>
                          <a:latin typeface="Courier New" pitchFamily="49" charset="0"/>
                          <a:ea typeface="Calibri" panose="020F0502020204030204" pitchFamily="34" charset="0"/>
                          <a:cs typeface="Courier New" pitchFamily="49" charset="0"/>
                        </a:rPr>
                        <a:t>1576</a:t>
                      </a:r>
                      <a:endParaRPr lang="ru-RU" sz="2400" b="1" dirty="0">
                        <a:effectLst/>
                        <a:latin typeface="Courier New" pitchFamily="49" charset="0"/>
                        <a:ea typeface="Calibri" panose="020F0502020204030204" pitchFamily="34" charset="0"/>
                        <a:cs typeface="Courier New" pitchFamily="49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 smtClean="0">
                          <a:effectLst/>
                          <a:latin typeface="Courier New" pitchFamily="49" charset="0"/>
                          <a:ea typeface="Calibri" panose="020F0502020204030204" pitchFamily="34" charset="0"/>
                          <a:cs typeface="Courier New" pitchFamily="49" charset="0"/>
                        </a:rPr>
                        <a:t>49362</a:t>
                      </a:r>
                      <a:endParaRPr lang="ru-RU" sz="2400" b="1" dirty="0">
                        <a:effectLst/>
                        <a:latin typeface="Courier New" pitchFamily="49" charset="0"/>
                        <a:ea typeface="Calibri" panose="020F0502020204030204" pitchFamily="34" charset="0"/>
                        <a:cs typeface="Courier New" pitchFamily="49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5" name="Picture 2" descr="C:\Users\Igonina\Desktop\log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0763"/>
            <a:ext cx="971600" cy="957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63688" y="5706647"/>
            <a:ext cx="66602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>
                <a:latin typeface="Courier New" pitchFamily="49" charset="0"/>
                <a:cs typeface="Courier New" pitchFamily="49" charset="0"/>
              </a:rPr>
              <a:t>поиск = данные по посещению / аннотации         просмотр=данные по книговыдаче / просмотр полного текста</a:t>
            </a:r>
          </a:p>
        </p:txBody>
      </p:sp>
    </p:spTree>
    <p:extLst>
      <p:ext uri="{BB962C8B-B14F-4D97-AF65-F5344CB8AC3E}">
        <p14:creationId xmlns:p14="http://schemas.microsoft.com/office/powerpoint/2010/main" val="359432874"/>
      </p:ext>
    </p:extLst>
  </p:cSld>
  <p:clrMapOvr>
    <a:masterClrMapping/>
  </p:clrMapOvr>
  <p:transition spd="slow" advTm="37771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8631"/>
            <a:ext cx="8496944" cy="548640"/>
          </a:xfrm>
        </p:spPr>
        <p:txBody>
          <a:bodyPr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Другие виды работ библиотеки</a:t>
            </a:r>
            <a:endParaRPr lang="ru-RU" sz="3200" b="1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412776"/>
            <a:ext cx="8496944" cy="49926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200" b="1" u="sng" dirty="0">
                <a:latin typeface="Courier New" pitchFamily="49" charset="0"/>
                <a:cs typeface="Courier New" pitchFamily="49" charset="0"/>
              </a:rPr>
              <a:t>Информационно-библиографическое </a:t>
            </a:r>
            <a:r>
              <a:rPr lang="ru-RU" sz="2200" b="1" u="sng" dirty="0" smtClean="0">
                <a:latin typeface="Courier New" pitchFamily="49" charset="0"/>
                <a:cs typeface="Courier New" pitchFamily="49" charset="0"/>
              </a:rPr>
              <a:t>обслуживание:</a:t>
            </a:r>
          </a:p>
          <a:p>
            <a:pPr>
              <a:spcBef>
                <a:spcPts val="0"/>
              </a:spcBef>
              <a:buFont typeface="Arial" pitchFamily="34" charset="0"/>
              <a:buChar char="•"/>
            </a:pPr>
            <a:r>
              <a:rPr lang="ru-RU" sz="2200" b="1" dirty="0" smtClean="0">
                <a:latin typeface="Courier New" pitchFamily="49" charset="0"/>
                <a:cs typeface="Courier New" pitchFamily="49" charset="0"/>
              </a:rPr>
              <a:t>тематические справки -</a:t>
            </a:r>
            <a:r>
              <a:rPr lang="en-US" sz="2200" b="1" dirty="0" smtClean="0">
                <a:latin typeface="Courier New" pitchFamily="49" charset="0"/>
                <a:cs typeface="Courier New" pitchFamily="49" charset="0"/>
              </a:rPr>
              <a:t>16</a:t>
            </a:r>
            <a:r>
              <a:rPr lang="ru-RU" sz="2200" b="1" dirty="0" smtClean="0">
                <a:latin typeface="Courier New" pitchFamily="49" charset="0"/>
                <a:cs typeface="Courier New" pitchFamily="49" charset="0"/>
              </a:rPr>
              <a:t>,</a:t>
            </a:r>
          </a:p>
          <a:p>
            <a:pPr>
              <a:spcBef>
                <a:spcPts val="0"/>
              </a:spcBef>
              <a:buFont typeface="Arial" pitchFamily="34" charset="0"/>
              <a:buChar char="•"/>
            </a:pPr>
            <a:r>
              <a:rPr lang="ru-RU" sz="2200" b="1" dirty="0" smtClean="0">
                <a:latin typeface="Courier New" pitchFamily="49" charset="0"/>
                <a:cs typeface="Courier New" pitchFamily="49" charset="0"/>
              </a:rPr>
              <a:t>уточняющие справки - </a:t>
            </a:r>
            <a:r>
              <a:rPr lang="en-US" sz="2200" b="1" dirty="0" smtClean="0">
                <a:latin typeface="Courier New" pitchFamily="49" charset="0"/>
                <a:cs typeface="Courier New" pitchFamily="49" charset="0"/>
              </a:rPr>
              <a:t>143</a:t>
            </a:r>
            <a:r>
              <a:rPr lang="ru-RU" sz="2200" b="1" dirty="0" smtClean="0">
                <a:latin typeface="Courier New" pitchFamily="49" charset="0"/>
                <a:cs typeface="Courier New" pitchFamily="49" charset="0"/>
              </a:rPr>
              <a:t>,</a:t>
            </a:r>
          </a:p>
          <a:p>
            <a:pPr>
              <a:spcBef>
                <a:spcPts val="0"/>
              </a:spcBef>
              <a:buFont typeface="Arial" pitchFamily="34" charset="0"/>
              <a:buChar char="•"/>
            </a:pPr>
            <a:r>
              <a:rPr lang="ru-RU" sz="2200" b="1" dirty="0">
                <a:latin typeface="Courier New" pitchFamily="49" charset="0"/>
                <a:cs typeface="Courier New" pitchFamily="49" charset="0"/>
              </a:rPr>
              <a:t>а</a:t>
            </a:r>
            <a:r>
              <a:rPr lang="ru-RU" sz="2200" b="1" dirty="0" smtClean="0">
                <a:latin typeface="Courier New" pitchFamily="49" charset="0"/>
                <a:cs typeface="Courier New" pitchFamily="49" charset="0"/>
              </a:rPr>
              <a:t>дресные справки - </a:t>
            </a:r>
            <a:r>
              <a:rPr lang="en-US" sz="2200" b="1" dirty="0">
                <a:latin typeface="Courier New" pitchFamily="49" charset="0"/>
                <a:cs typeface="Courier New" pitchFamily="49" charset="0"/>
              </a:rPr>
              <a:t>3</a:t>
            </a:r>
            <a:r>
              <a:rPr lang="ru-RU" sz="2200" b="1" dirty="0" smtClean="0">
                <a:latin typeface="Courier New" pitchFamily="49" charset="0"/>
                <a:cs typeface="Courier New" pitchFamily="49" charset="0"/>
              </a:rPr>
              <a:t>,</a:t>
            </a:r>
          </a:p>
          <a:p>
            <a:pPr>
              <a:spcBef>
                <a:spcPts val="0"/>
              </a:spcBef>
              <a:buFont typeface="Arial" pitchFamily="34" charset="0"/>
              <a:buChar char="•"/>
            </a:pPr>
            <a:r>
              <a:rPr lang="ru-RU" sz="2200" b="1" dirty="0" smtClean="0">
                <a:latin typeface="Courier New" pitchFamily="49" charset="0"/>
                <a:cs typeface="Courier New" pitchFamily="49" charset="0"/>
              </a:rPr>
              <a:t>фактографические справки – 3.</a:t>
            </a:r>
          </a:p>
          <a:p>
            <a:pPr>
              <a:spcBef>
                <a:spcPts val="0"/>
              </a:spcBef>
              <a:buFont typeface="Arial" pitchFamily="34" charset="0"/>
              <a:buChar char="•"/>
            </a:pPr>
            <a:endParaRPr lang="ru-RU" sz="2200" b="1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200" b="1" u="sng" dirty="0" smtClean="0">
                <a:latin typeface="Courier New" pitchFamily="49" charset="0"/>
                <a:cs typeface="Courier New" pitchFamily="49" charset="0"/>
              </a:rPr>
              <a:t>Повышение информационной культуры:</a:t>
            </a:r>
          </a:p>
          <a:p>
            <a:pPr marL="285750" indent="-285750">
              <a:spcBef>
                <a:spcPts val="0"/>
              </a:spcBef>
              <a:buFont typeface="Arial" pitchFamily="34" charset="0"/>
              <a:buChar char="•"/>
            </a:pPr>
            <a:r>
              <a:rPr lang="en-US" sz="2200" b="1" dirty="0" smtClean="0">
                <a:latin typeface="Courier New" pitchFamily="49" charset="0"/>
                <a:cs typeface="Courier New" pitchFamily="49" charset="0"/>
              </a:rPr>
              <a:t>25</a:t>
            </a:r>
            <a:r>
              <a:rPr lang="ru-RU" sz="2200" b="1" dirty="0" smtClean="0">
                <a:latin typeface="Courier New" pitchFamily="49" charset="0"/>
                <a:cs typeface="Courier New" pitchFamily="49" charset="0"/>
              </a:rPr>
              <a:t> занятий, с охватом 45 студентов (22 студентов 1 курса, 14 – 2-4 курса, 9 - ППС)</a:t>
            </a:r>
          </a:p>
          <a:p>
            <a:pPr marL="285750" indent="-285750">
              <a:spcBef>
                <a:spcPts val="0"/>
              </a:spcBef>
              <a:buFont typeface="Arial" pitchFamily="34" charset="0"/>
              <a:buChar char="•"/>
            </a:pPr>
            <a:endParaRPr lang="ru-RU" sz="2200" b="1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200" b="1" u="sng" dirty="0" smtClean="0">
                <a:latin typeface="Courier New" pitchFamily="49" charset="0"/>
                <a:cs typeface="Courier New" pitchFamily="49" charset="0"/>
              </a:rPr>
              <a:t>Культурно-просветительская работа:</a:t>
            </a:r>
          </a:p>
          <a:p>
            <a:pPr marL="285750" indent="-285750">
              <a:spcBef>
                <a:spcPts val="0"/>
              </a:spcBef>
              <a:buFont typeface="Arial" pitchFamily="34" charset="0"/>
              <a:buChar char="•"/>
            </a:pPr>
            <a:r>
              <a:rPr lang="ru-RU" sz="2200" b="1" dirty="0">
                <a:latin typeface="Courier New" pitchFamily="49" charset="0"/>
                <a:cs typeface="Courier New" pitchFamily="49" charset="0"/>
              </a:rPr>
              <a:t>6</a:t>
            </a:r>
            <a:r>
              <a:rPr lang="ru-RU" sz="2200" b="1" dirty="0" smtClean="0">
                <a:latin typeface="Courier New" pitchFamily="49" charset="0"/>
                <a:cs typeface="Courier New" pitchFamily="49" charset="0"/>
              </a:rPr>
              <a:t> тематические выставки;</a:t>
            </a:r>
          </a:p>
          <a:p>
            <a:pPr marL="285750" indent="-285750">
              <a:spcBef>
                <a:spcPts val="0"/>
              </a:spcBef>
              <a:buFont typeface="Arial" pitchFamily="34" charset="0"/>
              <a:buChar char="•"/>
            </a:pPr>
            <a:r>
              <a:rPr lang="ru-RU" sz="2200" b="1" dirty="0">
                <a:latin typeface="Courier New" pitchFamily="49" charset="0"/>
                <a:cs typeface="Courier New" pitchFamily="49" charset="0"/>
              </a:rPr>
              <a:t>3</a:t>
            </a:r>
            <a:r>
              <a:rPr lang="ru-RU" sz="2200" b="1" dirty="0" smtClean="0">
                <a:latin typeface="Courier New" pitchFamily="49" charset="0"/>
                <a:cs typeface="Courier New" pitchFamily="49" charset="0"/>
              </a:rPr>
              <a:t> встречи;</a:t>
            </a:r>
          </a:p>
          <a:p>
            <a:pPr marL="285750" indent="-285750">
              <a:spcBef>
                <a:spcPts val="0"/>
              </a:spcBef>
              <a:buFont typeface="Arial" pitchFamily="34" charset="0"/>
              <a:buChar char="•"/>
            </a:pPr>
            <a:r>
              <a:rPr lang="ru-RU" sz="2200" b="1" dirty="0" smtClean="0">
                <a:latin typeface="Courier New" pitchFamily="49" charset="0"/>
                <a:cs typeface="Courier New" pitchFamily="49" charset="0"/>
              </a:rPr>
              <a:t>Кол-во публикаций и постов в блогах и соц. </a:t>
            </a:r>
            <a:r>
              <a:rPr lang="ru-RU" sz="2200" b="1" dirty="0">
                <a:latin typeface="Courier New" pitchFamily="49" charset="0"/>
                <a:cs typeface="Courier New" pitchFamily="49" charset="0"/>
              </a:rPr>
              <a:t>с</a:t>
            </a:r>
            <a:r>
              <a:rPr lang="ru-RU" sz="2200" b="1" dirty="0" smtClean="0">
                <a:latin typeface="Courier New" pitchFamily="49" charset="0"/>
                <a:cs typeface="Courier New" pitchFamily="49" charset="0"/>
              </a:rPr>
              <a:t>етях 3;</a:t>
            </a:r>
          </a:p>
          <a:p>
            <a:pPr marL="285750" indent="-285750">
              <a:spcBef>
                <a:spcPts val="0"/>
              </a:spcBef>
              <a:buFont typeface="Arial" pitchFamily="34" charset="0"/>
              <a:buChar char="•"/>
            </a:pPr>
            <a:r>
              <a:rPr lang="ru-RU" sz="2200" b="1" dirty="0" smtClean="0">
                <a:latin typeface="Courier New" pitchFamily="49" charset="0"/>
                <a:cs typeface="Courier New" pitchFamily="49" charset="0"/>
              </a:rPr>
              <a:t>Тематические выставки на сайте библиотеки 2.</a:t>
            </a:r>
          </a:p>
          <a:p>
            <a:pPr marL="0" indent="0">
              <a:spcBef>
                <a:spcPts val="0"/>
              </a:spcBef>
            </a:pPr>
            <a:endParaRPr lang="ru-RU" sz="1800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0008"/>
            <a:ext cx="969963" cy="95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6277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2132856"/>
            <a:ext cx="756084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Библиотека оказывает платные услуги, </a:t>
            </a:r>
            <a:r>
              <a:rPr lang="ru-RU" sz="20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которые предоставляются заинтересованным потребителям. </a:t>
            </a:r>
            <a:endParaRPr lang="ru-RU" sz="2000" b="1" dirty="0" smtClean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  <a:p>
            <a:pPr algn="just"/>
            <a:endParaRPr lang="ru-RU" sz="2000" b="1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  <a:p>
            <a:pPr algn="just"/>
            <a:r>
              <a:rPr lang="ru-RU" sz="2000" b="1" u="sng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Прейскурант платных услуг включает</a:t>
            </a:r>
            <a:r>
              <a:rPr lang="ru-RU" sz="20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: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0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Копировально-множительные </a:t>
            </a:r>
            <a:r>
              <a:rPr lang="ru-RU" sz="20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услуги (ксерокопирование, распечатка, сканирование);</a:t>
            </a:r>
            <a:endParaRPr lang="ru-RU" sz="2000" b="1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0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Электронная доставка копии док-а.</a:t>
            </a:r>
          </a:p>
          <a:p>
            <a:pPr marL="342900" indent="-342900" algn="just">
              <a:buFont typeface="Arial" pitchFamily="34" charset="0"/>
              <a:buChar char="•"/>
            </a:pPr>
            <a:endParaRPr lang="ru-RU" sz="2000" b="1" dirty="0" smtClean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  <a:p>
            <a:pPr algn="just"/>
            <a:r>
              <a:rPr lang="ru-RU" sz="20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В </a:t>
            </a:r>
            <a:r>
              <a:rPr lang="ru-RU" sz="20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2024 </a:t>
            </a:r>
            <a:r>
              <a:rPr lang="ru-RU" sz="20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году выполнено платных услуг </a:t>
            </a:r>
            <a:endParaRPr lang="ru-RU" sz="2000" b="1" dirty="0" smtClean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на </a:t>
            </a:r>
            <a:r>
              <a:rPr lang="ru-RU" sz="20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сумму </a:t>
            </a:r>
            <a:r>
              <a:rPr lang="ru-RU" sz="20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70213,00 </a:t>
            </a:r>
            <a:r>
              <a:rPr lang="ru-RU" sz="2000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рублей. </a:t>
            </a:r>
          </a:p>
          <a:p>
            <a:pPr algn="just"/>
            <a:endParaRPr lang="ru-RU" sz="2000" b="1" dirty="0" smtClean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	</a:t>
            </a:r>
            <a:endParaRPr lang="ru-RU" sz="2000" b="1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03648" y="792531"/>
            <a:ext cx="63367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Дополнительные платные услуги библиотеки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7" name="Picture 2" descr="C:\Users\Igonina\Desktop\log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0131"/>
            <a:ext cx="971600" cy="957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3687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48433">
        <p14:reveal/>
      </p:transition>
    </mc:Choice>
    <mc:Fallback xmlns="">
      <p:transition spd="slow" advTm="4843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opka-knig-wid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stopka-knig-wide</Template>
  <TotalTime>1839</TotalTime>
  <Words>393</Words>
  <Application>Microsoft Office PowerPoint</Application>
  <PresentationFormat>Экран (4:3)</PresentationFormat>
  <Paragraphs>108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Arial</vt:lpstr>
      <vt:lpstr>Calibri</vt:lpstr>
      <vt:lpstr>Calibri Light</vt:lpstr>
      <vt:lpstr>Courier New</vt:lpstr>
      <vt:lpstr>Times New Roman</vt:lpstr>
      <vt:lpstr>Wingdings</vt:lpstr>
      <vt:lpstr>stopka-knig-wide</vt:lpstr>
      <vt:lpstr>Презентация PowerPoint</vt:lpstr>
      <vt:lpstr>БИБЛИОТЕКА </vt:lpstr>
      <vt:lpstr>Презентация PowerPoint</vt:lpstr>
      <vt:lpstr>Презентация PowerPoint</vt:lpstr>
      <vt:lpstr>Презентация PowerPoint</vt:lpstr>
      <vt:lpstr>Презентация PowerPoint</vt:lpstr>
      <vt:lpstr>Данные по посещению и книговыдаче ЭБС</vt:lpstr>
      <vt:lpstr>Другие виды работ библиотеки</vt:lpstr>
      <vt:lpstr>Презентация PowerPoint</vt:lpstr>
      <vt:lpstr>Проект постановления</vt:lpstr>
      <vt:lpstr>СПАСИБО ЗА ВНИМАНИЕ!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 Борисовна Бардымова</dc:creator>
  <cp:lastModifiedBy>Кристина Николаевна Емельяновна</cp:lastModifiedBy>
  <cp:revision>135</cp:revision>
  <cp:lastPrinted>2023-05-02T05:40:09Z</cp:lastPrinted>
  <dcterms:created xsi:type="dcterms:W3CDTF">2023-04-21T03:46:00Z</dcterms:created>
  <dcterms:modified xsi:type="dcterms:W3CDTF">2025-04-22T06:31:40Z</dcterms:modified>
</cp:coreProperties>
</file>