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3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6" r:id="rId3"/>
    <p:sldId id="269" r:id="rId4"/>
    <p:sldId id="261" r:id="rId5"/>
    <p:sldId id="268" r:id="rId6"/>
    <p:sldId id="267" r:id="rId7"/>
    <p:sldId id="271" r:id="rId8"/>
    <p:sldId id="272" r:id="rId9"/>
    <p:sldId id="260" r:id="rId10"/>
    <p:sldId id="263" r:id="rId11"/>
    <p:sldId id="264" r:id="rId12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49" autoAdjust="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8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B7AD9-26C6-4360-838F-813A04050A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47471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0E630-57BB-480D-B457-AD2341CF0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7213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40E630-57BB-480D-B457-AD2341CF08F8}" type="slidenum">
              <a:rPr lang="ru-RU" smtClean="0"/>
              <a:t>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58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674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194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9426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420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6128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4282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925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6316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940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16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3227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F665F-C59E-4B6D-BA8E-4ACEA79423A5}" type="datetimeFigureOut">
              <a:rPr lang="ru-RU" smtClean="0"/>
              <a:t>25.04.2025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94976403-F398-43DF-B547-A2E5BDDBF9D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049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D11307-4573-483C-8074-5349250C07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b="1" dirty="0">
                <a:latin typeface="Calibri" panose="020F0502020204030204" pitchFamily="34" charset="0"/>
                <a:cs typeface="Calibri" panose="020F0502020204030204" pitchFamily="34" charset="0"/>
              </a:rPr>
              <a:t>Об утверждении плана развития материально-технической базы ТИ (ф) СВФУ на </a:t>
            </a:r>
            <a:r>
              <a:rPr lang="ru-RU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2025 </a:t>
            </a:r>
            <a:r>
              <a:rPr lang="ru-RU" sz="4400" b="1" dirty="0">
                <a:latin typeface="Calibri" panose="020F0502020204030204" pitchFamily="34" charset="0"/>
                <a:cs typeface="Calibri" panose="020F0502020204030204" pitchFamily="34" charset="0"/>
              </a:rPr>
              <a:t>г.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47E799-9EA6-49C6-A6C1-DDB68B6BF3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/>
              <a:t>Докладчик: Литвиненко Александр Викторович</a:t>
            </a:r>
          </a:p>
        </p:txBody>
      </p:sp>
    </p:spTree>
    <p:extLst>
      <p:ext uri="{BB962C8B-B14F-4D97-AF65-F5344CB8AC3E}">
        <p14:creationId xmlns:p14="http://schemas.microsoft.com/office/powerpoint/2010/main" val="281337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C5537B-9BC9-4CBF-99C5-49FFA108D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Предписания по антитеррору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6546AEDD-01DE-44BA-BC67-98360493CE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136182"/>
              </p:ext>
            </p:extLst>
          </p:nvPr>
        </p:nvGraphicFramePr>
        <p:xfrm>
          <a:off x="289711" y="2420779"/>
          <a:ext cx="11534115" cy="2828925"/>
        </p:xfrm>
        <a:graphic>
          <a:graphicData uri="http://schemas.openxmlformats.org/drawingml/2006/table">
            <a:tbl>
              <a:tblPr/>
              <a:tblGrid>
                <a:gridCol w="9736886">
                  <a:extLst>
                    <a:ext uri="{9D8B030D-6E8A-4147-A177-3AD203B41FA5}">
                      <a16:colId xmlns:a16="http://schemas.microsoft.com/office/drawing/2014/main" val="90267863"/>
                    </a:ext>
                  </a:extLst>
                </a:gridCol>
                <a:gridCol w="1797229">
                  <a:extLst>
                    <a:ext uri="{9D8B030D-6E8A-4147-A177-3AD203B41FA5}">
                      <a16:colId xmlns:a16="http://schemas.microsoft.com/office/drawing/2014/main" val="7567444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Выполнение предписаний по антитеррору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26 300 000,00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2348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Подготовка проекта системы речевого оповещения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150 000,00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0985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Приобретение и монтаж оборудования речевого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оповещения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1 450 000,00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2249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Модернизация системы охранной сигнализации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6 500 000,00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4998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Охрана объектов работниками ЧОП или ОВО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3 500 000,00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3715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Установка ограждения объектов института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11 000 000,00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38411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Оборудование систем СКУД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1 200 000,00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50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Оснащение окон первых и цокольных этажей зданий металлическими </a:t>
                      </a:r>
                      <a:r>
                        <a:rPr lang="ru-RU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рольставнями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2 500 000,00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41985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Создание условий для лиц с ОВЗ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30 000 000,00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0274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658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D669F8-8694-407C-99AC-1701E79DD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Проект решения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06101C-EC0B-4BC4-90A9-FA5E5A14E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551" y="2015732"/>
            <a:ext cx="11742344" cy="3878074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Утвердить план развития материально-технической базы ТИ (ф) СВФУ на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2025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г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с учетом результатов обсуждения.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Рекомендовать введение ставки Специалиста по закупкам.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Рекомендовать введение ставки Сметчика в эксплуатационно-технический отдел.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0384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8061D5-58F8-4D80-A6C7-6747E1F1D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Смета на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2025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г.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290850"/>
              </p:ext>
            </p:extLst>
          </p:nvPr>
        </p:nvGraphicFramePr>
        <p:xfrm>
          <a:off x="144855" y="1946267"/>
          <a:ext cx="11923416" cy="40471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63829">
                  <a:extLst>
                    <a:ext uri="{9D8B030D-6E8A-4147-A177-3AD203B41FA5}">
                      <a16:colId xmlns:a16="http://schemas.microsoft.com/office/drawing/2014/main" val="2840303879"/>
                    </a:ext>
                  </a:extLst>
                </a:gridCol>
                <a:gridCol w="591856">
                  <a:extLst>
                    <a:ext uri="{9D8B030D-6E8A-4147-A177-3AD203B41FA5}">
                      <a16:colId xmlns:a16="http://schemas.microsoft.com/office/drawing/2014/main" val="1589956706"/>
                    </a:ext>
                  </a:extLst>
                </a:gridCol>
                <a:gridCol w="715159">
                  <a:extLst>
                    <a:ext uri="{9D8B030D-6E8A-4147-A177-3AD203B41FA5}">
                      <a16:colId xmlns:a16="http://schemas.microsoft.com/office/drawing/2014/main" val="2443670947"/>
                    </a:ext>
                  </a:extLst>
                </a:gridCol>
                <a:gridCol w="1359417">
                  <a:extLst>
                    <a:ext uri="{9D8B030D-6E8A-4147-A177-3AD203B41FA5}">
                      <a16:colId xmlns:a16="http://schemas.microsoft.com/office/drawing/2014/main" val="1435379098"/>
                    </a:ext>
                  </a:extLst>
                </a:gridCol>
                <a:gridCol w="1322426">
                  <a:extLst>
                    <a:ext uri="{9D8B030D-6E8A-4147-A177-3AD203B41FA5}">
                      <a16:colId xmlns:a16="http://schemas.microsoft.com/office/drawing/2014/main" val="2720608579"/>
                    </a:ext>
                  </a:extLst>
                </a:gridCol>
                <a:gridCol w="1525877">
                  <a:extLst>
                    <a:ext uri="{9D8B030D-6E8A-4147-A177-3AD203B41FA5}">
                      <a16:colId xmlns:a16="http://schemas.microsoft.com/office/drawing/2014/main" val="2128475158"/>
                    </a:ext>
                  </a:extLst>
                </a:gridCol>
                <a:gridCol w="1322426">
                  <a:extLst>
                    <a:ext uri="{9D8B030D-6E8A-4147-A177-3AD203B41FA5}">
                      <a16:colId xmlns:a16="http://schemas.microsoft.com/office/drawing/2014/main" val="790586010"/>
                    </a:ext>
                  </a:extLst>
                </a:gridCol>
                <a:gridCol w="1322426">
                  <a:extLst>
                    <a:ext uri="{9D8B030D-6E8A-4147-A177-3AD203B41FA5}">
                      <a16:colId xmlns:a16="http://schemas.microsoft.com/office/drawing/2014/main" val="2878603876"/>
                    </a:ext>
                  </a:extLst>
                </a:gridCol>
              </a:tblGrid>
              <a:tr h="203372">
                <a:tc rowSpan="2"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Наименование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 rowSpan="2"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КВР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 rowSpan="2"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КОСГУ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 rowSpan="2"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СВОД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Нерюнгри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5981659"/>
                  </a:ext>
                </a:extLst>
              </a:tr>
              <a:tr h="2135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Субсидия ГЗ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Субсидия ГЗ Наука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Субсидия ИЦ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2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Внебюджет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739399990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l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Прочая закупка товаров, работ, услуг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</a:t>
                      </a:r>
                      <a:r>
                        <a:rPr lang="ru-RU" sz="12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 </a:t>
                      </a: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022 897,99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17 </a:t>
                      </a: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946 360,00   </a:t>
                      </a: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tabLst>
                          <a:tab pos="108000" algn="r"/>
                        </a:tabLst>
                      </a:pPr>
                      <a:r>
                        <a:rPr lang="ru-RU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12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 </a:t>
                      </a: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076 537,99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2217190115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услуги связи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</a:t>
                      </a: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930 </a:t>
                      </a: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800 000,00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130 </a:t>
                      </a: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3034428531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транспортные услуги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200 000,00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200 000,00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901283214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коммунальные услуги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1 890 930,00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1 700 000,00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190 930,00  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1246419632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аренда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334 000,00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   5 000,00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329 000,00  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3417917744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услуги на содержание имущества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225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8 800 000,00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</a:t>
                      </a: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800 000,00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2 000 000,00  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1282554661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прочие услуги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4 553 272,00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3 153 272,00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1 400 000,00  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2286955372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прочие услуги (ГПХ)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226 </a:t>
                      </a: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ГПХ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10 249 998,00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4 000 000,00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6 249 998,00  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46979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услуги, работы для целей капитальных вложений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603 650,00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 69 650,00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534 000,00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4101853400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увеличение стоимости ОС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3 638 959,99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534 600,00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3 104 359,99  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840410699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увеличение стоимости НА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             -    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1719363349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увеличение стоимости МЗ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</a:t>
                      </a:r>
                      <a:r>
                        <a:rPr lang="ru-RU" sz="12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</a:t>
                      </a: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822 088,00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</a:t>
                      </a:r>
                      <a:r>
                        <a:rPr lang="ru-RU" sz="12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883 </a:t>
                      </a: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838,00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</a:t>
                      </a:r>
                      <a:r>
                        <a:rPr lang="ru-RU" sz="12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</a:t>
                      </a:r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938 250,00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1109818818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прочие ТМЦ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2 059 250,00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361 000,00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1 698 250,00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811656847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строительные материалы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1 260 000,00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260 000,00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1 000 000,00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925542756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сувениры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349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180 000,00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180 000,00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1054314993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мягкий инвентарь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345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247 038,00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   7 038,00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240 000,00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1570037509"/>
                  </a:ext>
                </a:extLst>
              </a:tr>
              <a:tr h="213542">
                <a:tc>
                  <a:txBody>
                    <a:bodyPr/>
                    <a:lstStyle/>
                    <a:p>
                      <a:pPr algn="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материальные запасы для кап. вложений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ru-RU" sz="12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75 800,00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spcAft>
                          <a:spcPts val="0"/>
                        </a:spcAft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 75 800,00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>
                        <a:tabLst>
                          <a:tab pos="108000" algn="r"/>
                        </a:tabLst>
                      </a:pP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3380719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4278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8C8DA3-5D19-488B-A53E-BC8070E9F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Смета на 2025 г.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192003"/>
              </p:ext>
            </p:extLst>
          </p:nvPr>
        </p:nvGraphicFramePr>
        <p:xfrm>
          <a:off x="99586" y="1937446"/>
          <a:ext cx="11995844" cy="40106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86693">
                  <a:extLst>
                    <a:ext uri="{9D8B030D-6E8A-4147-A177-3AD203B41FA5}">
                      <a16:colId xmlns:a16="http://schemas.microsoft.com/office/drawing/2014/main" val="3004956004"/>
                    </a:ext>
                  </a:extLst>
                </a:gridCol>
                <a:gridCol w="595451">
                  <a:extLst>
                    <a:ext uri="{9D8B030D-6E8A-4147-A177-3AD203B41FA5}">
                      <a16:colId xmlns:a16="http://schemas.microsoft.com/office/drawing/2014/main" val="3881363120"/>
                    </a:ext>
                  </a:extLst>
                </a:gridCol>
                <a:gridCol w="719503">
                  <a:extLst>
                    <a:ext uri="{9D8B030D-6E8A-4147-A177-3AD203B41FA5}">
                      <a16:colId xmlns:a16="http://schemas.microsoft.com/office/drawing/2014/main" val="1486318943"/>
                    </a:ext>
                  </a:extLst>
                </a:gridCol>
                <a:gridCol w="1367675">
                  <a:extLst>
                    <a:ext uri="{9D8B030D-6E8A-4147-A177-3AD203B41FA5}">
                      <a16:colId xmlns:a16="http://schemas.microsoft.com/office/drawing/2014/main" val="4059787361"/>
                    </a:ext>
                  </a:extLst>
                </a:gridCol>
                <a:gridCol w="1330459">
                  <a:extLst>
                    <a:ext uri="{9D8B030D-6E8A-4147-A177-3AD203B41FA5}">
                      <a16:colId xmlns:a16="http://schemas.microsoft.com/office/drawing/2014/main" val="2392800880"/>
                    </a:ext>
                  </a:extLst>
                </a:gridCol>
                <a:gridCol w="1535145">
                  <a:extLst>
                    <a:ext uri="{9D8B030D-6E8A-4147-A177-3AD203B41FA5}">
                      <a16:colId xmlns:a16="http://schemas.microsoft.com/office/drawing/2014/main" val="3807530"/>
                    </a:ext>
                  </a:extLst>
                </a:gridCol>
                <a:gridCol w="1330459">
                  <a:extLst>
                    <a:ext uri="{9D8B030D-6E8A-4147-A177-3AD203B41FA5}">
                      <a16:colId xmlns:a16="http://schemas.microsoft.com/office/drawing/2014/main" val="2942547652"/>
                    </a:ext>
                  </a:extLst>
                </a:gridCol>
                <a:gridCol w="1330459">
                  <a:extLst>
                    <a:ext uri="{9D8B030D-6E8A-4147-A177-3AD203B41FA5}">
                      <a16:colId xmlns:a16="http://schemas.microsoft.com/office/drawing/2014/main" val="799387615"/>
                    </a:ext>
                  </a:extLst>
                </a:gridCol>
              </a:tblGrid>
              <a:tr h="3264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Наименование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КВР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КОСГУ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СВОД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</a:rPr>
                        <a:t> Нерюнгри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457" marR="7457" marT="7457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4910401"/>
                  </a:ext>
                </a:extLst>
              </a:tr>
              <a:tr h="3428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Субсидия ГЗ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Субсидия ГЗ Наука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Субсидия ИЦ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b="1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Внебюджет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1676372678"/>
                  </a:ext>
                </a:extLst>
              </a:tr>
              <a:tr h="4176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Прочая закупка товаров, работ, услуг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7 461 047,99</a:t>
                      </a:r>
                      <a:endParaRPr lang="ru-RU" sz="1600" b="1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1 418 438,00</a:t>
                      </a:r>
                      <a:endParaRPr lang="ru-RU" sz="1600" b="1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6 042 609,99</a:t>
                      </a:r>
                      <a:endParaRPr lang="ru-RU" sz="1600" b="1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7218892"/>
                  </a:ext>
                </a:extLst>
              </a:tr>
              <a:tr h="417675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увеличение стоимости ОС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310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</a:t>
                      </a:r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638 959,99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</a:t>
                      </a:r>
                      <a:r>
                        <a:rPr lang="ru-RU" sz="14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534 </a:t>
                      </a:r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600,00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14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</a:t>
                      </a:r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104 359,99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879543457"/>
                  </a:ext>
                </a:extLst>
              </a:tr>
              <a:tr h="417675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увеличение стоимости МЗ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244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340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ru-RU" sz="14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</a:t>
                      </a:r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822 088,00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ru-RU" sz="14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883 </a:t>
                      </a:r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838,00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1400" b="1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</a:t>
                      </a:r>
                      <a:r>
                        <a:rPr lang="ru-RU" sz="1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938 250,00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3204363337"/>
                  </a:ext>
                </a:extLst>
              </a:tr>
              <a:tr h="417675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прочие ТМЦ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346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059 250,00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</a:t>
                      </a:r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361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</a:t>
                      </a:r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698 250,00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482318591"/>
                  </a:ext>
                </a:extLst>
              </a:tr>
              <a:tr h="417675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строительные материалы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344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260 000,00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</a:t>
                      </a:r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260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000 000,00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2817630639"/>
                  </a:ext>
                </a:extLst>
              </a:tr>
              <a:tr h="417675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сувениры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349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180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000,00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</a:t>
                      </a:r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180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3881131423"/>
                  </a:ext>
                </a:extLst>
              </a:tr>
              <a:tr h="417675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мягкий инвентарь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345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</a:t>
                      </a:r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247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038,00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</a:t>
                      </a:r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038,00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</a:t>
                      </a:r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240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3777917642"/>
                  </a:ext>
                </a:extLst>
              </a:tr>
              <a:tr h="417675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материальные запасы для кап. вложений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347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75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800,00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</a:t>
                      </a:r>
                      <a:r>
                        <a:rPr lang="ru-RU" sz="14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75 </a:t>
                      </a:r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800,00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457" marR="7457" marT="7457" marB="0" anchor="ctr"/>
                </a:tc>
                <a:extLst>
                  <a:ext uri="{0D108BD9-81ED-4DB2-BD59-A6C34878D82A}">
                    <a16:rowId xmlns:a16="http://schemas.microsoft.com/office/drawing/2014/main" val="19283892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415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907C43-DCDC-4578-870B-97C7665FF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Расходы хозяйственных служб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42073EDF-F0C8-4C74-95C7-D7CACABC1F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276778"/>
              </p:ext>
            </p:extLst>
          </p:nvPr>
        </p:nvGraphicFramePr>
        <p:xfrm>
          <a:off x="325926" y="1934648"/>
          <a:ext cx="11579381" cy="4131456"/>
        </p:xfrm>
        <a:graphic>
          <a:graphicData uri="http://schemas.openxmlformats.org/drawingml/2006/table">
            <a:tbl>
              <a:tblPr/>
              <a:tblGrid>
                <a:gridCol w="10180805">
                  <a:extLst>
                    <a:ext uri="{9D8B030D-6E8A-4147-A177-3AD203B41FA5}">
                      <a16:colId xmlns:a16="http://schemas.microsoft.com/office/drawing/2014/main" val="2472961380"/>
                    </a:ext>
                  </a:extLst>
                </a:gridCol>
                <a:gridCol w="1398576">
                  <a:extLst>
                    <a:ext uri="{9D8B030D-6E8A-4147-A177-3AD203B41FA5}">
                      <a16:colId xmlns:a16="http://schemas.microsoft.com/office/drawing/2014/main" val="2240656807"/>
                    </a:ext>
                  </a:extLst>
                </a:gridCol>
              </a:tblGrid>
              <a:tr h="167570">
                <a:tc>
                  <a:txBody>
                    <a:bodyPr/>
                    <a:lstStyle/>
                    <a:p>
                      <a:pPr marL="180000" lvl="1" algn="l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Канцелярия для структурных подразделений</a:t>
                      </a:r>
                    </a:p>
                  </a:txBody>
                  <a:tcPr marL="8624" marR="8624" marT="86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32 000,00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24" marR="8624" marT="8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444904"/>
                  </a:ext>
                </a:extLst>
              </a:tr>
              <a:tr h="167570">
                <a:tc>
                  <a:txBody>
                    <a:bodyPr/>
                    <a:lstStyle/>
                    <a:p>
                      <a:pPr marL="180000" lvl="1" algn="l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Поставка канцелярии </a:t>
                      </a:r>
                    </a:p>
                  </a:txBody>
                  <a:tcPr marL="8624" marR="8624" marT="86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130 000,00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24" marR="8624" marT="8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18607"/>
                  </a:ext>
                </a:extLst>
              </a:tr>
              <a:tr h="167570">
                <a:tc>
                  <a:txBody>
                    <a:bodyPr/>
                    <a:lstStyle/>
                    <a:p>
                      <a:pPr marL="180000" lvl="1" algn="l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Поставка бумаги</a:t>
                      </a:r>
                    </a:p>
                  </a:txBody>
                  <a:tcPr marL="8624" marR="8624" marT="86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125 000,00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24" marR="8624" marT="8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305090"/>
                  </a:ext>
                </a:extLst>
              </a:tr>
              <a:tr h="167570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ОТКВТиК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24" marR="8624" marT="86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942 000,00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8624" marR="8624" marT="8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715087"/>
                  </a:ext>
                </a:extLst>
              </a:tr>
              <a:tr h="171248">
                <a:tc>
                  <a:txBody>
                    <a:bodyPr/>
                    <a:lstStyle/>
                    <a:p>
                      <a:pPr marL="180000" lvl="1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Заправка и восстановление картриджей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00000"/>
                        </a:lnSpc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300 000,00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070428"/>
                  </a:ext>
                </a:extLst>
              </a:tr>
              <a:tr h="171248">
                <a:tc>
                  <a:txBody>
                    <a:bodyPr/>
                    <a:lstStyle/>
                    <a:p>
                      <a:pPr marL="180000" lvl="1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Приобретение новых картриджей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176 000,00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3031908"/>
                  </a:ext>
                </a:extLst>
              </a:tr>
              <a:tr h="171248">
                <a:tc>
                  <a:txBody>
                    <a:bodyPr/>
                    <a:lstStyle/>
                    <a:p>
                      <a:pPr marL="180000" lvl="1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Приобретение серверных жестких дисков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60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000,00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291333"/>
                  </a:ext>
                </a:extLst>
              </a:tr>
              <a:tr h="171248">
                <a:tc>
                  <a:txBody>
                    <a:bodyPr/>
                    <a:lstStyle/>
                    <a:p>
                      <a:pPr marL="180000" lvl="1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Приобретение аккумуляторов для ИБП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210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000,00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175771"/>
                  </a:ext>
                </a:extLst>
              </a:tr>
              <a:tr h="171248">
                <a:tc>
                  <a:txBody>
                    <a:bodyPr/>
                    <a:lstStyle/>
                    <a:p>
                      <a:pPr marL="180000" lvl="1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Мыши,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клавиатуры</a:t>
                      </a: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для ПК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500,00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974797"/>
                  </a:ext>
                </a:extLst>
              </a:tr>
              <a:tr h="171248">
                <a:tc>
                  <a:txBody>
                    <a:bodyPr/>
                    <a:lstStyle/>
                    <a:p>
                      <a:pPr marL="180000" lvl="1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Переходники для видеокарт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15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000,00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7038298"/>
                  </a:ext>
                </a:extLst>
              </a:tr>
              <a:tr h="171248">
                <a:tc>
                  <a:txBody>
                    <a:bodyPr/>
                    <a:lstStyle/>
                    <a:p>
                      <a:pPr marL="180000" lvl="1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Расходные материалы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60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000,00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8981614"/>
                  </a:ext>
                </a:extLst>
              </a:tr>
              <a:tr h="171248">
                <a:tc>
                  <a:txBody>
                    <a:bodyPr/>
                    <a:lstStyle/>
                    <a:p>
                      <a:pPr marL="180000" lvl="1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Приобретение цветного и черного тонера для заправки картриджей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30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000,00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971384"/>
                  </a:ext>
                </a:extLst>
              </a:tr>
              <a:tr h="171248">
                <a:tc>
                  <a:txBody>
                    <a:bodyPr/>
                    <a:lstStyle/>
                    <a:p>
                      <a:pPr marL="180000" lvl="1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Наклейка для </a:t>
                      </a:r>
                      <a:r>
                        <a:rPr lang="ru-RU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ламинирования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и оформления карт доступа (52*75)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000,00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988101"/>
                  </a:ext>
                </a:extLst>
              </a:tr>
              <a:tr h="171248">
                <a:tc>
                  <a:txBody>
                    <a:bodyPr/>
                    <a:lstStyle/>
                    <a:p>
                      <a:pPr marL="180000" lvl="1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Бесконтактная карта доступа EMM </a:t>
                      </a:r>
                      <a:r>
                        <a:rPr lang="ru-RU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Card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ru-RU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Em-Marin</a:t>
                      </a: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16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500,00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101216"/>
                  </a:ext>
                </a:extLst>
              </a:tr>
              <a:tr h="167570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ЭТО</a:t>
                      </a:r>
                    </a:p>
                  </a:txBody>
                  <a:tcPr marL="8624" marR="8624" marT="86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311 750,00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24" marR="8624" marT="8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72163"/>
                  </a:ext>
                </a:extLst>
              </a:tr>
              <a:tr h="167570">
                <a:tc>
                  <a:txBody>
                    <a:bodyPr/>
                    <a:lstStyle/>
                    <a:p>
                      <a:pPr marL="252000" lvl="1" algn="just" fontAlgn="b">
                        <a:lnSpc>
                          <a:spcPct val="100000"/>
                        </a:lnSpc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Материалы и оборудование для текущего ремонта</a:t>
                      </a:r>
                    </a:p>
                  </a:txBody>
                  <a:tcPr marL="8624" marR="8624" marT="86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 fontAlgn="b">
                        <a:lnSpc>
                          <a:spcPct val="1000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2 311 750,00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24" marR="8624" marT="8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795338"/>
                  </a:ext>
                </a:extLst>
              </a:tr>
              <a:tr h="167570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Общежитие</a:t>
                      </a:r>
                    </a:p>
                  </a:txBody>
                  <a:tcPr marL="8624" marR="8624" marT="86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247 038,00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24" marR="8624" marT="8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192524"/>
                  </a:ext>
                </a:extLst>
              </a:tr>
              <a:tr h="167570">
                <a:tc>
                  <a:txBody>
                    <a:bodyPr/>
                    <a:lstStyle/>
                    <a:p>
                      <a:pPr marL="252000" lvl="1" algn="l" fontAlgn="b">
                        <a:lnSpc>
                          <a:spcPct val="100000"/>
                        </a:lnSpc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Мягкий инвентарь</a:t>
                      </a:r>
                    </a:p>
                  </a:txBody>
                  <a:tcPr marL="8624" marR="8624" marT="86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 fontAlgn="b">
                        <a:lnSpc>
                          <a:spcPct val="100000"/>
                        </a:lnSpc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247 038,00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8624" marR="8624" marT="8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334596"/>
                  </a:ext>
                </a:extLst>
              </a:tr>
              <a:tr h="167570"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ИТОГО</a:t>
                      </a:r>
                    </a:p>
                  </a:txBody>
                  <a:tcPr marL="8624" marR="8624" marT="86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 fontAlgn="b">
                        <a:lnSpc>
                          <a:spcPct val="1000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3 787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788,00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624" marR="8624" marT="8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96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37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НАУЧНЫЕ ПОДРАЗДЕЛЕНИЯ.</a:t>
            </a:r>
            <a:b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Лабораторное оборудование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996521"/>
              </p:ext>
            </p:extLst>
          </p:nvPr>
        </p:nvGraphicFramePr>
        <p:xfrm>
          <a:off x="170318" y="1940362"/>
          <a:ext cx="11870791" cy="416427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199">
                  <a:extLst>
                    <a:ext uri="{9D8B030D-6E8A-4147-A177-3AD203B41FA5}">
                      <a16:colId xmlns:a16="http://schemas.microsoft.com/office/drawing/2014/main" val="3049232745"/>
                    </a:ext>
                  </a:extLst>
                </a:gridCol>
                <a:gridCol w="2992517">
                  <a:extLst>
                    <a:ext uri="{9D8B030D-6E8A-4147-A177-3AD203B41FA5}">
                      <a16:colId xmlns:a16="http://schemas.microsoft.com/office/drawing/2014/main" val="538438078"/>
                    </a:ext>
                  </a:extLst>
                </a:gridCol>
                <a:gridCol w="978595">
                  <a:extLst>
                    <a:ext uri="{9D8B030D-6E8A-4147-A177-3AD203B41FA5}">
                      <a16:colId xmlns:a16="http://schemas.microsoft.com/office/drawing/2014/main" val="3519919562"/>
                    </a:ext>
                  </a:extLst>
                </a:gridCol>
                <a:gridCol w="7573480">
                  <a:extLst>
                    <a:ext uri="{9D8B030D-6E8A-4147-A177-3AD203B41FA5}">
                      <a16:colId xmlns:a16="http://schemas.microsoft.com/office/drawing/2014/main" val="43217940"/>
                    </a:ext>
                  </a:extLst>
                </a:gridCol>
              </a:tblGrid>
              <a:tr h="235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№ п/п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Наименование оборудования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Цена, руб.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Обоснование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extLst>
                  <a:ext uri="{0D108BD9-81ED-4DB2-BD59-A6C34878D82A}">
                    <a16:rowId xmlns:a16="http://schemas.microsoft.com/office/drawing/2014/main" val="908841663"/>
                  </a:ext>
                </a:extLst>
              </a:tr>
              <a:tr h="4576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Пресс испытательный гидравлический малогабаритный ПГМ-1500МГ4</a:t>
                      </a:r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1 567 650,00</a:t>
                      </a:r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Исполнение крупно хозяйственных договорных работ по договору 5/25 - тема "Изучение физико-механических свойств </a:t>
                      </a:r>
                      <a:r>
                        <a:rPr lang="ru-RU" sz="90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углевмещающих</a:t>
                      </a:r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пород при проведении подготовительных и геологоразведочных работ на </a:t>
                      </a:r>
                      <a:r>
                        <a:rPr lang="ru-RU" sz="90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Кабактинском</a:t>
                      </a:r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90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каменоугольном</a:t>
                      </a:r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месторождении" - </a:t>
                      </a:r>
                      <a:r>
                        <a:rPr lang="ru-RU" sz="90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объмем</a:t>
                      </a:r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90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финасирования</a:t>
                      </a:r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90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подоговору</a:t>
                      </a:r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около 3000000 рублей.</a:t>
                      </a:r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/>
                </a:tc>
                <a:extLst>
                  <a:ext uri="{0D108BD9-81ED-4DB2-BD59-A6C34878D82A}">
                    <a16:rowId xmlns:a16="http://schemas.microsoft.com/office/drawing/2014/main" val="813363712"/>
                  </a:ext>
                </a:extLst>
              </a:tr>
              <a:tr h="4957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Станок выбуривания образцов "Бур" (закупка оборудования)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836 080,00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Исполнение хозяйственных </a:t>
                      </a:r>
                      <a:r>
                        <a:rPr lang="ru-RU" sz="9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договрных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тем  по направлению  "Изучение физико-механических свойств массивов </a:t>
                      </a:r>
                      <a:r>
                        <a:rPr lang="ru-RU" sz="9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горныхпород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действующих горных </a:t>
                      </a:r>
                      <a:r>
                        <a:rPr lang="ru-RU" sz="9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предпрятий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". Замена списанной установки по изготовлению образцов горных пород  при </a:t>
                      </a:r>
                      <a:r>
                        <a:rPr lang="ru-RU" sz="9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штуфном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опробовании массивов горных пород действующих горных предприятий.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/>
                </a:tc>
                <a:extLst>
                  <a:ext uri="{0D108BD9-81ED-4DB2-BD59-A6C34878D82A}">
                    <a16:rowId xmlns:a16="http://schemas.microsoft.com/office/drawing/2014/main" val="2277970795"/>
                  </a:ext>
                </a:extLst>
              </a:tr>
              <a:tr h="2864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УВБ-МГ4 установка для испытания образцов бетона на водонепроницаемость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647 962,00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Исполнение  серийных лабораторных испытаний строительных материалов, конструкций, изделий, грунтов. Основная деятельность лаборатории "</a:t>
                      </a:r>
                      <a:r>
                        <a:rPr lang="ru-RU" sz="9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Нерюнгристрой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" - расширение области деятельности лаборатории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/>
                </a:tc>
                <a:extLst>
                  <a:ext uri="{0D108BD9-81ED-4DB2-BD59-A6C34878D82A}">
                    <a16:rowId xmlns:a16="http://schemas.microsoft.com/office/drawing/2014/main" val="277299908"/>
                  </a:ext>
                </a:extLst>
              </a:tr>
              <a:tr h="2864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Установка для определения абразивности горных пород «АГП-БК»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1 985 690,00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Исполнение хозяйственных </a:t>
                      </a:r>
                      <a:r>
                        <a:rPr lang="ru-RU" sz="9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договорных 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тем  по направлению  "Изучение физико-механических свойств массивов горных пород действующих горных </a:t>
                      </a:r>
                      <a:r>
                        <a:rPr lang="ru-RU" sz="9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предприятий 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 объектов геологоразведки"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/>
                </a:tc>
                <a:extLst>
                  <a:ext uri="{0D108BD9-81ED-4DB2-BD59-A6C34878D82A}">
                    <a16:rowId xmlns:a16="http://schemas.microsoft.com/office/drawing/2014/main" val="1067100652"/>
                  </a:ext>
                </a:extLst>
              </a:tr>
              <a:tr h="2864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Плотномер грунта ДПГ-1.2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606 158,00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Исполнение  серийных лабораторных испытаний строительных материалов, конструкций, изделий, грунтов. Основная деятельность лаборатории "</a:t>
                      </a:r>
                      <a:r>
                        <a:rPr lang="ru-RU" sz="9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Нерюнгристрой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" - расширение области деятельности лаборатории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/>
                </a:tc>
                <a:extLst>
                  <a:ext uri="{0D108BD9-81ED-4DB2-BD59-A6C34878D82A}">
                    <a16:rowId xmlns:a16="http://schemas.microsoft.com/office/drawing/2014/main" val="3242206121"/>
                  </a:ext>
                </a:extLst>
              </a:tr>
              <a:tr h="4957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Закупка расходных материалов для пресса </a:t>
                      </a:r>
                      <a:r>
                        <a:rPr lang="ru-RU" sz="9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Петромеханикс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(матрицы на срез; датчики </a:t>
                      </a:r>
                      <a:r>
                        <a:rPr lang="ru-RU" sz="9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ищменения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линейных размеров)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313 530,00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Исполнение хозяйственных </a:t>
                      </a:r>
                      <a:r>
                        <a:rPr lang="ru-RU" sz="9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договорных 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тем  по направлению  "Изучение физико-механических свойств массивов горных пород действующих горных </a:t>
                      </a:r>
                      <a:r>
                        <a:rPr lang="ru-RU" sz="9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предприятий".  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Заключительный этап </a:t>
                      </a:r>
                      <a:r>
                        <a:rPr lang="ru-RU" sz="9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восстановления 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установки, позволяющий производить оценку деформационных свойств горных пород и </a:t>
                      </a:r>
                      <a:r>
                        <a:rPr lang="ru-RU" sz="9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специфические 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исследования прочностных свойств горных при </a:t>
                      </a:r>
                      <a:r>
                        <a:rPr lang="ru-RU" sz="9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срезе со 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сжатием (ГОСТ 21153.5-88)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/>
                </a:tc>
                <a:extLst>
                  <a:ext uri="{0D108BD9-81ED-4DB2-BD59-A6C34878D82A}">
                    <a16:rowId xmlns:a16="http://schemas.microsoft.com/office/drawing/2014/main" val="3339382269"/>
                  </a:ext>
                </a:extLst>
              </a:tr>
              <a:tr h="6356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Многоканальный геофизический регистратор МГР-01 (закупка оборудования)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856 982,00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Лаборатория мониторинга и прогноза сейсмичности ТИ (ф) СВФУ проводит геодинамический мониторинг и исследования сейсмического режима Южно-Якутского региона с целью разработки методов прогноза землетрясений. В комплекс прогнозных методов входит регистрация электромагнитных процессов в земной коре. Для выполнения этих исследований необходим многоканальный геофизический регистратор МГР-01 предназначен для мониторинга геодинамического движения земной коры и экспресс-оценки сейсмической опасности.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/>
                </a:tc>
                <a:extLst>
                  <a:ext uri="{0D108BD9-81ED-4DB2-BD59-A6C34878D82A}">
                    <a16:rowId xmlns:a16="http://schemas.microsoft.com/office/drawing/2014/main" val="29167769"/>
                  </a:ext>
                </a:extLst>
              </a:tr>
              <a:tr h="3718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Прибор для измерения скорости прохождения упругих волн «Ультразвук»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292 628,00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Исполнение хозяйственных </a:t>
                      </a:r>
                      <a:r>
                        <a:rPr lang="ru-RU" sz="9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договорных 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тем  по направлению  "Изучение физико-механических свойств массивов горных пород действующих горных </a:t>
                      </a:r>
                      <a:r>
                        <a:rPr lang="ru-RU" sz="9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предприятий 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 объектов геологоразведки". Замена устаревшей установки.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/>
                </a:tc>
                <a:extLst>
                  <a:ext uri="{0D108BD9-81ED-4DB2-BD59-A6C34878D82A}">
                    <a16:rowId xmlns:a16="http://schemas.microsoft.com/office/drawing/2014/main" val="2159318102"/>
                  </a:ext>
                </a:extLst>
              </a:tr>
              <a:tr h="455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Станок для шлифовки торцов керна "Шторм" (закупка оборудования)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766 058,00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Исполнение хозяйственных </a:t>
                      </a:r>
                      <a:r>
                        <a:rPr lang="ru-RU" sz="9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договорных 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тем  по направлению  "Изучение физико-механических свойств массивов горных пород действующих горных </a:t>
                      </a:r>
                      <a:r>
                        <a:rPr lang="ru-RU" sz="9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предприятий </a:t>
                      </a:r>
                      <a:r>
                        <a:rPr lang="ru-RU" sz="9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 объектов геологоразведки". Дополнительные требования Заказчиков при экспертной оценке соответствия лабораторной базы Исполнителя ГОСТ  21153.2-84 и ГОСТ 21153.3-85.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/>
                </a:tc>
                <a:extLst>
                  <a:ext uri="{0D108BD9-81ED-4DB2-BD59-A6C34878D82A}">
                    <a16:rowId xmlns:a16="http://schemas.microsoft.com/office/drawing/2014/main" val="3941451092"/>
                  </a:ext>
                </a:extLst>
              </a:tr>
              <a:tr h="145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ИТОГО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7 872 738,00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88" marR="5088" marT="5088" marB="0" anchor="b"/>
                </a:tc>
                <a:extLst>
                  <a:ext uri="{0D108BD9-81ED-4DB2-BD59-A6C34878D82A}">
                    <a16:rowId xmlns:a16="http://schemas.microsoft.com/office/drawing/2014/main" val="1453521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67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НАУЧНЫЕ ПОДРАЗДЕЛЕНИЯ.</a:t>
            </a:r>
            <a:b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КОМПЬЮТЕРНАЯ И ОРГТЕХНИКА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58073"/>
              </p:ext>
            </p:extLst>
          </p:nvPr>
        </p:nvGraphicFramePr>
        <p:xfrm>
          <a:off x="124689" y="1886048"/>
          <a:ext cx="11916419" cy="416315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44496">
                  <a:extLst>
                    <a:ext uri="{9D8B030D-6E8A-4147-A177-3AD203B41FA5}">
                      <a16:colId xmlns:a16="http://schemas.microsoft.com/office/drawing/2014/main" val="2710603036"/>
                    </a:ext>
                  </a:extLst>
                </a:gridCol>
                <a:gridCol w="2998292">
                  <a:extLst>
                    <a:ext uri="{9D8B030D-6E8A-4147-A177-3AD203B41FA5}">
                      <a16:colId xmlns:a16="http://schemas.microsoft.com/office/drawing/2014/main" val="4090989458"/>
                    </a:ext>
                  </a:extLst>
                </a:gridCol>
                <a:gridCol w="1258432">
                  <a:extLst>
                    <a:ext uri="{9D8B030D-6E8A-4147-A177-3AD203B41FA5}">
                      <a16:colId xmlns:a16="http://schemas.microsoft.com/office/drawing/2014/main" val="2182183034"/>
                    </a:ext>
                  </a:extLst>
                </a:gridCol>
                <a:gridCol w="887240">
                  <a:extLst>
                    <a:ext uri="{9D8B030D-6E8A-4147-A177-3AD203B41FA5}">
                      <a16:colId xmlns:a16="http://schemas.microsoft.com/office/drawing/2014/main" val="2659786206"/>
                    </a:ext>
                  </a:extLst>
                </a:gridCol>
                <a:gridCol w="6427959">
                  <a:extLst>
                    <a:ext uri="{9D8B030D-6E8A-4147-A177-3AD203B41FA5}">
                      <a16:colId xmlns:a16="http://schemas.microsoft.com/office/drawing/2014/main" val="1371288113"/>
                    </a:ext>
                  </a:extLst>
                </a:gridCol>
              </a:tblGrid>
              <a:tr h="3954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Наименование оборудования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Лаборатория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Цена, руб.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Обоснование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extLst>
                  <a:ext uri="{0D108BD9-81ED-4DB2-BD59-A6C34878D82A}">
                    <a16:rowId xmlns:a16="http://schemas.microsoft.com/office/drawing/2014/main" val="2255059830"/>
                  </a:ext>
                </a:extLst>
              </a:tr>
              <a:tr h="5042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Стационарный компьютер (</a:t>
                      </a:r>
                      <a:r>
                        <a:rPr lang="en-U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 Core i5-11400F, 6x2.6 </a:t>
                      </a: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ГГц, 16 ГБ </a:t>
                      </a:r>
                      <a:r>
                        <a:rPr lang="en-U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DDR4, GeForce GTX 1650, SSD 512 </a:t>
                      </a: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ГБ, без ОС)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НИЛ «МПСС»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67 932,00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Обновление действующего устаревшего компьютерного оборудования. Работа в специализированных программах и в том числе работа с большими графическими объектами в среде NanoCAD.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/>
                </a:tc>
                <a:extLst>
                  <a:ext uri="{0D108BD9-81ED-4DB2-BD59-A6C34878D82A}">
                    <a16:rowId xmlns:a16="http://schemas.microsoft.com/office/drawing/2014/main" val="1374783431"/>
                  </a:ext>
                </a:extLst>
              </a:tr>
              <a:tr h="5654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Стационарный компьютер (</a:t>
                      </a:r>
                      <a:r>
                        <a:rPr lang="en-U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 Core i5-11400F, 6x2.6 </a:t>
                      </a: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ГГц, 16 ГБ </a:t>
                      </a:r>
                      <a:r>
                        <a:rPr lang="en-U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DDR4, GeForce GTX 1650, SSD 512 </a:t>
                      </a: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ГБ, без ОС)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НИЛ «ФМП»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67 932,00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Обновление действующего устаревшего компьютерного оборудования. Значительное сустаревние компьютерного оборудования. Работа в специализированных программах и в том числе работа с большими графическими объектами в среде NanoCAD.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/>
                </a:tc>
                <a:extLst>
                  <a:ext uri="{0D108BD9-81ED-4DB2-BD59-A6C34878D82A}">
                    <a16:rowId xmlns:a16="http://schemas.microsoft.com/office/drawing/2014/main" val="3376293190"/>
                  </a:ext>
                </a:extLst>
              </a:tr>
              <a:tr h="5932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Стационарный компьютер (</a:t>
                      </a:r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 Core i5-11400F, 6x2.6 </a:t>
                      </a: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ГГц, 16 ГБ </a:t>
                      </a:r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DDR4, GeForce GTX 1650, SSD 512 </a:t>
                      </a: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ГБ, без ОС)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ИЛ «</a:t>
                      </a:r>
                      <a:r>
                        <a:rPr lang="ru-RU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Нерюнгристрой</a:t>
                      </a: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67 932,00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Обновление действующего устаревшего компьютерного оборудования. Действующий компютер приобретен в 2016.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/>
                </a:tc>
                <a:extLst>
                  <a:ext uri="{0D108BD9-81ED-4DB2-BD59-A6C34878D82A}">
                    <a16:rowId xmlns:a16="http://schemas.microsoft.com/office/drawing/2014/main" val="3406562861"/>
                  </a:ext>
                </a:extLst>
              </a:tr>
              <a:tr h="6723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МФУ лазерное </a:t>
                      </a:r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Brother MFC-L2700DWR (</a:t>
                      </a: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черно-белая печать, </a:t>
                      </a:r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A4, 2400x600 dpi, </a:t>
                      </a: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ч/б - 26 стр/мин (А4), АПД, факс, </a:t>
                      </a:r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Wi-Fi, USB, Ethernet (RJ-45))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ИЛ «</a:t>
                      </a:r>
                      <a:r>
                        <a:rPr lang="ru-RU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Нерюнгристрой</a:t>
                      </a: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44 939,00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Обновление действующего устаревшего компьютерного оборудования.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/>
                </a:tc>
                <a:extLst>
                  <a:ext uri="{0D108BD9-81ED-4DB2-BD59-A6C34878D82A}">
                    <a16:rowId xmlns:a16="http://schemas.microsoft.com/office/drawing/2014/main" val="2646442459"/>
                  </a:ext>
                </a:extLst>
              </a:tr>
              <a:tr h="5042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Стационарный компьютер (</a:t>
                      </a:r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 Core i5-11400F, 6x2.6 </a:t>
                      </a: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ГГц, 16 ГБ </a:t>
                      </a:r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DDR4, GeForce GTX 1650, SSD 512 </a:t>
                      </a: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ГБ, без ОС)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УНЛ «ГМиИГИ»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67 932,00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Обновление действующего устаревшего компьютерного оборудования. Работа в специализированных программах и в том числе работа с большими графическими объектами в среде </a:t>
                      </a:r>
                      <a:r>
                        <a:rPr lang="ru-RU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NanoCAD</a:t>
                      </a: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/>
                </a:tc>
                <a:extLst>
                  <a:ext uri="{0D108BD9-81ED-4DB2-BD59-A6C34878D82A}">
                    <a16:rowId xmlns:a16="http://schemas.microsoft.com/office/drawing/2014/main" val="1804686218"/>
                  </a:ext>
                </a:extLst>
              </a:tr>
              <a:tr h="5042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Стационарный компьютер (</a:t>
                      </a:r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 Core i5-11400F, 6x2.6 </a:t>
                      </a: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ГГц, 16 ГБ </a:t>
                      </a:r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DDR4, GeForce GTX 1650, SSD 512 </a:t>
                      </a:r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ГБ, без ОС)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ОНИиИД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67 932,00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Фактическое отсутствие компьютера на рабочем месте начальника отдела </a:t>
                      </a:r>
                      <a:r>
                        <a:rPr lang="ru-RU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НИиИД</a:t>
                      </a:r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(оборудование не приобреталось)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/>
                </a:tc>
                <a:extLst>
                  <a:ext uri="{0D108BD9-81ED-4DB2-BD59-A6C34878D82A}">
                    <a16:rowId xmlns:a16="http://schemas.microsoft.com/office/drawing/2014/main" val="2658352605"/>
                  </a:ext>
                </a:extLst>
              </a:tr>
              <a:tr h="19774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ИТОГО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384 599,00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434" marR="8434" marT="8434" marB="0" anchor="b"/>
                </a:tc>
                <a:extLst>
                  <a:ext uri="{0D108BD9-81ED-4DB2-BD59-A6C34878D82A}">
                    <a16:rowId xmlns:a16="http://schemas.microsoft.com/office/drawing/2014/main" val="2931582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020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FD4585-05B0-4EDD-8B54-5FC219BF7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Кафедры института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270244"/>
              </p:ext>
            </p:extLst>
          </p:nvPr>
        </p:nvGraphicFramePr>
        <p:xfrm>
          <a:off x="303280" y="1913207"/>
          <a:ext cx="11647298" cy="41443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9404">
                  <a:extLst>
                    <a:ext uri="{9D8B030D-6E8A-4147-A177-3AD203B41FA5}">
                      <a16:colId xmlns:a16="http://schemas.microsoft.com/office/drawing/2014/main" val="3952549703"/>
                    </a:ext>
                  </a:extLst>
                </a:gridCol>
                <a:gridCol w="3930266">
                  <a:extLst>
                    <a:ext uri="{9D8B030D-6E8A-4147-A177-3AD203B41FA5}">
                      <a16:colId xmlns:a16="http://schemas.microsoft.com/office/drawing/2014/main" val="105320135"/>
                    </a:ext>
                  </a:extLst>
                </a:gridCol>
                <a:gridCol w="995878">
                  <a:extLst>
                    <a:ext uri="{9D8B030D-6E8A-4147-A177-3AD203B41FA5}">
                      <a16:colId xmlns:a16="http://schemas.microsoft.com/office/drawing/2014/main" val="2840261783"/>
                    </a:ext>
                  </a:extLst>
                </a:gridCol>
                <a:gridCol w="814815">
                  <a:extLst>
                    <a:ext uri="{9D8B030D-6E8A-4147-A177-3AD203B41FA5}">
                      <a16:colId xmlns:a16="http://schemas.microsoft.com/office/drawing/2014/main" val="4023926274"/>
                    </a:ext>
                  </a:extLst>
                </a:gridCol>
                <a:gridCol w="5576935">
                  <a:extLst>
                    <a:ext uri="{9D8B030D-6E8A-4147-A177-3AD203B41FA5}">
                      <a16:colId xmlns:a16="http://schemas.microsoft.com/office/drawing/2014/main" val="3389328890"/>
                    </a:ext>
                  </a:extLst>
                </a:gridCol>
              </a:tblGrid>
              <a:tr h="2798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Наименование оборудования / услуги / работы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Структурное подразделение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Цена, руб.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Обоснование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3590800464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Компьютерный стол (20 шт.)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МиИ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160 000,00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Учебный и рабочий процесс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2429646804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Монитор (2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МиИ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22 398,00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Учебный и рабочий процесс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3734631758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Клавиатура (2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МиИ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2 798,00</a:t>
                      </a:r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Учебный и рабочий процесс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4077149828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Компьютерная мышь (4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МиИ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2 396,00</a:t>
                      </a:r>
                      <a:r>
                        <a:rPr lang="ru-RU" sz="1000" b="1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Учебный и рабочий процесс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3069818696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Ноутбук (2 шт.)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МиИ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135 998,00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Учебный и рабочий процесс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3998526012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Интерактивная панель </a:t>
                      </a:r>
                      <a:r>
                        <a:rPr lang="ru-RU" sz="10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CleverTouch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IMPACT™ </a:t>
                      </a:r>
                      <a:r>
                        <a:rPr lang="ru-RU" sz="10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Plus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86" 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4К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(1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МиИ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980</a:t>
                      </a:r>
                      <a:r>
                        <a:rPr lang="ru-RU" sz="1000" b="1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000,00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Учебный и рабочий процесс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3218379803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Камера 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видеонаблюдения аналоговая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(1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МиИ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2 000,00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Учебный и рабочий процесс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2575372301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Компьютерные стулья (20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МиИ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80 000,00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Учебный и рабочий процесс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2114759322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SSD 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накопители (19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МиИ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100 700,00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Учебный и рабочий процесс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168817162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Statistica Ultimate Academic (10 шт.)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МиИ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245</a:t>
                      </a:r>
                      <a:r>
                        <a:rPr lang="ru-RU" sz="1000" b="1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000,00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Учебный и рабочий процесс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341217985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Mathcad Professional (10 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1 250 000,00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Учебный и рабочий процесс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2520900707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Монитор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(1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10 199,00</a:t>
                      </a:r>
                      <a:r>
                        <a:rPr lang="ru-RU" sz="1000" b="1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Качественное и своевременное выполнение должностных обязанностей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1676369798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Системный 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блок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(1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47 499,00</a:t>
                      </a:r>
                      <a:r>
                        <a:rPr lang="ru-RU" sz="1000" b="1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Качественное и своевременное выполнение должностных обязанностей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3615757521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Клавиатура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(1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1 399,00</a:t>
                      </a:r>
                      <a:r>
                        <a:rPr lang="ru-RU" sz="1000" b="1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Качественное и своевременное выполнение должностных обязанностей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1084258414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Мышь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(1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599,00</a:t>
                      </a:r>
                      <a:r>
                        <a:rPr lang="ru-RU" sz="1000" b="1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Качественное и своевременное выполнение должностных обязанностей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2012532575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Замена окон 1400*1700 (6 шт.)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326 250,00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1343151905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Замена окон 2000*1700 (7 шт.)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468 125,00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1288193339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Замена линолеума (303, 306, 308, 310, 311, 312 аудитории)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3355833468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Ноутбук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(1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ЭГиОД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44 500,00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Цифровое сопровождение учебного процесса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3753340568"/>
                  </a:ext>
                </a:extLst>
              </a:tr>
              <a:tr h="2946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Мытье окон (СК «Олимп», УЛК)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ЭГиОД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Помывка окон в рабочих кабинетах и аудиториях кафедры экономических, гуманитарных и общеобразовательных дисциплин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2937914366"/>
                  </a:ext>
                </a:extLst>
              </a:tr>
              <a:tr h="186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Текущий ремонт (СК «Олимп», </a:t>
                      </a:r>
                      <a:r>
                        <a:rPr lang="ru-RU" sz="10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каб</a:t>
                      </a:r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02, ауд. 01; УЛК, ауд. 106, 501, 505)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ЭГиОД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Работы по текущему ремонту потолков и стен в аудиториях 1, 5 этажа и спорткомплекса «Олимп»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2217573938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Утепление эвакуационного выхода в СК “Олимп”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ЭГиОД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Утепление эвакуационного выхода № 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2622322262"/>
                  </a:ext>
                </a:extLst>
              </a:tr>
              <a:tr h="1473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Ноутбук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(1 шт.)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ЭГиОД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44 500,00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Цифровое сопровождение учебного процесса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412" marR="6412" marT="6412" marB="0" anchor="ctr"/>
                </a:tc>
                <a:extLst>
                  <a:ext uri="{0D108BD9-81ED-4DB2-BD59-A6C34878D82A}">
                    <a16:rowId xmlns:a16="http://schemas.microsoft.com/office/drawing/2014/main" val="1488848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499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FD4585-05B0-4EDD-8B54-5FC219BF7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Подразделения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института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425682"/>
              </p:ext>
            </p:extLst>
          </p:nvPr>
        </p:nvGraphicFramePr>
        <p:xfrm>
          <a:off x="190123" y="1973654"/>
          <a:ext cx="11850987" cy="3902044"/>
        </p:xfrm>
        <a:graphic>
          <a:graphicData uri="http://schemas.openxmlformats.org/drawingml/2006/table">
            <a:tbl>
              <a:tblPr/>
              <a:tblGrid>
                <a:gridCol w="335165">
                  <a:extLst>
                    <a:ext uri="{9D8B030D-6E8A-4147-A177-3AD203B41FA5}">
                      <a16:colId xmlns:a16="http://schemas.microsoft.com/office/drawing/2014/main" val="4249766003"/>
                    </a:ext>
                  </a:extLst>
                </a:gridCol>
                <a:gridCol w="3838482">
                  <a:extLst>
                    <a:ext uri="{9D8B030D-6E8A-4147-A177-3AD203B41FA5}">
                      <a16:colId xmlns:a16="http://schemas.microsoft.com/office/drawing/2014/main" val="3521510693"/>
                    </a:ext>
                  </a:extLst>
                </a:gridCol>
                <a:gridCol w="1321806">
                  <a:extLst>
                    <a:ext uri="{9D8B030D-6E8A-4147-A177-3AD203B41FA5}">
                      <a16:colId xmlns:a16="http://schemas.microsoft.com/office/drawing/2014/main" val="241218404"/>
                    </a:ext>
                  </a:extLst>
                </a:gridCol>
                <a:gridCol w="1068309">
                  <a:extLst>
                    <a:ext uri="{9D8B030D-6E8A-4147-A177-3AD203B41FA5}">
                      <a16:colId xmlns:a16="http://schemas.microsoft.com/office/drawing/2014/main" val="1459530707"/>
                    </a:ext>
                  </a:extLst>
                </a:gridCol>
                <a:gridCol w="5287225">
                  <a:extLst>
                    <a:ext uri="{9D8B030D-6E8A-4147-A177-3AD203B41FA5}">
                      <a16:colId xmlns:a16="http://schemas.microsoft.com/office/drawing/2014/main" val="1787591512"/>
                    </a:ext>
                  </a:extLst>
                </a:gridCol>
              </a:tblGrid>
              <a:tr h="49757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№ п/п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Наименование оборудования / услуги / работы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Структурное подразделение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Цена, руб.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Обоснование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388973"/>
                  </a:ext>
                </a:extLst>
              </a:tr>
              <a:tr h="261882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Ноутбук (1 шт.)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Библиотека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44 500,00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Для проведения массовых мероприятий  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584401"/>
                  </a:ext>
                </a:extLst>
              </a:tr>
              <a:tr h="261882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Цветной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принтер (1 шт.)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Библиотека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14 199,00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Для оформления выставок и предоставления платных услуг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954719"/>
                  </a:ext>
                </a:extLst>
              </a:tr>
              <a:tr h="261882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Проектор (1 шт.)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Библиотека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21 999,00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Для проведения мероприятий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085128"/>
                  </a:ext>
                </a:extLst>
              </a:tr>
              <a:tr h="261882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Системный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блок (1 шт.)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УМО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38 999,00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Облегчение и ускорение бумажного делопроизводства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288480"/>
                  </a:ext>
                </a:extLst>
              </a:tr>
              <a:tr h="261882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Монитор (2 шт.)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УМО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20 398,00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Облегчение и ускорение бумажного делопроизводства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46100"/>
                  </a:ext>
                </a:extLst>
              </a:tr>
              <a:tr h="261882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МФУ (1 шт.)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УМО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69 299,00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Облегчение и ускорение бумажного делопроизводства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388264"/>
                  </a:ext>
                </a:extLst>
              </a:tr>
              <a:tr h="261882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Принтер лазерный (1 шт.)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УМО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90 999,00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Облегчение и ускорение бумажного делопроизводства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605219"/>
                  </a:ext>
                </a:extLst>
              </a:tr>
              <a:tr h="261882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Москитные сетки (4 шт.)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УМО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8 000,00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Облегчение и ускорение бумажного делопроизводства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9555516"/>
                  </a:ext>
                </a:extLst>
              </a:tr>
              <a:tr h="261882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Компьютерное кресло (2 шт.)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УМО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12 798,00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Облегчение и ускорение бумажного делопроизводства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879391"/>
                  </a:ext>
                </a:extLst>
              </a:tr>
              <a:tr h="52376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Косметический ремонт (209, 209а, 212, 213 кабинетов)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УМО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Текущий ремонт кабинетов 209, 209а, 212, 213: замена освещения, ремонт потолков, стен, пола.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5492599"/>
                  </a:ext>
                </a:extLst>
              </a:tr>
              <a:tr h="261882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Персональный компьютер для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специалиста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ОТ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ЭТО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43 000,00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Эффективное и быстрое решение поставленных задач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572294"/>
                  </a:ext>
                </a:extLst>
              </a:tr>
              <a:tr h="261882"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МФУ для отдела ЭТО (3 шт.)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ЭТО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96 000,00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Повышение скорости обработки информации </a:t>
                      </a:r>
                    </a:p>
                  </a:txBody>
                  <a:tcPr marL="8860" marR="8860" marT="88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68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715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635429-149D-421B-88A3-486506E74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Целевые средства на капитальный ремонт объектов института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Объект 3">
            <a:extLst>
              <a:ext uri="{FF2B5EF4-FFF2-40B4-BE49-F238E27FC236}">
                <a16:creationId xmlns:a16="http://schemas.microsoft.com/office/drawing/2014/main" id="{83F35C3D-3BE8-42F9-A143-3726AC9260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0142225"/>
              </p:ext>
            </p:extLst>
          </p:nvPr>
        </p:nvGraphicFramePr>
        <p:xfrm>
          <a:off x="1434338" y="1895038"/>
          <a:ext cx="10253686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3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0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9pPr>
                    </a:lstStyle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Наименование работ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Gill Sans MT"/>
                        </a:defRPr>
                      </a:lvl9pPr>
                    </a:lstStyle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Расходы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l"/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Ремонт кровли УАК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r"/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9 000 000,00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Ремонт кровли УЛК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r"/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7 000 000,00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Ремонт кровли СК «Олимп»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r"/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4 000 000,00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Ремонт 5</a:t>
                      </a:r>
                      <a:r>
                        <a:rPr lang="ru-RU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этажа УАК </a:t>
                      </a:r>
                      <a:endParaRPr lang="ru-RU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r"/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3 500 000,00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Ремонт</a:t>
                      </a:r>
                      <a:r>
                        <a:rPr lang="ru-RU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5 этажа УЛК</a:t>
                      </a:r>
                      <a:endParaRPr lang="ru-RU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r"/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1 500</a:t>
                      </a:r>
                      <a:r>
                        <a:rPr lang="ru-RU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000,00</a:t>
                      </a:r>
                      <a:endParaRPr lang="ru-RU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Ремонт 1 этажа СК «Олимп»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r"/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1 000 000,00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Замена кафеля 1 этажа УАК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r"/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2 500</a:t>
                      </a:r>
                      <a:r>
                        <a:rPr lang="ru-RU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000,00</a:t>
                      </a:r>
                      <a:endParaRPr lang="ru-RU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Ремонт водоотвода</a:t>
                      </a:r>
                      <a:r>
                        <a:rPr lang="ru-RU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по периметру СК «Олимп»</a:t>
                      </a:r>
                      <a:endParaRPr lang="ru-RU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r"/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ru-RU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500 000,00</a:t>
                      </a:r>
                      <a:endParaRPr lang="ru-RU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Ремонт подвала СК «Олимп»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r"/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2 000 000,00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Текущий ремонт аудиторий и кабинетов</a:t>
                      </a:r>
                      <a:endParaRPr lang="ru-RU" sz="1600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ctr"/>
                      <a:r>
                        <a:rPr lang="ru-RU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Из средств экономии</a:t>
                      </a:r>
                      <a:endParaRPr lang="ru-RU" sz="1600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1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r>
                        <a:rPr lang="ru-RU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ИТОГО: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Gill Sans MT"/>
                        </a:defRPr>
                      </a:lvl9pPr>
                    </a:lstStyle>
                    <a:p>
                      <a:pPr algn="r"/>
                      <a:r>
                        <a:rPr lang="ru-RU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32 000 000,00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83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алерея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Оранжевый">
    <a:dk1>
      <a:srgbClr val="000000"/>
    </a:dk1>
    <a:lt1>
      <a:sysClr val="window" lastClr="FFFFFF"/>
    </a:lt1>
    <a:dk2>
      <a:srgbClr val="637052"/>
    </a:dk2>
    <a:lt2>
      <a:srgbClr val="CCDDEA"/>
    </a:lt2>
    <a:accent1>
      <a:srgbClr val="E48312"/>
    </a:accent1>
    <a:accent2>
      <a:srgbClr val="BD582C"/>
    </a:accent2>
    <a:accent3>
      <a:srgbClr val="865640"/>
    </a:accent3>
    <a:accent4>
      <a:srgbClr val="9B8357"/>
    </a:accent4>
    <a:accent5>
      <a:srgbClr val="C2BC80"/>
    </a:accent5>
    <a:accent6>
      <a:srgbClr val="94A088"/>
    </a:accent6>
    <a:hlink>
      <a:srgbClr val="2998E3"/>
    </a:hlink>
    <a:folHlink>
      <a:srgbClr val="8C8C8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1654</TotalTime>
  <Words>2066</Words>
  <Application>Microsoft Office PowerPoint</Application>
  <PresentationFormat>Широкоэкранный</PresentationFormat>
  <Paragraphs>582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Gill Sans MT</vt:lpstr>
      <vt:lpstr>Times New Roman</vt:lpstr>
      <vt:lpstr>Галерея</vt:lpstr>
      <vt:lpstr>Об утверждении плана развития материально-технической базы ТИ (ф) СВФУ на 2025 г.</vt:lpstr>
      <vt:lpstr>Смета на 2025 г.</vt:lpstr>
      <vt:lpstr>Смета на 2025 г.</vt:lpstr>
      <vt:lpstr>Расходы хозяйственных служб</vt:lpstr>
      <vt:lpstr>НАУЧНЫЕ ПОДРАЗДЕЛЕНИЯ. Лабораторное оборудование</vt:lpstr>
      <vt:lpstr>НАУЧНЫЕ ПОДРАЗДЕЛЕНИЯ. КОМПЬЮТЕРНАЯ И ОРГТЕХНИКА</vt:lpstr>
      <vt:lpstr>Кафедры института</vt:lpstr>
      <vt:lpstr>Подразделения института</vt:lpstr>
      <vt:lpstr>Целевые средства на капитальный ремонт объектов института</vt:lpstr>
      <vt:lpstr>Предписания по антитеррору</vt:lpstr>
      <vt:lpstr>Проект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плана развития материально-технической базы ТИ (ф) СВФУ на 2024 г.</dc:title>
  <dc:creator>Александр Викторович Литвиненко</dc:creator>
  <cp:lastModifiedBy>Лидия Дмитриевна Ядреева</cp:lastModifiedBy>
  <cp:revision>44</cp:revision>
  <cp:lastPrinted>2025-04-25T05:34:21Z</cp:lastPrinted>
  <dcterms:created xsi:type="dcterms:W3CDTF">2024-03-27T11:39:36Z</dcterms:created>
  <dcterms:modified xsi:type="dcterms:W3CDTF">2025-04-25T05:35:34Z</dcterms:modified>
</cp:coreProperties>
</file>