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16"/>
  </p:notesMasterIdLst>
  <p:handoutMasterIdLst>
    <p:handoutMasterId r:id="rId17"/>
  </p:handoutMasterIdLst>
  <p:sldIdLst>
    <p:sldId id="267" r:id="rId2"/>
    <p:sldId id="284" r:id="rId3"/>
    <p:sldId id="269" r:id="rId4"/>
    <p:sldId id="270" r:id="rId5"/>
    <p:sldId id="272" r:id="rId6"/>
    <p:sldId id="273" r:id="rId7"/>
    <p:sldId id="278" r:id="rId8"/>
    <p:sldId id="279" r:id="rId9"/>
    <p:sldId id="262" r:id="rId10"/>
    <p:sldId id="271" r:id="rId11"/>
    <p:sldId id="280" r:id="rId12"/>
    <p:sldId id="282" r:id="rId13"/>
    <p:sldId id="283" r:id="rId14"/>
    <p:sldId id="281" r:id="rId15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3" userDrawn="1">
          <p15:clr>
            <a:srgbClr val="A4A3A4"/>
          </p15:clr>
        </p15:guide>
        <p15:guide id="2" pos="3897" userDrawn="1">
          <p15:clr>
            <a:srgbClr val="A4A3A4"/>
          </p15:clr>
        </p15:guide>
        <p15:guide id="3" pos="40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1" autoAdjust="0"/>
    <p:restoredTop sz="94660"/>
  </p:normalViewPr>
  <p:slideViewPr>
    <p:cSldViewPr showGuides="1">
      <p:cViewPr varScale="1">
        <p:scale>
          <a:sx n="84" d="100"/>
          <a:sy n="84" d="100"/>
        </p:scale>
        <p:origin x="792" y="78"/>
      </p:cViewPr>
      <p:guideLst>
        <p:guide orient="horz" pos="1933"/>
        <p:guide pos="3897"/>
        <p:guide pos="40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90;&#1072;&#1073;&#1083;&#1080;&#1094;&#1099;%20&#1082;%20&#1087;&#1088;&#1077;&#1079;&#1077;&#1085;&#1090;&#1072;&#1094;&#1080;&#1080;\NTI_Uspevaemost_studentov_2024-2025_vygruzka_ot_16_10_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5;&#1082;&#1072;&#1090;&#1077;&#1088;&#1080;&#1085;&#1072;\Desktop\&#1051;&#1080;&#1089;&#1090;%20Microsoft%20Exce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5;&#1082;&#1072;&#1090;&#1077;&#1088;&#1080;&#1085;&#1072;\Desktop\&#1051;&#1080;&#1089;&#1090;%20Microsoft%20Excel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5;&#1082;&#1072;&#1090;&#1077;&#1088;&#1080;&#1085;&#1072;\Desktop\&#1051;&#1080;&#1089;&#1090;%20Microsoft%20Excel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d.yadreeva\Desktop\&#1054;&#1090;&#1095;&#1077;&#1090;%20&#1047;&#1080;&#1084;&#1072;%202025-2026\&#1051;&#1080;&#1089;&#1090;%20Microsoft%20Excel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Распределение студентов ТИ (ф) СВФУ по статусам успеваемости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13.03.02 Электроэнергетика и электротехника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слайд'!$B$18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слайд'!$A$41:$A$43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слайд'!$B$41:$B$43</c:f>
              <c:numCache>
                <c:formatCode>0.0%</c:formatCode>
                <c:ptCount val="3"/>
                <c:pt idx="0">
                  <c:v>0.316</c:v>
                </c:pt>
                <c:pt idx="1">
                  <c:v>0.39285714285714285</c:v>
                </c:pt>
                <c:pt idx="2" formatCode="0.00%">
                  <c:v>0.63400000000000001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6A-480D-A3C5-D2BA5F74E6D4}"/>
            </c:ext>
          </c:extLst>
        </c:ser>
        <c:ser>
          <c:idx val="1"/>
          <c:order val="1"/>
          <c:tx>
            <c:strRef>
              <c:f>'[Лист Microsoft Excel.xlsx]6-9 слайд'!$C$18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4423076923076922E-2"/>
                  <c:y val="-1.4853801169590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6A-480D-A3C5-D2BA5F74E6D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слайд'!$A$41:$A$43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слайд'!$C$41:$C$43</c:f>
              <c:numCache>
                <c:formatCode>0.0%</c:formatCode>
                <c:ptCount val="3"/>
                <c:pt idx="0">
                  <c:v>0.23699999999999999</c:v>
                </c:pt>
                <c:pt idx="1">
                  <c:v>0.35714285714285715</c:v>
                </c:pt>
                <c:pt idx="2" formatCode="0.00%">
                  <c:v>0.63400000000000001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6A-480D-A3C5-D2BA5F74E6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21.05.04 Горное дело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слайд'!$B$18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слайд'!$A$48:$A$50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слайд'!$B$48:$B$50</c:f>
              <c:numCache>
                <c:formatCode>0.0%</c:formatCode>
                <c:ptCount val="3"/>
                <c:pt idx="0">
                  <c:v>0.6</c:v>
                </c:pt>
                <c:pt idx="1">
                  <c:v>0.33333333333333331</c:v>
                </c:pt>
                <c:pt idx="2" formatCode="0.00%">
                  <c:v>0.51629999999999998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75-486D-8634-9E496984F02F}"/>
            </c:ext>
          </c:extLst>
        </c:ser>
        <c:ser>
          <c:idx val="1"/>
          <c:order val="1"/>
          <c:tx>
            <c:strRef>
              <c:f>'[Лист Microsoft Excel.xlsx]6-9 слайд'!$C$18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56837606837606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475-486D-8634-9E496984F02F}"/>
                </c:ext>
              </c:extLst>
            </c:dLbl>
            <c:dLbl>
              <c:idx val="1"/>
              <c:layout>
                <c:manualLayout>
                  <c:x val="1.0854700854700855E-2"/>
                  <c:y val="3.71345029239766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475-486D-8634-9E496984F02F}"/>
                </c:ext>
              </c:extLst>
            </c:dLbl>
            <c:dLbl>
              <c:idx val="2"/>
              <c:layout>
                <c:manualLayout>
                  <c:x val="2.7136752136752037E-2"/>
                  <c:y val="-7.42690058479532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475-486D-8634-9E496984F02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слайд'!$A$48:$A$50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слайд'!$C$48:$C$50</c:f>
              <c:numCache>
                <c:formatCode>0.0%</c:formatCode>
                <c:ptCount val="3"/>
                <c:pt idx="0">
                  <c:v>0.35699999999999998</c:v>
                </c:pt>
                <c:pt idx="1">
                  <c:v>0.26262626262626265</c:v>
                </c:pt>
                <c:pt idx="2" formatCode="0.00%">
                  <c:v>0.35920000000000002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75-486D-8634-9E496984F0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'[Лист Microsoft Excel.xlsx]10 слайд'!$B$3</c:f>
              <c:strCache>
                <c:ptCount val="1"/>
                <c:pt idx="0">
                  <c:v>обшая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2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50800" dist="12700" dir="5400000" algn="ctr" rotWithShape="0">
                <a:srgbClr val="000000">
                  <a:alpha val="50000"/>
                </a:srgbClr>
              </a:outerShdw>
            </a:effectLst>
            <a:sp3d/>
          </c:spPr>
          <c:invertIfNegative val="0"/>
          <c:dLbls>
            <c:dLbl>
              <c:idx val="1"/>
              <c:layout>
                <c:manualLayout>
                  <c:x val="-1.263681592039798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674-49C8-968B-C67CFD16FE86}"/>
                </c:ext>
              </c:extLst>
            </c:dLbl>
            <c:dLbl>
              <c:idx val="2"/>
              <c:layout>
                <c:manualLayout>
                  <c:x val="-1.8253178551686067E-2"/>
                  <c:y val="-9.98405303025836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674-49C8-968B-C67CFD16FE86}"/>
                </c:ext>
              </c:extLst>
            </c:dLbl>
            <c:dLbl>
              <c:idx val="4"/>
              <c:layout>
                <c:manualLayout>
                  <c:x val="-1.2636815920398113E-2"/>
                  <c:y val="-4.99202651512918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674-49C8-968B-C67CFD16FE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Excel.xlsx]10 слайд'!$A$4:$A$10</c:f>
              <c:strCache>
                <c:ptCount val="7"/>
                <c:pt idx="0">
                  <c:v>1 курс</c:v>
                </c:pt>
                <c:pt idx="1">
                  <c:v>2 курс</c:v>
                </c:pt>
                <c:pt idx="2">
                  <c:v>3 курс</c:v>
                </c:pt>
                <c:pt idx="3">
                  <c:v>4 курс</c:v>
                </c:pt>
                <c:pt idx="4">
                  <c:v>5 курс</c:v>
                </c:pt>
                <c:pt idx="5">
                  <c:v>6 курс</c:v>
                </c:pt>
                <c:pt idx="6">
                  <c:v>НТИ</c:v>
                </c:pt>
              </c:strCache>
            </c:strRef>
          </c:cat>
          <c:val>
            <c:numRef>
              <c:f>'[Лист Microsoft Excel.xlsx]10 слайд'!$B$4:$B$10</c:f>
              <c:numCache>
                <c:formatCode>0.00%</c:formatCode>
                <c:ptCount val="7"/>
                <c:pt idx="0">
                  <c:v>0.81240000000000001</c:v>
                </c:pt>
                <c:pt idx="1">
                  <c:v>0.31890000000000002</c:v>
                </c:pt>
                <c:pt idx="2">
                  <c:v>0.4299</c:v>
                </c:pt>
                <c:pt idx="3">
                  <c:v>0.64929999999999999</c:v>
                </c:pt>
                <c:pt idx="4">
                  <c:v>0.72219999999999995</c:v>
                </c:pt>
                <c:pt idx="5" formatCode="0%">
                  <c:v>1</c:v>
                </c:pt>
                <c:pt idx="6">
                  <c:v>0.58799999999999997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74-49C8-968B-C67CFD16FE86}"/>
            </c:ext>
          </c:extLst>
        </c:ser>
        <c:ser>
          <c:idx val="1"/>
          <c:order val="1"/>
          <c:tx>
            <c:strRef>
              <c:f>'[Лист Microsoft Excel.xlsx]10 слайд'!$C$3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4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50800" dist="12700" dir="5400000" algn="ctr" rotWithShape="0">
                <a:srgbClr val="000000">
                  <a:alpha val="50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1061359867330015E-2"/>
                  <c:y val="-7.4880397726937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74-49C8-968B-C67CFD16FE86}"/>
                </c:ext>
              </c:extLst>
            </c:dLbl>
            <c:dLbl>
              <c:idx val="1"/>
              <c:layout>
                <c:manualLayout>
                  <c:x val="2.106135986732996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74-49C8-968B-C67CFD16FE86}"/>
                </c:ext>
              </c:extLst>
            </c:dLbl>
            <c:dLbl>
              <c:idx val="2"/>
              <c:layout>
                <c:manualLayout>
                  <c:x val="1.8253178551686015E-2"/>
                  <c:y val="-9.98405303025836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674-49C8-968B-C67CFD16FE86}"/>
                </c:ext>
              </c:extLst>
            </c:dLbl>
            <c:dLbl>
              <c:idx val="3"/>
              <c:layout>
                <c:manualLayout>
                  <c:x val="2.5273631840796021E-2"/>
                  <c:y val="-4.99202651512913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674-49C8-968B-C67CFD16FE86}"/>
                </c:ext>
              </c:extLst>
            </c:dLbl>
            <c:dLbl>
              <c:idx val="4"/>
              <c:layout>
                <c:manualLayout>
                  <c:x val="2.2465450525152017E-2"/>
                  <c:y val="-2.246411931808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674-49C8-968B-C67CFD16FE86}"/>
                </c:ext>
              </c:extLst>
            </c:dLbl>
            <c:dLbl>
              <c:idx val="5"/>
              <c:layout>
                <c:manualLayout>
                  <c:x val="2.9485903814262023E-2"/>
                  <c:y val="-3.7440198863468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674-49C8-968B-C67CFD16FE86}"/>
                </c:ext>
              </c:extLst>
            </c:dLbl>
            <c:dLbl>
              <c:idx val="6"/>
              <c:layout>
                <c:manualLayout>
                  <c:x val="3.088999447208381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674-49C8-968B-C67CFD16FE8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Excel.xlsx]10 слайд'!$A$4:$A$10</c:f>
              <c:strCache>
                <c:ptCount val="7"/>
                <c:pt idx="0">
                  <c:v>1 курс</c:v>
                </c:pt>
                <c:pt idx="1">
                  <c:v>2 курс</c:v>
                </c:pt>
                <c:pt idx="2">
                  <c:v>3 курс</c:v>
                </c:pt>
                <c:pt idx="3">
                  <c:v>4 курс</c:v>
                </c:pt>
                <c:pt idx="4">
                  <c:v>5 курс</c:v>
                </c:pt>
                <c:pt idx="5">
                  <c:v>6 курс</c:v>
                </c:pt>
                <c:pt idx="6">
                  <c:v>НТИ</c:v>
                </c:pt>
              </c:strCache>
            </c:strRef>
          </c:cat>
          <c:val>
            <c:numRef>
              <c:f>'[Лист Microsoft Excel.xlsx]10 слайд'!$C$4:$C$10</c:f>
              <c:numCache>
                <c:formatCode>0.00%</c:formatCode>
                <c:ptCount val="7"/>
                <c:pt idx="0">
                  <c:v>0.41439999999999999</c:v>
                </c:pt>
                <c:pt idx="1">
                  <c:v>0.31890000000000002</c:v>
                </c:pt>
                <c:pt idx="2">
                  <c:v>0.4299</c:v>
                </c:pt>
                <c:pt idx="3">
                  <c:v>0.4879</c:v>
                </c:pt>
                <c:pt idx="4">
                  <c:v>0.72219999999999995</c:v>
                </c:pt>
                <c:pt idx="5">
                  <c:v>0.88890000000000002</c:v>
                </c:pt>
                <c:pt idx="6">
                  <c:v>0.46489999999999998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74-49C8-968B-C67CFD16FE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50998048"/>
        <c:axId val="1650994304"/>
        <c:axId val="0"/>
      </c:bar3DChart>
      <c:catAx>
        <c:axId val="1650998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0994304"/>
        <c:crosses val="autoZero"/>
        <c:auto val="1"/>
        <c:lblAlgn val="ctr"/>
        <c:lblOffset val="100"/>
        <c:noMultiLvlLbl val="0"/>
      </c:catAx>
      <c:valAx>
        <c:axId val="165099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50998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Распределение 1-курсников по статусам успеваемости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9085970939768431E-2"/>
          <c:y val="0.22746267419520036"/>
          <c:w val="0.9001927380393373"/>
          <c:h val="0.70463171549884862"/>
        </c:manualLayout>
      </c:layout>
      <c:pie3DChart>
        <c:varyColors val="1"/>
        <c:ser>
          <c:idx val="0"/>
          <c:order val="0"/>
          <c:tx>
            <c:v>Ряд 1</c:v>
          </c:tx>
          <c:explosion val="29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D825-4EB3-9A85-7BF4A2429B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D825-4EB3-9A85-7BF4A2429B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D825-4EB3-9A85-7BF4A2429B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D825-4EB3-9A85-7BF4A2429B93}"/>
              </c:ext>
            </c:extLst>
          </c:dPt>
          <c:dLbls>
            <c:dLbl>
              <c:idx val="0"/>
              <c:layout>
                <c:manualLayout>
                  <c:x val="-2.8589296077503558E-3"/>
                  <c:y val="1.19628454742608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25-4EB3-9A85-7BF4A2429B93}"/>
                </c:ext>
              </c:extLst>
            </c:dLbl>
            <c:dLbl>
              <c:idx val="1"/>
              <c:layout>
                <c:manualLayout>
                  <c:x val="-2.2871436862002846E-2"/>
                  <c:y val="0.1555169911653915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25-4EB3-9A85-7BF4A2429B93}"/>
                </c:ext>
              </c:extLst>
            </c:dLbl>
            <c:dLbl>
              <c:idx val="2"/>
              <c:layout>
                <c:manualLayout>
                  <c:x val="3.7166084900754626E-2"/>
                  <c:y val="6.77894576874783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25-4EB3-9A85-7BF4A2429B93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D825-4EB3-9A85-7BF4A2429B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'[Лист Microsoft Excel.xlsx]11 слайд'!$B$22:$E$22</c:f>
              <c:strCache>
                <c:ptCount val="4"/>
                <c:pt idx="0">
                  <c:v>Отличники</c:v>
                </c:pt>
                <c:pt idx="1">
                  <c:v>Хорошисты</c:v>
                </c:pt>
                <c:pt idx="2">
                  <c:v>Троечники</c:v>
                </c:pt>
                <c:pt idx="3">
                  <c:v>Должниики</c:v>
                </c:pt>
              </c:strCache>
            </c:strRef>
          </c:cat>
          <c:val>
            <c:numRef>
              <c:f>'[Лист Microsoft Excel.xlsx]11 слайд'!$B$21:$E$21</c:f>
              <c:numCache>
                <c:formatCode>General</c:formatCode>
                <c:ptCount val="4"/>
                <c:pt idx="0">
                  <c:v>12</c:v>
                </c:pt>
                <c:pt idx="1">
                  <c:v>28</c:v>
                </c:pt>
                <c:pt idx="2">
                  <c:v>24</c:v>
                </c:pt>
                <c:pt idx="3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825-4EB3-9A85-7BF4A2429B9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Распределение студентов ТИ (ф) СВФУ по статусам успеваемости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7F14-4C04-8C50-B01CE3B8712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7F14-4C04-8C50-B01CE3B8712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7F14-4C04-8C50-B01CE3B87121}"/>
              </c:ext>
            </c:extLst>
          </c:dPt>
          <c:dPt>
            <c:idx val="3"/>
            <c:bubble3D val="0"/>
            <c:explosion val="1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7F14-4C04-8C50-B01CE3B87121}"/>
              </c:ext>
            </c:extLst>
          </c:dPt>
          <c:dLbls>
            <c:dLbl>
              <c:idx val="0"/>
              <c:layout>
                <c:manualLayout>
                  <c:x val="-5.8744957220434928E-2"/>
                  <c:y val="7.8740157480314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F14-4C04-8C50-B01CE3B87121}"/>
                </c:ext>
              </c:extLst>
            </c:dLbl>
            <c:dLbl>
              <c:idx val="1"/>
              <c:layout>
                <c:manualLayout>
                  <c:x val="-3.8410164336438173E-2"/>
                  <c:y val="0.194225721784776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F14-4C04-8C50-B01CE3B87121}"/>
                </c:ext>
              </c:extLst>
            </c:dLbl>
            <c:dLbl>
              <c:idx val="2"/>
              <c:layout>
                <c:manualLayout>
                  <c:x val="-4.2929007199548626E-2"/>
                  <c:y val="7.8740157480314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F14-4C04-8C50-B01CE3B87121}"/>
                </c:ext>
              </c:extLst>
            </c:dLbl>
            <c:dLbl>
              <c:idx val="3"/>
              <c:layout>
                <c:manualLayout>
                  <c:x val="1.2426817873553526E-2"/>
                  <c:y val="-9.18635170603674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89192422291915"/>
                      <c:h val="0.1616535433070866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7F14-4C04-8C50-B01CE3B871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spc="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'1 слайд'!$J$46:$J$49</c:f>
              <c:strCache>
                <c:ptCount val="4"/>
                <c:pt idx="0">
                  <c:v>Отличники</c:v>
                </c:pt>
                <c:pt idx="1">
                  <c:v>Хорошисты</c:v>
                </c:pt>
                <c:pt idx="2">
                  <c:v>Троечники</c:v>
                </c:pt>
                <c:pt idx="3">
                  <c:v>Должниики</c:v>
                </c:pt>
              </c:strCache>
            </c:strRef>
          </c:cat>
          <c:val>
            <c:numRef>
              <c:f>'1 слайд'!$K$46:$K$49</c:f>
              <c:numCache>
                <c:formatCode>0</c:formatCode>
                <c:ptCount val="4"/>
                <c:pt idx="0">
                  <c:v>38</c:v>
                </c:pt>
                <c:pt idx="1">
                  <c:v>101</c:v>
                </c:pt>
                <c:pt idx="2">
                  <c:v>27</c:v>
                </c:pt>
                <c:pt idx="3">
                  <c:v>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F14-4C04-8C50-B01CE3B8712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'2 слайд'!$A$4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2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76200" dist="25400" dir="5400000" algn="ct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>
                <a:rot lat="0" lon="0" rev="3600000"/>
              </a:lightRig>
            </a:scene3d>
            <a:sp3d contourW="12700" prstMaterial="flat">
              <a:bevelT w="38100" h="44450" prst="angle"/>
              <a:contourClr>
                <a:scrgbClr r="0" g="0" b="0">
                  <a:shade val="35000"/>
                  <a:satMod val="16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 слайд'!$B$3:$E$3</c:f>
              <c:strCache>
                <c:ptCount val="4"/>
                <c:pt idx="0">
                  <c:v>Лето 23/24</c:v>
                </c:pt>
                <c:pt idx="1">
                  <c:v>Зима 24/25</c:v>
                </c:pt>
                <c:pt idx="2">
                  <c:v>Лето 24/25</c:v>
                </c:pt>
                <c:pt idx="3">
                  <c:v>Зима 25/26</c:v>
                </c:pt>
              </c:strCache>
            </c:strRef>
          </c:cat>
          <c:val>
            <c:numRef>
              <c:f>'2 слайд'!$B$4:$E$4</c:f>
              <c:numCache>
                <c:formatCode>0.0%</c:formatCode>
                <c:ptCount val="4"/>
                <c:pt idx="0" formatCode="0.00%">
                  <c:v>0.52800000000000002</c:v>
                </c:pt>
                <c:pt idx="1">
                  <c:v>0.57499999999999996</c:v>
                </c:pt>
                <c:pt idx="2">
                  <c:v>0.623</c:v>
                </c:pt>
                <c:pt idx="3">
                  <c:v>0.58800909090909115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92-44F6-BD38-6D45CE8E5AD9}"/>
            </c:ext>
          </c:extLst>
        </c:ser>
        <c:ser>
          <c:idx val="1"/>
          <c:order val="1"/>
          <c:tx>
            <c:strRef>
              <c:f>'2 слайд'!$A$5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4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76200" dist="25400" dir="5400000" algn="ct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>
                <a:rot lat="0" lon="0" rev="3600000"/>
              </a:lightRig>
            </a:scene3d>
            <a:sp3d contourW="12700" prstMaterial="flat">
              <a:bevelT w="38100" h="44450" prst="angle"/>
              <a:contourClr>
                <a:scrgbClr r="0" g="0" b="0">
                  <a:shade val="35000"/>
                  <a:satMod val="160000"/>
                </a:scrgb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'2 слайд'!$B$3:$E$3</c:f>
              <c:strCache>
                <c:ptCount val="4"/>
                <c:pt idx="0">
                  <c:v>Лето 23/24</c:v>
                </c:pt>
                <c:pt idx="1">
                  <c:v>Зима 24/25</c:v>
                </c:pt>
                <c:pt idx="2">
                  <c:v>Лето 24/25</c:v>
                </c:pt>
                <c:pt idx="3">
                  <c:v>Зима 25/26</c:v>
                </c:pt>
              </c:strCache>
            </c:strRef>
          </c:cat>
          <c:val>
            <c:numRef>
              <c:f>'2 слайд'!$B$5:$E$5</c:f>
              <c:numCache>
                <c:formatCode>0.0%</c:formatCode>
                <c:ptCount val="4"/>
                <c:pt idx="0" formatCode="0.00%">
                  <c:v>0.43099999999999999</c:v>
                </c:pt>
                <c:pt idx="1">
                  <c:v>0.39700000000000002</c:v>
                </c:pt>
                <c:pt idx="2">
                  <c:v>0.56299999999999994</c:v>
                </c:pt>
                <c:pt idx="3">
                  <c:v>0.46489090909090902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92-44F6-BD38-6D45CE8E5AD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1861278016"/>
        <c:axId val="1861261376"/>
      </c:barChart>
      <c:catAx>
        <c:axId val="18612780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1261376"/>
        <c:crosses val="autoZero"/>
        <c:auto val="1"/>
        <c:lblAlgn val="ctr"/>
        <c:lblOffset val="100"/>
        <c:noMultiLvlLbl val="0"/>
      </c:catAx>
      <c:valAx>
        <c:axId val="18612613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1278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'3-4 слайд'!$D$4</c:f>
              <c:strCache>
                <c:ptCount val="1"/>
                <c:pt idx="0">
                  <c:v>общая успеваемость (до пересдач)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2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76200" dist="25400" dir="5400000" algn="ct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>
                <a:rot lat="0" lon="0" rev="3600000"/>
              </a:lightRig>
            </a:scene3d>
            <a:sp3d contourW="12700" prstMaterial="flat">
              <a:bevelT w="38100" h="44450" prst="angle"/>
              <a:contourClr>
                <a:scrgbClr r="0" g="0" b="0">
                  <a:shade val="35000"/>
                  <a:satMod val="160000"/>
                </a:scrgbClr>
              </a:contourClr>
            </a:sp3d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'3-4 слайд'!$A$5:$A$12</c:f>
              <c:strCache>
                <c:ptCount val="8"/>
                <c:pt idx="0">
                  <c:v>Строительство</c:v>
                </c:pt>
                <c:pt idx="1">
                  <c:v>Прикладная информатика</c:v>
                </c:pt>
                <c:pt idx="2">
                  <c:v>Филология</c:v>
                </c:pt>
                <c:pt idx="3">
                  <c:v>Прикладная математика и информатика</c:v>
                </c:pt>
                <c:pt idx="4">
                  <c:v>Электроэнергетика и электротехника</c:v>
                </c:pt>
                <c:pt idx="5">
                  <c:v>Горное дело</c:v>
                </c:pt>
                <c:pt idx="6">
                  <c:v>Педагогическое образование (с двумя профилями подготовки)</c:v>
                </c:pt>
                <c:pt idx="7">
                  <c:v>НТИ</c:v>
                </c:pt>
              </c:strCache>
            </c:strRef>
          </c:cat>
          <c:val>
            <c:numRef>
              <c:f>'3-4 слайд'!$D$5:$D$12</c:f>
              <c:numCache>
                <c:formatCode>0.00%</c:formatCode>
                <c:ptCount val="8"/>
                <c:pt idx="0">
                  <c:v>0.38019999999999998</c:v>
                </c:pt>
                <c:pt idx="1">
                  <c:v>0.53339999999999999</c:v>
                </c:pt>
                <c:pt idx="2">
                  <c:v>0.8105</c:v>
                </c:pt>
                <c:pt idx="3">
                  <c:v>0.57140000000000002</c:v>
                </c:pt>
                <c:pt idx="4">
                  <c:v>0.63400000000000001</c:v>
                </c:pt>
                <c:pt idx="5">
                  <c:v>0.51629999999999998</c:v>
                </c:pt>
                <c:pt idx="6">
                  <c:v>0.65690000000000004</c:v>
                </c:pt>
                <c:pt idx="7">
                  <c:v>0.58799999999999997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FE-4406-BEE8-B91ACF5CA825}"/>
            </c:ext>
          </c:extLst>
        </c:ser>
        <c:ser>
          <c:idx val="1"/>
          <c:order val="1"/>
          <c:tx>
            <c:strRef>
              <c:f>'3-4 слайд'!$E$4</c:f>
              <c:strCache>
                <c:ptCount val="1"/>
                <c:pt idx="0">
                  <c:v>качественная успеваемость (до пересдач)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100000"/>
                    <a:shade val="85000"/>
                    <a:satMod val="100000"/>
                    <a:lumMod val="100000"/>
                  </a:schemeClr>
                </a:gs>
                <a:gs pos="100000">
                  <a:schemeClr val="accent4">
                    <a:tint val="90000"/>
                    <a:shade val="100000"/>
                    <a:satMod val="150000"/>
                    <a:lumMod val="100000"/>
                  </a:schemeClr>
                </a:gs>
              </a:gsLst>
              <a:path path="circle">
                <a:fillToRect l="100000" t="100000" r="100000" b="100000"/>
              </a:path>
            </a:gradFill>
            <a:ln>
              <a:noFill/>
            </a:ln>
            <a:effectLst>
              <a:outerShdw blurRad="76200" dist="25400" dir="5400000" algn="ctr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">
                <a:rot lat="0" lon="0" rev="3600000"/>
              </a:lightRig>
            </a:scene3d>
            <a:sp3d contourW="12700" prstMaterial="flat">
              <a:bevelT w="38100" h="44450" prst="angle"/>
              <a:contourClr>
                <a:scrgbClr r="0" g="0" b="0">
                  <a:shade val="35000"/>
                  <a:satMod val="160000"/>
                </a:scrgbClr>
              </a:contourClr>
            </a:sp3d>
          </c:spPr>
          <c:invertIfNegative val="0"/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'3-4 слайд'!$A$5:$A$12</c:f>
              <c:strCache>
                <c:ptCount val="8"/>
                <c:pt idx="0">
                  <c:v>Строительство</c:v>
                </c:pt>
                <c:pt idx="1">
                  <c:v>Прикладная информатика</c:v>
                </c:pt>
                <c:pt idx="2">
                  <c:v>Филология</c:v>
                </c:pt>
                <c:pt idx="3">
                  <c:v>Прикладная математика и информатика</c:v>
                </c:pt>
                <c:pt idx="4">
                  <c:v>Электроэнергетика и электротехника</c:v>
                </c:pt>
                <c:pt idx="5">
                  <c:v>Горное дело</c:v>
                </c:pt>
                <c:pt idx="6">
                  <c:v>Педагогическое образование (с двумя профилями подготовки)</c:v>
                </c:pt>
                <c:pt idx="7">
                  <c:v>НТИ</c:v>
                </c:pt>
              </c:strCache>
            </c:strRef>
          </c:cat>
          <c:val>
            <c:numRef>
              <c:f>'3-4 слайд'!$E$5:$E$12</c:f>
              <c:numCache>
                <c:formatCode>0.00%</c:formatCode>
                <c:ptCount val="8"/>
                <c:pt idx="0">
                  <c:v>0.36459999999999998</c:v>
                </c:pt>
                <c:pt idx="1">
                  <c:v>0.53339999999999999</c:v>
                </c:pt>
                <c:pt idx="2">
                  <c:v>0.46850000000000003</c:v>
                </c:pt>
                <c:pt idx="3">
                  <c:v>0.57140000000000002</c:v>
                </c:pt>
                <c:pt idx="4">
                  <c:v>0.63400000000000001</c:v>
                </c:pt>
                <c:pt idx="5">
                  <c:v>0.35920000000000002</c:v>
                </c:pt>
                <c:pt idx="6">
                  <c:v>0.64439999999999997</c:v>
                </c:pt>
                <c:pt idx="7">
                  <c:v>0.46489999999999998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FE-4406-BEE8-B91ACF5CA82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61273856"/>
        <c:axId val="1861270944"/>
      </c:barChart>
      <c:catAx>
        <c:axId val="1861273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1270944"/>
        <c:crosses val="autoZero"/>
        <c:auto val="1"/>
        <c:lblAlgn val="ctr"/>
        <c:lblOffset val="100"/>
        <c:noMultiLvlLbl val="0"/>
      </c:catAx>
      <c:valAx>
        <c:axId val="1861270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61273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44.03.05 Педагогическое образование (с двумя профилями подготовки)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слайд'!$B$18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слайд'!$A$19:$A$21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слайд'!$B$19:$B$21</c:f>
              <c:numCache>
                <c:formatCode>0.0%</c:formatCode>
                <c:ptCount val="3"/>
                <c:pt idx="0">
                  <c:v>0.79600000000000004</c:v>
                </c:pt>
                <c:pt idx="1">
                  <c:v>0.75</c:v>
                </c:pt>
                <c:pt idx="2" formatCode="0.00%">
                  <c:v>0.65690000000000004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3C-4A92-B1BB-E770D02C6117}"/>
            </c:ext>
          </c:extLst>
        </c:ser>
        <c:ser>
          <c:idx val="1"/>
          <c:order val="1"/>
          <c:tx>
            <c:strRef>
              <c:f>'[Лист Microsoft Excel.xlsx]6-9 слайд'!$C$18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4423076923076922E-2"/>
                  <c:y val="3.71345029239766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B3C-4A92-B1BB-E770D02C61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слайд'!$A$19:$A$21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слайд'!$C$19:$C$21</c:f>
              <c:numCache>
                <c:formatCode>0.0%</c:formatCode>
                <c:ptCount val="3"/>
                <c:pt idx="0">
                  <c:v>0.61199999999999999</c:v>
                </c:pt>
                <c:pt idx="1">
                  <c:v>0.72727272727272729</c:v>
                </c:pt>
                <c:pt idx="2" formatCode="0.00%">
                  <c:v>0.64439999999999997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B3C-4A92-B1BB-E770D02C611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45.03.01 Филология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слайд'!$B$11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слайд'!$A$5:$A$7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слайд'!$B$12:$B$14</c:f>
              <c:numCache>
                <c:formatCode>0.0%</c:formatCode>
                <c:ptCount val="3"/>
                <c:pt idx="0">
                  <c:v>0.69399999999999995</c:v>
                </c:pt>
                <c:pt idx="1">
                  <c:v>0.59375</c:v>
                </c:pt>
                <c:pt idx="2" formatCode="0.00%">
                  <c:v>0.8105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E1-46F2-99FD-F6C979C90BC5}"/>
            </c:ext>
          </c:extLst>
        </c:ser>
        <c:ser>
          <c:idx val="1"/>
          <c:order val="1"/>
          <c:tx>
            <c:strRef>
              <c:f>'[Лист Microsoft Excel.xlsx]6-9 слайд'!$C$11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слайд'!$A$5:$A$7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слайд'!$C$12:$C$14</c:f>
              <c:numCache>
                <c:formatCode>0.0%</c:formatCode>
                <c:ptCount val="3"/>
                <c:pt idx="0">
                  <c:v>0.44400000000000001</c:v>
                </c:pt>
                <c:pt idx="1">
                  <c:v>0.53125</c:v>
                </c:pt>
                <c:pt idx="2" formatCode="0.00%">
                  <c:v>0.46850000000000003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E1-46F2-99FD-F6C979C90BC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09.03.03 Прикладная информатика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слайд'!$B$18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слайд'!$A$27:$A$29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слайд'!$B$27:$B$29</c:f>
              <c:numCache>
                <c:formatCode>0.0%</c:formatCode>
                <c:ptCount val="3"/>
                <c:pt idx="0">
                  <c:v>0.72399999999999998</c:v>
                </c:pt>
                <c:pt idx="1">
                  <c:v>0.44444444444444442</c:v>
                </c:pt>
                <c:pt idx="2" formatCode="0.00%">
                  <c:v>0.53339999999999999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B6-47D4-BED2-0ABD931687CC}"/>
            </c:ext>
          </c:extLst>
        </c:ser>
        <c:ser>
          <c:idx val="1"/>
          <c:order val="1"/>
          <c:tx>
            <c:strRef>
              <c:f>'[Лист Microsoft Excel.xlsx]6-9 слайд'!$C$18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2.9850427350427349E-2"/>
                  <c:y val="-3.71345029239772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EB6-47D4-BED2-0ABD931687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слайд'!$A$27:$A$29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слайд'!$C$27:$C$29</c:f>
              <c:numCache>
                <c:formatCode>0.0%</c:formatCode>
                <c:ptCount val="3"/>
                <c:pt idx="0">
                  <c:v>0.44800000000000001</c:v>
                </c:pt>
                <c:pt idx="1">
                  <c:v>0.40740740740740738</c:v>
                </c:pt>
                <c:pt idx="2" formatCode="0.00%">
                  <c:v>0.53339999999999999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B6-47D4-BED2-0ABD931687C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01.03.02 Прикладная математика и информатика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слайд'!$B$18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слайд'!$A$34:$A$36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слайд'!$B$34:$B$36</c:f>
              <c:numCache>
                <c:formatCode>0.0%</c:formatCode>
                <c:ptCount val="3"/>
                <c:pt idx="0">
                  <c:v>0.64300000000000002</c:v>
                </c:pt>
                <c:pt idx="1">
                  <c:v>0.84615384615384615</c:v>
                </c:pt>
                <c:pt idx="2" formatCode="0.00%">
                  <c:v>0.57140000000000002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E7-4CFE-959F-B0754B0FC046}"/>
            </c:ext>
          </c:extLst>
        </c:ser>
        <c:ser>
          <c:idx val="1"/>
          <c:order val="1"/>
          <c:tx>
            <c:strRef>
              <c:f>'[Лист Microsoft Excel.xlsx]6-9 слайд'!$C$18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8995726495726496E-2"/>
                  <c:y val="-7.42690058479528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E7-4CFE-959F-B0754B0FC046}"/>
                </c:ext>
              </c:extLst>
            </c:dLbl>
            <c:dLbl>
              <c:idx val="1"/>
              <c:layout>
                <c:manualLayout>
                  <c:x val="1.0854700854700855E-2"/>
                  <c:y val="-3.403956778565345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E7-4CFE-959F-B0754B0FC046}"/>
                </c:ext>
              </c:extLst>
            </c:dLbl>
            <c:dLbl>
              <c:idx val="2"/>
              <c:layout>
                <c:manualLayout>
                  <c:x val="2.9850427350427349E-2"/>
                  <c:y val="-3.71345029239766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8E7-4CFE-959F-B0754B0FC04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слайд'!$A$34:$A$36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слайд'!$C$34:$C$36</c:f>
              <c:numCache>
                <c:formatCode>0.0%</c:formatCode>
                <c:ptCount val="3"/>
                <c:pt idx="0">
                  <c:v>0.64300000000000002</c:v>
                </c:pt>
                <c:pt idx="1">
                  <c:v>0.69230769230769229</c:v>
                </c:pt>
                <c:pt idx="2" formatCode="0.00%">
                  <c:v>0.57140000000000002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E7-4CFE-959F-B0754B0FC04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sz="144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08.03.</a:t>
            </a:r>
            <a:r>
              <a:rPr lang="ru-RU"/>
              <a:t>01 Строительство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sz="144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0"/>
          <c:tx>
            <c:strRef>
              <c:f>'[Лист Microsoft Excel.xlsx]6-9 слайд'!$B$4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слайд'!$A$5:$A$7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слайд'!$B$5:$B$7</c:f>
              <c:numCache>
                <c:formatCode>0.0%</c:formatCode>
                <c:ptCount val="3"/>
                <c:pt idx="0">
                  <c:v>0.27300000000000002</c:v>
                </c:pt>
                <c:pt idx="1">
                  <c:v>0.45714285714285713</c:v>
                </c:pt>
                <c:pt idx="2" formatCode="0.00%">
                  <c:v>0.38019999999999998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06-4945-A10F-AFC19F4909E9}"/>
            </c:ext>
          </c:extLst>
        </c:ser>
        <c:ser>
          <c:idx val="1"/>
          <c:order val="1"/>
          <c:tx>
            <c:strRef>
              <c:f>'[Лист Microsoft Excel.xlsx]6-9 слайд'!$C$4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1.8995726495726496E-2"/>
                  <c:y val="-3.713450292397694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C06-4945-A10F-AFC19F490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'[Лист Microsoft Excel.xlsx]6-9 слайд'!$A$5:$A$7</c:f>
              <c:strCache>
                <c:ptCount val="3"/>
                <c:pt idx="0">
                  <c:v>Зима 24/25</c:v>
                </c:pt>
                <c:pt idx="1">
                  <c:v>Лето 24/25</c:v>
                </c:pt>
                <c:pt idx="2">
                  <c:v>Зима 25/26</c:v>
                </c:pt>
              </c:strCache>
            </c:strRef>
          </c:cat>
          <c:val>
            <c:numRef>
              <c:f>'[Лист Microsoft Excel.xlsx]6-9 слайд'!$C$5:$C$7</c:f>
              <c:numCache>
                <c:formatCode>0.0%</c:formatCode>
                <c:ptCount val="3"/>
                <c:pt idx="0">
                  <c:v>0.25</c:v>
                </c:pt>
                <c:pt idx="1">
                  <c:v>0.34285714285714286</c:v>
                </c:pt>
                <c:pt idx="2" formatCode="0.00%">
                  <c:v>0.36459999999999998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06-4945-A10F-AFC19F4909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43034224"/>
        <c:axId val="443032144"/>
      </c:barChart>
      <c:catAx>
        <c:axId val="44303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2144"/>
        <c:crosses val="autoZero"/>
        <c:auto val="1"/>
        <c:lblAlgn val="ctr"/>
        <c:lblOffset val="100"/>
        <c:noMultiLvlLbl val="0"/>
      </c:catAx>
      <c:valAx>
        <c:axId val="44303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4303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54BAC6-7679-42B8-9ED0-D470C25E25CF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D30144D-3231-4150-81A4-66B81BA2E328}">
      <dgm:prSet phldrT="[Текст]" custT="1"/>
      <dgm:spPr/>
      <dgm:t>
        <a:bodyPr/>
        <a:lstStyle/>
        <a:p>
          <a:r>
            <a:rPr lang="ru-RU" sz="2400" dirty="0"/>
            <a:t>Студентов на начало семестра - 364</a:t>
          </a:r>
        </a:p>
      </dgm:t>
    </dgm:pt>
    <dgm:pt modelId="{EF343DF1-608D-4F3D-BD6D-6F3F4194FCC2}" type="parTrans" cxnId="{9CC63194-0D8A-4AF0-BB18-8E8C5473B013}">
      <dgm:prSet/>
      <dgm:spPr/>
      <dgm:t>
        <a:bodyPr/>
        <a:lstStyle/>
        <a:p>
          <a:endParaRPr lang="ru-RU" sz="2400"/>
        </a:p>
      </dgm:t>
    </dgm:pt>
    <dgm:pt modelId="{8FFCF95F-6AD6-4F8C-BAF0-E06B11822851}" type="sibTrans" cxnId="{9CC63194-0D8A-4AF0-BB18-8E8C5473B013}">
      <dgm:prSet/>
      <dgm:spPr/>
      <dgm:t>
        <a:bodyPr/>
        <a:lstStyle/>
        <a:p>
          <a:endParaRPr lang="ru-RU" sz="2400"/>
        </a:p>
      </dgm:t>
    </dgm:pt>
    <dgm:pt modelId="{CD922C2E-FC41-45BE-A8C2-9892DF0F3D3A}">
      <dgm:prSet phldrT="[Текст]" custT="1"/>
      <dgm:spPr/>
      <dgm:t>
        <a:bodyPr/>
        <a:lstStyle/>
        <a:p>
          <a:pPr rtl="0"/>
          <a:r>
            <a:rPr lang="ru-RU" sz="2400" u="none" strike="noStrike">
              <a:solidFill>
                <a:schemeClr val="tx1"/>
              </a:solidFill>
              <a:effectLst/>
              <a:latin typeface="+mn-lt"/>
            </a:rPr>
            <a:t>Приступили к сессии – 318 студентов</a:t>
          </a:r>
          <a:endParaRPr lang="ru-RU" sz="2400" dirty="0"/>
        </a:p>
      </dgm:t>
    </dgm:pt>
    <dgm:pt modelId="{23FE3C50-E2E4-47C1-BF00-A27CC9D029F5}" type="parTrans" cxnId="{A0F11FDF-7FFE-4553-877D-F1340333A821}">
      <dgm:prSet/>
      <dgm:spPr/>
      <dgm:t>
        <a:bodyPr/>
        <a:lstStyle/>
        <a:p>
          <a:endParaRPr lang="ru-RU" sz="2400"/>
        </a:p>
      </dgm:t>
    </dgm:pt>
    <dgm:pt modelId="{4A8F24EE-3967-442A-BE4D-043F103C9DF7}" type="sibTrans" cxnId="{A0F11FDF-7FFE-4553-877D-F1340333A821}">
      <dgm:prSet/>
      <dgm:spPr/>
      <dgm:t>
        <a:bodyPr/>
        <a:lstStyle/>
        <a:p>
          <a:endParaRPr lang="ru-RU" sz="2400"/>
        </a:p>
      </dgm:t>
    </dgm:pt>
    <dgm:pt modelId="{4842C025-B74D-4F64-A44B-0AE19E25291A}">
      <dgm:prSet phldrT="[Текст]" custT="1"/>
      <dgm:spPr/>
      <dgm:t>
        <a:bodyPr/>
        <a:lstStyle/>
        <a:p>
          <a:r>
            <a:rPr lang="ru-RU" sz="2400" dirty="0"/>
            <a:t>Отличников - 38</a:t>
          </a:r>
        </a:p>
      </dgm:t>
    </dgm:pt>
    <dgm:pt modelId="{A4F82B34-CA09-403E-A69C-5A1C13173906}" type="parTrans" cxnId="{A7D3F55F-4295-4CD3-A36B-1045D23292DF}">
      <dgm:prSet/>
      <dgm:spPr/>
      <dgm:t>
        <a:bodyPr/>
        <a:lstStyle/>
        <a:p>
          <a:endParaRPr lang="ru-RU" sz="2400"/>
        </a:p>
      </dgm:t>
    </dgm:pt>
    <dgm:pt modelId="{134CA01A-E897-4D8C-8C02-7861FAF9D7FC}" type="sibTrans" cxnId="{A7D3F55F-4295-4CD3-A36B-1045D23292DF}">
      <dgm:prSet/>
      <dgm:spPr/>
      <dgm:t>
        <a:bodyPr/>
        <a:lstStyle/>
        <a:p>
          <a:endParaRPr lang="ru-RU" sz="2400"/>
        </a:p>
      </dgm:t>
    </dgm:pt>
    <dgm:pt modelId="{38BE7F75-CE82-4030-BD1E-AFA8B56E0874}">
      <dgm:prSet custT="1"/>
      <dgm:spPr/>
      <dgm:t>
        <a:bodyPr/>
        <a:lstStyle/>
        <a:p>
          <a:r>
            <a:rPr lang="ru-RU" sz="2400" dirty="0"/>
            <a:t>Хорошистов - 101</a:t>
          </a:r>
        </a:p>
      </dgm:t>
    </dgm:pt>
    <dgm:pt modelId="{E18C44EF-E846-4DA6-BB01-8BBFA78DDE97}" type="parTrans" cxnId="{08A5C74F-8955-4703-99EE-6A20C65486F9}">
      <dgm:prSet/>
      <dgm:spPr/>
      <dgm:t>
        <a:bodyPr/>
        <a:lstStyle/>
        <a:p>
          <a:endParaRPr lang="ru-RU" sz="2400"/>
        </a:p>
      </dgm:t>
    </dgm:pt>
    <dgm:pt modelId="{9EB5C4F4-3ADF-4EC7-B3F9-02E713974751}" type="sibTrans" cxnId="{08A5C74F-8955-4703-99EE-6A20C65486F9}">
      <dgm:prSet/>
      <dgm:spPr/>
      <dgm:t>
        <a:bodyPr/>
        <a:lstStyle/>
        <a:p>
          <a:endParaRPr lang="ru-RU" sz="2400"/>
        </a:p>
      </dgm:t>
    </dgm:pt>
    <dgm:pt modelId="{AB2DA199-C7B9-4051-8BB4-08B30A7D5384}">
      <dgm:prSet custT="1"/>
      <dgm:spPr/>
      <dgm:t>
        <a:bodyPr/>
        <a:lstStyle/>
        <a:p>
          <a:r>
            <a:rPr lang="ru-RU" sz="2400" dirty="0"/>
            <a:t>Троечников - 27</a:t>
          </a:r>
        </a:p>
      </dgm:t>
    </dgm:pt>
    <dgm:pt modelId="{347C09DA-22EC-4499-9933-1FD42C30CF26}" type="parTrans" cxnId="{D1762F94-6749-4DA9-99EB-6922E1C77676}">
      <dgm:prSet/>
      <dgm:spPr/>
      <dgm:t>
        <a:bodyPr/>
        <a:lstStyle/>
        <a:p>
          <a:endParaRPr lang="ru-RU" sz="2400"/>
        </a:p>
      </dgm:t>
    </dgm:pt>
    <dgm:pt modelId="{04E86BB9-663C-471E-BFE4-0917733E77F1}" type="sibTrans" cxnId="{D1762F94-6749-4DA9-99EB-6922E1C77676}">
      <dgm:prSet/>
      <dgm:spPr/>
      <dgm:t>
        <a:bodyPr/>
        <a:lstStyle/>
        <a:p>
          <a:endParaRPr lang="ru-RU" sz="2400"/>
        </a:p>
      </dgm:t>
    </dgm:pt>
    <dgm:pt modelId="{EFBDB5E1-52DA-4052-BDCD-2D7A686C8EA8}">
      <dgm:prSet custT="1"/>
      <dgm:spPr/>
      <dgm:t>
        <a:bodyPr/>
        <a:lstStyle/>
        <a:p>
          <a:r>
            <a:rPr lang="ru-RU" sz="2400" dirty="0"/>
            <a:t>Получили «2» - 152</a:t>
          </a:r>
        </a:p>
      </dgm:t>
    </dgm:pt>
    <dgm:pt modelId="{841FB510-2564-4366-994E-B2A0994BF314}" type="parTrans" cxnId="{EDAEA282-14F9-48FB-989E-6D43AA340A86}">
      <dgm:prSet/>
      <dgm:spPr/>
      <dgm:t>
        <a:bodyPr/>
        <a:lstStyle/>
        <a:p>
          <a:endParaRPr lang="ru-RU" sz="2400"/>
        </a:p>
      </dgm:t>
    </dgm:pt>
    <dgm:pt modelId="{FF9D0824-87DD-400B-920D-627EBEBCFA48}" type="sibTrans" cxnId="{EDAEA282-14F9-48FB-989E-6D43AA340A86}">
      <dgm:prSet/>
      <dgm:spPr/>
      <dgm:t>
        <a:bodyPr/>
        <a:lstStyle/>
        <a:p>
          <a:endParaRPr lang="ru-RU" sz="2400"/>
        </a:p>
      </dgm:t>
    </dgm:pt>
    <dgm:pt modelId="{EAF361F5-8892-4F8C-8993-ACC42DAA2FD9}" type="pres">
      <dgm:prSet presAssocID="{E054BAC6-7679-42B8-9ED0-D470C25E25C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524206-2B55-400A-A289-010B0EEC67EE}" type="pres">
      <dgm:prSet presAssocID="{5D30144D-3231-4150-81A4-66B81BA2E32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FD868-380C-4AE0-A1B8-C78C16EC1C08}" type="pres">
      <dgm:prSet presAssocID="{8FFCF95F-6AD6-4F8C-BAF0-E06B11822851}" presName="spacer" presStyleCnt="0"/>
      <dgm:spPr/>
    </dgm:pt>
    <dgm:pt modelId="{75F71E8E-DB61-4B71-8CA8-B8888628B040}" type="pres">
      <dgm:prSet presAssocID="{CD922C2E-FC41-45BE-A8C2-9892DF0F3D3A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B7A74-8B3E-4338-AC32-14ADF9AD5266}" type="pres">
      <dgm:prSet presAssocID="{4A8F24EE-3967-442A-BE4D-043F103C9DF7}" presName="spacer" presStyleCnt="0"/>
      <dgm:spPr/>
    </dgm:pt>
    <dgm:pt modelId="{4D667232-F437-4FCD-8576-93F06C6390F1}" type="pres">
      <dgm:prSet presAssocID="{4842C025-B74D-4F64-A44B-0AE19E25291A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C25D8-5843-4F0B-8CBF-9A310D5C470E}" type="pres">
      <dgm:prSet presAssocID="{134CA01A-E897-4D8C-8C02-7861FAF9D7FC}" presName="spacer" presStyleCnt="0"/>
      <dgm:spPr/>
    </dgm:pt>
    <dgm:pt modelId="{43E1BA67-3C1E-4B5B-8941-3F070DDA4BCD}" type="pres">
      <dgm:prSet presAssocID="{38BE7F75-CE82-4030-BD1E-AFA8B56E087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8FFD77-F46D-489F-B087-16802BE387AE}" type="pres">
      <dgm:prSet presAssocID="{9EB5C4F4-3ADF-4EC7-B3F9-02E713974751}" presName="spacer" presStyleCnt="0"/>
      <dgm:spPr/>
    </dgm:pt>
    <dgm:pt modelId="{5A5F3A6C-A4A6-401A-BBFA-825089109D70}" type="pres">
      <dgm:prSet presAssocID="{AB2DA199-C7B9-4051-8BB4-08B30A7D538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C62E71-48DE-436A-AC17-D751A8358FD5}" type="pres">
      <dgm:prSet presAssocID="{04E86BB9-663C-471E-BFE4-0917733E77F1}" presName="spacer" presStyleCnt="0"/>
      <dgm:spPr/>
    </dgm:pt>
    <dgm:pt modelId="{A23677B9-30DF-422A-84F5-5E565A9F143D}" type="pres">
      <dgm:prSet presAssocID="{EFBDB5E1-52DA-4052-BDCD-2D7A686C8EA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2BCB83-F616-4FB6-B20B-C9D6AC0D50D6}" type="presOf" srcId="{4842C025-B74D-4F64-A44B-0AE19E25291A}" destId="{4D667232-F437-4FCD-8576-93F06C6390F1}" srcOrd="0" destOrd="0" presId="urn:microsoft.com/office/officeart/2005/8/layout/vList2"/>
    <dgm:cxn modelId="{50DC22E0-3953-4BE3-9131-2666017B518F}" type="presOf" srcId="{EFBDB5E1-52DA-4052-BDCD-2D7A686C8EA8}" destId="{A23677B9-30DF-422A-84F5-5E565A9F143D}" srcOrd="0" destOrd="0" presId="urn:microsoft.com/office/officeart/2005/8/layout/vList2"/>
    <dgm:cxn modelId="{9A9B9465-55FE-432A-9B8E-04479DD05D03}" type="presOf" srcId="{38BE7F75-CE82-4030-BD1E-AFA8B56E0874}" destId="{43E1BA67-3C1E-4B5B-8941-3F070DDA4BCD}" srcOrd="0" destOrd="0" presId="urn:microsoft.com/office/officeart/2005/8/layout/vList2"/>
    <dgm:cxn modelId="{D1762F94-6749-4DA9-99EB-6922E1C77676}" srcId="{E054BAC6-7679-42B8-9ED0-D470C25E25CF}" destId="{AB2DA199-C7B9-4051-8BB4-08B30A7D5384}" srcOrd="4" destOrd="0" parTransId="{347C09DA-22EC-4499-9933-1FD42C30CF26}" sibTransId="{04E86BB9-663C-471E-BFE4-0917733E77F1}"/>
    <dgm:cxn modelId="{A7D3F55F-4295-4CD3-A36B-1045D23292DF}" srcId="{E054BAC6-7679-42B8-9ED0-D470C25E25CF}" destId="{4842C025-B74D-4F64-A44B-0AE19E25291A}" srcOrd="2" destOrd="0" parTransId="{A4F82B34-CA09-403E-A69C-5A1C13173906}" sibTransId="{134CA01A-E897-4D8C-8C02-7861FAF9D7FC}"/>
    <dgm:cxn modelId="{A0F11FDF-7FFE-4553-877D-F1340333A821}" srcId="{E054BAC6-7679-42B8-9ED0-D470C25E25CF}" destId="{CD922C2E-FC41-45BE-A8C2-9892DF0F3D3A}" srcOrd="1" destOrd="0" parTransId="{23FE3C50-E2E4-47C1-BF00-A27CC9D029F5}" sibTransId="{4A8F24EE-3967-442A-BE4D-043F103C9DF7}"/>
    <dgm:cxn modelId="{81F0D0F7-1C5E-4A0E-BCDA-9CDEED1D56A3}" type="presOf" srcId="{CD922C2E-FC41-45BE-A8C2-9892DF0F3D3A}" destId="{75F71E8E-DB61-4B71-8CA8-B8888628B040}" srcOrd="0" destOrd="0" presId="urn:microsoft.com/office/officeart/2005/8/layout/vList2"/>
    <dgm:cxn modelId="{08A5C74F-8955-4703-99EE-6A20C65486F9}" srcId="{E054BAC6-7679-42B8-9ED0-D470C25E25CF}" destId="{38BE7F75-CE82-4030-BD1E-AFA8B56E0874}" srcOrd="3" destOrd="0" parTransId="{E18C44EF-E846-4DA6-BB01-8BBFA78DDE97}" sibTransId="{9EB5C4F4-3ADF-4EC7-B3F9-02E713974751}"/>
    <dgm:cxn modelId="{9CC63194-0D8A-4AF0-BB18-8E8C5473B013}" srcId="{E054BAC6-7679-42B8-9ED0-D470C25E25CF}" destId="{5D30144D-3231-4150-81A4-66B81BA2E328}" srcOrd="0" destOrd="0" parTransId="{EF343DF1-608D-4F3D-BD6D-6F3F4194FCC2}" sibTransId="{8FFCF95F-6AD6-4F8C-BAF0-E06B11822851}"/>
    <dgm:cxn modelId="{EDAEA282-14F9-48FB-989E-6D43AA340A86}" srcId="{E054BAC6-7679-42B8-9ED0-D470C25E25CF}" destId="{EFBDB5E1-52DA-4052-BDCD-2D7A686C8EA8}" srcOrd="5" destOrd="0" parTransId="{841FB510-2564-4366-994E-B2A0994BF314}" sibTransId="{FF9D0824-87DD-400B-920D-627EBEBCFA48}"/>
    <dgm:cxn modelId="{B70357C3-EE9A-42D8-A267-CE3CB2DD7473}" type="presOf" srcId="{5D30144D-3231-4150-81A4-66B81BA2E328}" destId="{D3524206-2B55-400A-A289-010B0EEC67EE}" srcOrd="0" destOrd="0" presId="urn:microsoft.com/office/officeart/2005/8/layout/vList2"/>
    <dgm:cxn modelId="{2BB617FD-D714-4D62-828C-8FB48B1BE978}" type="presOf" srcId="{AB2DA199-C7B9-4051-8BB4-08B30A7D5384}" destId="{5A5F3A6C-A4A6-401A-BBFA-825089109D70}" srcOrd="0" destOrd="0" presId="urn:microsoft.com/office/officeart/2005/8/layout/vList2"/>
    <dgm:cxn modelId="{BDBFB7F3-0230-4DAF-B186-53CE5E1A9A8A}" type="presOf" srcId="{E054BAC6-7679-42B8-9ED0-D470C25E25CF}" destId="{EAF361F5-8892-4F8C-8993-ACC42DAA2FD9}" srcOrd="0" destOrd="0" presId="urn:microsoft.com/office/officeart/2005/8/layout/vList2"/>
    <dgm:cxn modelId="{FC142982-3EBB-4337-B784-86DC8BBAC606}" type="presParOf" srcId="{EAF361F5-8892-4F8C-8993-ACC42DAA2FD9}" destId="{D3524206-2B55-400A-A289-010B0EEC67EE}" srcOrd="0" destOrd="0" presId="urn:microsoft.com/office/officeart/2005/8/layout/vList2"/>
    <dgm:cxn modelId="{5A96232F-DEA1-494F-9DBC-BB03BDD6AB83}" type="presParOf" srcId="{EAF361F5-8892-4F8C-8993-ACC42DAA2FD9}" destId="{0CBFD868-380C-4AE0-A1B8-C78C16EC1C08}" srcOrd="1" destOrd="0" presId="urn:microsoft.com/office/officeart/2005/8/layout/vList2"/>
    <dgm:cxn modelId="{CA1526EA-3233-4F96-BD73-DD91C70B02C2}" type="presParOf" srcId="{EAF361F5-8892-4F8C-8993-ACC42DAA2FD9}" destId="{75F71E8E-DB61-4B71-8CA8-B8888628B040}" srcOrd="2" destOrd="0" presId="urn:microsoft.com/office/officeart/2005/8/layout/vList2"/>
    <dgm:cxn modelId="{24040ADB-3EC0-41A6-AFC4-820FE8DA0132}" type="presParOf" srcId="{EAF361F5-8892-4F8C-8993-ACC42DAA2FD9}" destId="{57BB7A74-8B3E-4338-AC32-14ADF9AD5266}" srcOrd="3" destOrd="0" presId="urn:microsoft.com/office/officeart/2005/8/layout/vList2"/>
    <dgm:cxn modelId="{E0BC03AE-423E-4FFC-94DE-4C70D29093D4}" type="presParOf" srcId="{EAF361F5-8892-4F8C-8993-ACC42DAA2FD9}" destId="{4D667232-F437-4FCD-8576-93F06C6390F1}" srcOrd="4" destOrd="0" presId="urn:microsoft.com/office/officeart/2005/8/layout/vList2"/>
    <dgm:cxn modelId="{3D585E7F-B8E6-4804-90F8-DB941D5FDD4D}" type="presParOf" srcId="{EAF361F5-8892-4F8C-8993-ACC42DAA2FD9}" destId="{75BC25D8-5843-4F0B-8CBF-9A310D5C470E}" srcOrd="5" destOrd="0" presId="urn:microsoft.com/office/officeart/2005/8/layout/vList2"/>
    <dgm:cxn modelId="{338DBD56-AB47-4FC1-8483-893E111384B3}" type="presParOf" srcId="{EAF361F5-8892-4F8C-8993-ACC42DAA2FD9}" destId="{43E1BA67-3C1E-4B5B-8941-3F070DDA4BCD}" srcOrd="6" destOrd="0" presId="urn:microsoft.com/office/officeart/2005/8/layout/vList2"/>
    <dgm:cxn modelId="{3B6C9CCA-9174-4E29-9C9A-D7DA05514C0A}" type="presParOf" srcId="{EAF361F5-8892-4F8C-8993-ACC42DAA2FD9}" destId="{5F8FFD77-F46D-489F-B087-16802BE387AE}" srcOrd="7" destOrd="0" presId="urn:microsoft.com/office/officeart/2005/8/layout/vList2"/>
    <dgm:cxn modelId="{D98DD70A-7BB9-4EAC-BCD4-321063AC4681}" type="presParOf" srcId="{EAF361F5-8892-4F8C-8993-ACC42DAA2FD9}" destId="{5A5F3A6C-A4A6-401A-BBFA-825089109D70}" srcOrd="8" destOrd="0" presId="urn:microsoft.com/office/officeart/2005/8/layout/vList2"/>
    <dgm:cxn modelId="{80C23B82-168B-4287-BC75-8BB0642FA255}" type="presParOf" srcId="{EAF361F5-8892-4F8C-8993-ACC42DAA2FD9}" destId="{A2C62E71-48DE-436A-AC17-D751A8358FD5}" srcOrd="9" destOrd="0" presId="urn:microsoft.com/office/officeart/2005/8/layout/vList2"/>
    <dgm:cxn modelId="{547939ED-A07A-468A-BB98-4C8C61B4E317}" type="presParOf" srcId="{EAF361F5-8892-4F8C-8993-ACC42DAA2FD9}" destId="{A23677B9-30DF-422A-84F5-5E565A9F143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524206-2B55-400A-A289-010B0EEC67EE}">
      <dsp:nvSpPr>
        <dsp:cNvPr id="0" name=""/>
        <dsp:cNvSpPr/>
      </dsp:nvSpPr>
      <dsp:spPr>
        <a:xfrm>
          <a:off x="0" y="13137"/>
          <a:ext cx="5085000" cy="692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Студентов на начало семестра - 364</a:t>
          </a:r>
        </a:p>
      </dsp:txBody>
      <dsp:txXfrm>
        <a:off x="33812" y="46949"/>
        <a:ext cx="5017376" cy="625016"/>
      </dsp:txXfrm>
    </dsp:sp>
    <dsp:sp modelId="{75F71E8E-DB61-4B71-8CA8-B8888628B040}">
      <dsp:nvSpPr>
        <dsp:cNvPr id="0" name=""/>
        <dsp:cNvSpPr/>
      </dsp:nvSpPr>
      <dsp:spPr>
        <a:xfrm>
          <a:off x="0" y="812337"/>
          <a:ext cx="5085000" cy="69264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u="none" strike="noStrike" kern="1200">
              <a:solidFill>
                <a:schemeClr val="tx1"/>
              </a:solidFill>
              <a:effectLst/>
              <a:latin typeface="+mn-lt"/>
            </a:rPr>
            <a:t>Приступили к сессии – 318 студентов</a:t>
          </a:r>
          <a:endParaRPr lang="ru-RU" sz="2400" kern="1200" dirty="0"/>
        </a:p>
      </dsp:txBody>
      <dsp:txXfrm>
        <a:off x="33812" y="846149"/>
        <a:ext cx="5017376" cy="625016"/>
      </dsp:txXfrm>
    </dsp:sp>
    <dsp:sp modelId="{4D667232-F437-4FCD-8576-93F06C6390F1}">
      <dsp:nvSpPr>
        <dsp:cNvPr id="0" name=""/>
        <dsp:cNvSpPr/>
      </dsp:nvSpPr>
      <dsp:spPr>
        <a:xfrm>
          <a:off x="0" y="1611537"/>
          <a:ext cx="5085000" cy="69264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Отличников - 38</a:t>
          </a:r>
        </a:p>
      </dsp:txBody>
      <dsp:txXfrm>
        <a:off x="33812" y="1645349"/>
        <a:ext cx="5017376" cy="625016"/>
      </dsp:txXfrm>
    </dsp:sp>
    <dsp:sp modelId="{43E1BA67-3C1E-4B5B-8941-3F070DDA4BCD}">
      <dsp:nvSpPr>
        <dsp:cNvPr id="0" name=""/>
        <dsp:cNvSpPr/>
      </dsp:nvSpPr>
      <dsp:spPr>
        <a:xfrm>
          <a:off x="0" y="2410737"/>
          <a:ext cx="5085000" cy="6926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Хорошистов - 101</a:t>
          </a:r>
        </a:p>
      </dsp:txBody>
      <dsp:txXfrm>
        <a:off x="33812" y="2444549"/>
        <a:ext cx="5017376" cy="625016"/>
      </dsp:txXfrm>
    </dsp:sp>
    <dsp:sp modelId="{5A5F3A6C-A4A6-401A-BBFA-825089109D70}">
      <dsp:nvSpPr>
        <dsp:cNvPr id="0" name=""/>
        <dsp:cNvSpPr/>
      </dsp:nvSpPr>
      <dsp:spPr>
        <a:xfrm>
          <a:off x="0" y="3209937"/>
          <a:ext cx="5085000" cy="6926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Троечников - 27</a:t>
          </a:r>
        </a:p>
      </dsp:txBody>
      <dsp:txXfrm>
        <a:off x="33812" y="3243749"/>
        <a:ext cx="5017376" cy="625016"/>
      </dsp:txXfrm>
    </dsp:sp>
    <dsp:sp modelId="{A23677B9-30DF-422A-84F5-5E565A9F143D}">
      <dsp:nvSpPr>
        <dsp:cNvPr id="0" name=""/>
        <dsp:cNvSpPr/>
      </dsp:nvSpPr>
      <dsp:spPr>
        <a:xfrm>
          <a:off x="0" y="4009137"/>
          <a:ext cx="5085000" cy="6926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Получили «2» - 152</a:t>
          </a:r>
        </a:p>
      </dsp:txBody>
      <dsp:txXfrm>
        <a:off x="33812" y="4042949"/>
        <a:ext cx="5017376" cy="6250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3E13A-6223-428C-B901-26B96DA300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5017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Приложение 2</a:t>
            </a:r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E6938-499D-4CBA-8D3A-63A68CDB9F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362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93700" ty="-8255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173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014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9511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00" y="279000"/>
            <a:ext cx="65700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825" y="1538288"/>
            <a:ext cx="6570663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063" y="234000"/>
            <a:ext cx="2249487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2780" y="3113662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1802" y="549000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91802" y="4095550"/>
            <a:ext cx="2249487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808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00" y="279000"/>
            <a:ext cx="65700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825" y="1538288"/>
            <a:ext cx="6570663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063" y="234000"/>
            <a:ext cx="2249487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2780" y="3113662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1802" y="549000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91802" y="4095550"/>
            <a:ext cx="2249487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586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229087-FCBB-470F-B429-7A680B520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E1A572D3-4DA6-4192-BFF8-8B6EB79AD353}"/>
              </a:ext>
            </a:extLst>
          </p:cNvPr>
          <p:cNvSpPr/>
          <p:nvPr userDrawn="1"/>
        </p:nvSpPr>
        <p:spPr>
          <a:xfrm>
            <a:off x="0" y="6534000"/>
            <a:ext cx="3396000" cy="324000"/>
          </a:xfrm>
          <a:custGeom>
            <a:avLst/>
            <a:gdLst>
              <a:gd name="connsiteX0" fmla="*/ 0 w 3396000"/>
              <a:gd name="connsiteY0" fmla="*/ 0 h 324000"/>
              <a:gd name="connsiteX1" fmla="*/ 3216000 w 3396000"/>
              <a:gd name="connsiteY1" fmla="*/ 0 h 324000"/>
              <a:gd name="connsiteX2" fmla="*/ 3396000 w 3396000"/>
              <a:gd name="connsiteY2" fmla="*/ 324000 h 324000"/>
              <a:gd name="connsiteX3" fmla="*/ 3216000 w 3396000"/>
              <a:gd name="connsiteY3" fmla="*/ 324000 h 324000"/>
              <a:gd name="connsiteX4" fmla="*/ 3036000 w 3396000"/>
              <a:gd name="connsiteY4" fmla="*/ 324000 h 324000"/>
              <a:gd name="connsiteX5" fmla="*/ 0 w 3396000"/>
              <a:gd name="connsiteY5" fmla="*/ 324000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6000" h="324000">
                <a:moveTo>
                  <a:pt x="0" y="0"/>
                </a:moveTo>
                <a:lnTo>
                  <a:pt x="3216000" y="0"/>
                </a:lnTo>
                <a:lnTo>
                  <a:pt x="3396000" y="324000"/>
                </a:lnTo>
                <a:lnTo>
                  <a:pt x="3216000" y="324000"/>
                </a:lnTo>
                <a:lnTo>
                  <a:pt x="3036000" y="324000"/>
                </a:lnTo>
                <a:lnTo>
                  <a:pt x="0" y="32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BF8DA119-664A-4591-A005-453FEF365E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68525"/>
            <a:ext cx="10515600" cy="40957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68134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229087-FCBB-470F-B429-7A680B520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E1A572D3-4DA6-4192-BFF8-8B6EB79AD353}"/>
              </a:ext>
            </a:extLst>
          </p:cNvPr>
          <p:cNvSpPr/>
          <p:nvPr userDrawn="1"/>
        </p:nvSpPr>
        <p:spPr>
          <a:xfrm>
            <a:off x="0" y="6534000"/>
            <a:ext cx="3396000" cy="324000"/>
          </a:xfrm>
          <a:custGeom>
            <a:avLst/>
            <a:gdLst>
              <a:gd name="connsiteX0" fmla="*/ 0 w 3396000"/>
              <a:gd name="connsiteY0" fmla="*/ 0 h 324000"/>
              <a:gd name="connsiteX1" fmla="*/ 3216000 w 3396000"/>
              <a:gd name="connsiteY1" fmla="*/ 0 h 324000"/>
              <a:gd name="connsiteX2" fmla="*/ 3396000 w 3396000"/>
              <a:gd name="connsiteY2" fmla="*/ 324000 h 324000"/>
              <a:gd name="connsiteX3" fmla="*/ 3216000 w 3396000"/>
              <a:gd name="connsiteY3" fmla="*/ 324000 h 324000"/>
              <a:gd name="connsiteX4" fmla="*/ 3036000 w 3396000"/>
              <a:gd name="connsiteY4" fmla="*/ 324000 h 324000"/>
              <a:gd name="connsiteX5" fmla="*/ 0 w 3396000"/>
              <a:gd name="connsiteY5" fmla="*/ 324000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6000" h="324000">
                <a:moveTo>
                  <a:pt x="0" y="0"/>
                </a:moveTo>
                <a:lnTo>
                  <a:pt x="3216000" y="0"/>
                </a:lnTo>
                <a:lnTo>
                  <a:pt x="3396000" y="324000"/>
                </a:lnTo>
                <a:lnTo>
                  <a:pt x="3216000" y="324000"/>
                </a:lnTo>
                <a:lnTo>
                  <a:pt x="3036000" y="324000"/>
                </a:lnTo>
                <a:lnTo>
                  <a:pt x="0" y="32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BF8DA119-664A-4591-A005-453FEF365E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168525"/>
            <a:ext cx="10515600" cy="409575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931969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ользовательский макет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3AF58E-CCD9-4DE6-A7E2-26BDC09F150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4041BA97-BAD9-4001-9506-E11005E18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999" y="365125"/>
            <a:ext cx="11475001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id="{224D964D-FD5B-48F5-8B18-EACAC60492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0999" y="1836737"/>
            <a:ext cx="11530013" cy="102234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3" name="Таблица 2">
            <a:extLst>
              <a:ext uri="{FF2B5EF4-FFF2-40B4-BE49-F238E27FC236}">
                <a16:creationId xmlns:a16="http://schemas.microsoft.com/office/drawing/2014/main" id="{957B8229-3341-4204-ABAC-7770516A4EC8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280988" y="2713037"/>
            <a:ext cx="11630512" cy="3779838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87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560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0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393700" ty="-8255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25961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73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600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372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388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87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5269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A4C4ABE-3AB2-4760-AE95-817E917DACAD}" type="datetimeFigureOut">
              <a:rPr lang="ru-RU" smtClean="0"/>
              <a:t>04.05.2026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EFB9219-6DCD-41DC-823F-6B7614B8AAFB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hlinkClick r:id="rId18"/>
            <a:extLst>
              <a:ext uri="{FF2B5EF4-FFF2-40B4-BE49-F238E27FC236}">
                <a16:creationId xmlns:a16="http://schemas.microsoft.com/office/drawing/2014/main" id="{835B29EF-FFFB-41B4-9133-19FFA86AB342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0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660" r:id="rId16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: фигура 28">
            <a:extLst>
              <a:ext uri="{FF2B5EF4-FFF2-40B4-BE49-F238E27FC236}">
                <a16:creationId xmlns:a16="http://schemas.microsoft.com/office/drawing/2014/main" id="{F271B7CF-FCA9-45E8-AE2A-8C25FB47E635}"/>
              </a:ext>
            </a:extLst>
          </p:cNvPr>
          <p:cNvSpPr/>
          <p:nvPr/>
        </p:nvSpPr>
        <p:spPr>
          <a:xfrm>
            <a:off x="5291642" y="-15900"/>
            <a:ext cx="6879358" cy="6873900"/>
          </a:xfrm>
          <a:prstGeom prst="rect">
            <a:avLst/>
          </a:prstGeom>
          <a:blipFill>
            <a:blip r:embed="rId2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-1797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олилиния: фигура 19">
            <a:extLst>
              <a:ext uri="{FF2B5EF4-FFF2-40B4-BE49-F238E27FC236}">
                <a16:creationId xmlns:a16="http://schemas.microsoft.com/office/drawing/2014/main" id="{0C370953-F495-4EB6-B835-70A5E7B3F6EE}"/>
              </a:ext>
            </a:extLst>
          </p:cNvPr>
          <p:cNvSpPr/>
          <p:nvPr/>
        </p:nvSpPr>
        <p:spPr>
          <a:xfrm rot="10800000">
            <a:off x="0" y="-81000"/>
            <a:ext cx="7512001" cy="6976184"/>
          </a:xfrm>
          <a:custGeom>
            <a:avLst/>
            <a:gdLst>
              <a:gd name="connsiteX0" fmla="*/ 7512001 w 7512001"/>
              <a:gd name="connsiteY0" fmla="*/ 6976184 h 6976184"/>
              <a:gd name="connsiteX1" fmla="*/ 7471158 w 7512001"/>
              <a:gd name="connsiteY1" fmla="*/ 6914835 h 6976184"/>
              <a:gd name="connsiteX2" fmla="*/ 0 w 7512001"/>
              <a:gd name="connsiteY2" fmla="*/ 6914835 h 6976184"/>
              <a:gd name="connsiteX3" fmla="*/ 2882430 w 7512001"/>
              <a:gd name="connsiteY3" fmla="*/ 0 h 6976184"/>
              <a:gd name="connsiteX4" fmla="*/ 2920480 w 7512001"/>
              <a:gd name="connsiteY4" fmla="*/ 56832 h 6976184"/>
              <a:gd name="connsiteX5" fmla="*/ 7512001 w 7512001"/>
              <a:gd name="connsiteY5" fmla="*/ 56832 h 697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2001" h="6976184">
                <a:moveTo>
                  <a:pt x="7512001" y="6976184"/>
                </a:moveTo>
                <a:lnTo>
                  <a:pt x="7471158" y="6914835"/>
                </a:lnTo>
                <a:lnTo>
                  <a:pt x="0" y="6914835"/>
                </a:lnTo>
                <a:lnTo>
                  <a:pt x="2882430" y="0"/>
                </a:lnTo>
                <a:lnTo>
                  <a:pt x="2920480" y="56832"/>
                </a:lnTo>
                <a:lnTo>
                  <a:pt x="7512001" y="56832"/>
                </a:lnTo>
                <a:close/>
              </a:path>
            </a:pathLst>
          </a:custGeom>
          <a:solidFill>
            <a:schemeClr val="accent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10" name="Прямоугольник 4">
            <a:extLst>
              <a:ext uri="{FF2B5EF4-FFF2-40B4-BE49-F238E27FC236}">
                <a16:creationId xmlns:a16="http://schemas.microsoft.com/office/drawing/2014/main" id="{ED43E661-D69B-4EC6-8FFE-EB226B9C184A}"/>
              </a:ext>
            </a:extLst>
          </p:cNvPr>
          <p:cNvSpPr/>
          <p:nvPr/>
        </p:nvSpPr>
        <p:spPr>
          <a:xfrm rot="1363364">
            <a:off x="5443049" y="2713075"/>
            <a:ext cx="569591" cy="4422544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2 w 540000"/>
              <a:gd name="connsiteY0" fmla="*/ 222006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32 w 540000"/>
              <a:gd name="connsiteY4" fmla="*/ 222006 h 5400000"/>
              <a:gd name="connsiteX0" fmla="*/ 32 w 569591"/>
              <a:gd name="connsiteY0" fmla="*/ 222006 h 5400000"/>
              <a:gd name="connsiteX1" fmla="*/ 540000 w 569591"/>
              <a:gd name="connsiteY1" fmla="*/ 0 h 5400000"/>
              <a:gd name="connsiteX2" fmla="*/ 569591 w 569591"/>
              <a:gd name="connsiteY2" fmla="*/ 5094866 h 5400000"/>
              <a:gd name="connsiteX3" fmla="*/ 0 w 569591"/>
              <a:gd name="connsiteY3" fmla="*/ 5400000 h 5400000"/>
              <a:gd name="connsiteX4" fmla="*/ 32 w 569591"/>
              <a:gd name="connsiteY4" fmla="*/ 222006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9591" h="5400000">
                <a:moveTo>
                  <a:pt x="32" y="222006"/>
                </a:moveTo>
                <a:lnTo>
                  <a:pt x="540000" y="0"/>
                </a:lnTo>
                <a:lnTo>
                  <a:pt x="569591" y="5094866"/>
                </a:lnTo>
                <a:lnTo>
                  <a:pt x="0" y="5400000"/>
                </a:lnTo>
                <a:cubicBezTo>
                  <a:pt x="11" y="3674002"/>
                  <a:pt x="21" y="1948004"/>
                  <a:pt x="32" y="22200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5">
            <a:extLst>
              <a:ext uri="{FF2B5EF4-FFF2-40B4-BE49-F238E27FC236}">
                <a16:creationId xmlns:a16="http://schemas.microsoft.com/office/drawing/2014/main" id="{0E6B8E0E-916E-446C-8132-93622B2B0F73}"/>
              </a:ext>
            </a:extLst>
          </p:cNvPr>
          <p:cNvSpPr/>
          <p:nvPr/>
        </p:nvSpPr>
        <p:spPr>
          <a:xfrm rot="1363364">
            <a:off x="7119887" y="-312608"/>
            <a:ext cx="540000" cy="5176884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83936 w 540000"/>
              <a:gd name="connsiteY2" fmla="*/ 526612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57468 w 540000"/>
              <a:gd name="connsiteY2" fmla="*/ 5215249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3701 w 540000"/>
              <a:gd name="connsiteY2" fmla="*/ 5217802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7531 w 540000"/>
              <a:gd name="connsiteY2" fmla="*/ 520845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15764 w 540000"/>
              <a:gd name="connsiteY0" fmla="*/ 219317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15764 w 540000"/>
              <a:gd name="connsiteY4" fmla="*/ 219317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000" h="5400000">
                <a:moveTo>
                  <a:pt x="15764" y="219317"/>
                </a:moveTo>
                <a:lnTo>
                  <a:pt x="540000" y="0"/>
                </a:lnTo>
                <a:lnTo>
                  <a:pt x="465692" y="5204060"/>
                </a:lnTo>
                <a:lnTo>
                  <a:pt x="0" y="5400000"/>
                </a:lnTo>
                <a:cubicBezTo>
                  <a:pt x="5255" y="3673106"/>
                  <a:pt x="10509" y="1946211"/>
                  <a:pt x="15764" y="2193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>
            <a:off x="10437953" y="2895321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2272524"/>
            <a:ext cx="6570000" cy="99387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Итоги зимней экзаменационной сессии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-202200" y="3023158"/>
            <a:ext cx="6570000" cy="9938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2025-2026 </a:t>
            </a:r>
          </a:p>
          <a:p>
            <a:pPr algn="ctr"/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учебного года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084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43658" y="324000"/>
            <a:ext cx="107552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</a:rPr>
              <a:t>Успеваемость студентов (до пересдач) по курсам</a:t>
            </a:r>
          </a:p>
          <a:p>
            <a:pPr algn="ctr">
              <a:defRPr/>
            </a:pP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</a:rPr>
              <a:t>по результатам </a:t>
            </a: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</a:rPr>
              <a:t>зимней </a:t>
            </a:r>
            <a:r>
              <a:rPr lang="ru-RU" altLang="ru-RU" sz="2000" b="1" dirty="0">
                <a:solidFill>
                  <a:schemeClr val="tx2">
                    <a:lumMod val="50000"/>
                  </a:schemeClr>
                </a:solidFill>
              </a:rPr>
              <a:t>сессии </a:t>
            </a:r>
            <a:r>
              <a:rPr lang="ru-RU" altLang="ru-RU" sz="2000" b="1" dirty="0" smtClean="0">
                <a:solidFill>
                  <a:schemeClr val="tx2">
                    <a:lumMod val="50000"/>
                  </a:schemeClr>
                </a:solidFill>
              </a:rPr>
              <a:t>2025/2026 </a:t>
            </a:r>
            <a:r>
              <a:rPr lang="ru-RU" altLang="ru-RU" sz="2000" b="1" dirty="0" err="1">
                <a:solidFill>
                  <a:schemeClr val="tx2">
                    <a:lumMod val="50000"/>
                  </a:schemeClr>
                </a:solidFill>
              </a:rPr>
              <a:t>уч.года</a:t>
            </a:r>
            <a:endParaRPr lang="ru-RU" alt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28">
            <a:extLst>
              <a:ext uri="{FF2B5EF4-FFF2-40B4-BE49-F238E27FC236}">
                <a16:creationId xmlns:a16="http://schemas.microsoft.com/office/drawing/2014/main" id="{2BBD38C4-87A6-472B-A1E5-7BA8A19CE3CA}"/>
              </a:ext>
            </a:extLst>
          </p:cNvPr>
          <p:cNvSpPr/>
          <p:nvPr/>
        </p:nvSpPr>
        <p:spPr>
          <a:xfrm>
            <a:off x="0" y="0"/>
            <a:ext cx="2639925" cy="6858000"/>
          </a:xfrm>
          <a:custGeom>
            <a:avLst/>
            <a:gdLst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2639925 w 2639925"/>
              <a:gd name="connsiteY2" fmla="*/ 6858000 h 6858000"/>
              <a:gd name="connsiteX3" fmla="*/ 0 w 2639925"/>
              <a:gd name="connsiteY3" fmla="*/ 6858000 h 6858000"/>
              <a:gd name="connsiteX4" fmla="*/ 0 w 2639925"/>
              <a:gd name="connsiteY4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2628900 w 2639925"/>
              <a:gd name="connsiteY2" fmla="*/ 2009775 h 6858000"/>
              <a:gd name="connsiteX3" fmla="*/ 2639925 w 2639925"/>
              <a:gd name="connsiteY3" fmla="*/ 6858000 h 6858000"/>
              <a:gd name="connsiteX4" fmla="*/ 0 w 2639925"/>
              <a:gd name="connsiteY4" fmla="*/ 6858000 h 6858000"/>
              <a:gd name="connsiteX5" fmla="*/ 0 w 2639925"/>
              <a:gd name="connsiteY5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2085975 w 2639925"/>
              <a:gd name="connsiteY2" fmla="*/ 2038350 h 6858000"/>
              <a:gd name="connsiteX3" fmla="*/ 2639925 w 2639925"/>
              <a:gd name="connsiteY3" fmla="*/ 6858000 h 6858000"/>
              <a:gd name="connsiteX4" fmla="*/ 0 w 2639925"/>
              <a:gd name="connsiteY4" fmla="*/ 6858000 h 6858000"/>
              <a:gd name="connsiteX5" fmla="*/ 0 w 2639925"/>
              <a:gd name="connsiteY5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2639925 w 2639925"/>
              <a:gd name="connsiteY3" fmla="*/ 6858000 h 6858000"/>
              <a:gd name="connsiteX4" fmla="*/ 0 w 2639925"/>
              <a:gd name="connsiteY4" fmla="*/ 6858000 h 6858000"/>
              <a:gd name="connsiteX5" fmla="*/ 0 w 2639925"/>
              <a:gd name="connsiteY5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2381250 w 2639925"/>
              <a:gd name="connsiteY3" fmla="*/ 4857750 h 6858000"/>
              <a:gd name="connsiteX4" fmla="*/ 2639925 w 2639925"/>
              <a:gd name="connsiteY4" fmla="*/ 6858000 h 6858000"/>
              <a:gd name="connsiteX5" fmla="*/ 0 w 2639925"/>
              <a:gd name="connsiteY5" fmla="*/ 6858000 h 6858000"/>
              <a:gd name="connsiteX6" fmla="*/ 0 w 2639925"/>
              <a:gd name="connsiteY6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1990725 w 2639925"/>
              <a:gd name="connsiteY3" fmla="*/ 4876800 h 6858000"/>
              <a:gd name="connsiteX4" fmla="*/ 2639925 w 2639925"/>
              <a:gd name="connsiteY4" fmla="*/ 6858000 h 6858000"/>
              <a:gd name="connsiteX5" fmla="*/ 0 w 2639925"/>
              <a:gd name="connsiteY5" fmla="*/ 6858000 h 6858000"/>
              <a:gd name="connsiteX6" fmla="*/ 0 w 2639925"/>
              <a:gd name="connsiteY6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1990725 w 2639925"/>
              <a:gd name="connsiteY3" fmla="*/ 5050971 h 6858000"/>
              <a:gd name="connsiteX4" fmla="*/ 2639925 w 2639925"/>
              <a:gd name="connsiteY4" fmla="*/ 6858000 h 6858000"/>
              <a:gd name="connsiteX5" fmla="*/ 0 w 2639925"/>
              <a:gd name="connsiteY5" fmla="*/ 6858000 h 6858000"/>
              <a:gd name="connsiteX6" fmla="*/ 0 w 2639925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9925" h="6858000">
                <a:moveTo>
                  <a:pt x="0" y="0"/>
                </a:moveTo>
                <a:lnTo>
                  <a:pt x="2639925" y="0"/>
                </a:lnTo>
                <a:lnTo>
                  <a:pt x="1990725" y="1990725"/>
                </a:lnTo>
                <a:lnTo>
                  <a:pt x="1990725" y="5050971"/>
                </a:lnTo>
                <a:lnTo>
                  <a:pt x="26399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7008119"/>
              </p:ext>
            </p:extLst>
          </p:nvPr>
        </p:nvGraphicFramePr>
        <p:xfrm>
          <a:off x="2586000" y="1269000"/>
          <a:ext cx="9045000" cy="5088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11091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: фигура 28">
            <a:extLst>
              <a:ext uri="{FF2B5EF4-FFF2-40B4-BE49-F238E27FC236}">
                <a16:creationId xmlns:a16="http://schemas.microsoft.com/office/drawing/2014/main" id="{F271B7CF-FCA9-45E8-AE2A-8C25FB47E635}"/>
              </a:ext>
            </a:extLst>
          </p:cNvPr>
          <p:cNvSpPr/>
          <p:nvPr/>
        </p:nvSpPr>
        <p:spPr>
          <a:xfrm>
            <a:off x="-10100" y="-9000"/>
            <a:ext cx="8031000" cy="6858000"/>
          </a:xfrm>
          <a:custGeom>
            <a:avLst/>
            <a:gdLst>
              <a:gd name="connsiteX0" fmla="*/ 7408209 w 8116146"/>
              <a:gd name="connsiteY0" fmla="*/ 0 h 7047694"/>
              <a:gd name="connsiteX1" fmla="*/ 8116146 w 8116146"/>
              <a:gd name="connsiteY1" fmla="*/ 39310 h 7047694"/>
              <a:gd name="connsiteX2" fmla="*/ 6776341 w 8116146"/>
              <a:gd name="connsiteY2" fmla="*/ 3232173 h 7047694"/>
              <a:gd name="connsiteX3" fmla="*/ 6238039 w 8116146"/>
              <a:gd name="connsiteY3" fmla="*/ 3191633 h 7047694"/>
              <a:gd name="connsiteX4" fmla="*/ 4659876 w 8116146"/>
              <a:gd name="connsiteY4" fmla="*/ 7016527 h 7047694"/>
              <a:gd name="connsiteX5" fmla="*/ 4680673 w 8116146"/>
              <a:gd name="connsiteY5" fmla="*/ 7047694 h 7047694"/>
              <a:gd name="connsiteX6" fmla="*/ 4647016 w 8116146"/>
              <a:gd name="connsiteY6" fmla="*/ 7047694 h 7047694"/>
              <a:gd name="connsiteX7" fmla="*/ 0 w 8116146"/>
              <a:gd name="connsiteY7" fmla="*/ 7047694 h 7047694"/>
              <a:gd name="connsiteX8" fmla="*/ 19044 w 8116146"/>
              <a:gd name="connsiteY8" fmla="*/ 64140 h 7047694"/>
              <a:gd name="connsiteX9" fmla="*/ 17446 w 8116146"/>
              <a:gd name="connsiteY9" fmla="*/ 61730 h 7047694"/>
              <a:gd name="connsiteX10" fmla="*/ 19050 w 8116146"/>
              <a:gd name="connsiteY10" fmla="*/ 61730 h 7047694"/>
              <a:gd name="connsiteX11" fmla="*/ 7382346 w 8116146"/>
              <a:gd name="connsiteY11" fmla="*/ 61730 h 704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16146" h="7047694">
                <a:moveTo>
                  <a:pt x="7408209" y="0"/>
                </a:moveTo>
                <a:lnTo>
                  <a:pt x="8116146" y="39310"/>
                </a:lnTo>
                <a:cubicBezTo>
                  <a:pt x="7649718" y="1142240"/>
                  <a:pt x="7242770" y="2129243"/>
                  <a:pt x="6776341" y="3232173"/>
                </a:cubicBezTo>
                <a:lnTo>
                  <a:pt x="6238039" y="3191633"/>
                </a:lnTo>
                <a:lnTo>
                  <a:pt x="4659876" y="7016527"/>
                </a:lnTo>
                <a:lnTo>
                  <a:pt x="4680673" y="7047694"/>
                </a:lnTo>
                <a:lnTo>
                  <a:pt x="4647016" y="7047694"/>
                </a:lnTo>
                <a:lnTo>
                  <a:pt x="0" y="7047694"/>
                </a:lnTo>
                <a:lnTo>
                  <a:pt x="19044" y="64140"/>
                </a:lnTo>
                <a:lnTo>
                  <a:pt x="17446" y="61730"/>
                </a:lnTo>
                <a:lnTo>
                  <a:pt x="19050" y="61730"/>
                </a:lnTo>
                <a:lnTo>
                  <a:pt x="7382346" y="61730"/>
                </a:lnTo>
                <a:close/>
              </a:path>
            </a:pathLst>
          </a:custGeom>
          <a:blipFill>
            <a:blip r:embed="rId2" cstate="screen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E6B8E0E-916E-446C-8132-93622B2B0F73}"/>
              </a:ext>
            </a:extLst>
          </p:cNvPr>
          <p:cNvSpPr/>
          <p:nvPr/>
        </p:nvSpPr>
        <p:spPr>
          <a:xfrm rot="1363364">
            <a:off x="6478678" y="-309591"/>
            <a:ext cx="511263" cy="5094641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83936 w 540000"/>
              <a:gd name="connsiteY2" fmla="*/ 526612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57468 w 540000"/>
              <a:gd name="connsiteY2" fmla="*/ 5215249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3701 w 540000"/>
              <a:gd name="connsiteY2" fmla="*/ 5217802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7531 w 540000"/>
              <a:gd name="connsiteY2" fmla="*/ 520845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6158 w 540000"/>
              <a:gd name="connsiteY0" fmla="*/ 233622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36158 w 540000"/>
              <a:gd name="connsiteY4" fmla="*/ 233622 h 5400000"/>
              <a:gd name="connsiteX0" fmla="*/ 21991 w 540000"/>
              <a:gd name="connsiteY0" fmla="*/ 232632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21991 w 540000"/>
              <a:gd name="connsiteY4" fmla="*/ 232632 h 5400000"/>
              <a:gd name="connsiteX0" fmla="*/ 21991 w 528835"/>
              <a:gd name="connsiteY0" fmla="*/ 191934 h 5359302"/>
              <a:gd name="connsiteX1" fmla="*/ 528835 w 528835"/>
              <a:gd name="connsiteY1" fmla="*/ 0 h 5359302"/>
              <a:gd name="connsiteX2" fmla="*/ 465692 w 528835"/>
              <a:gd name="connsiteY2" fmla="*/ 5163362 h 5359302"/>
              <a:gd name="connsiteX3" fmla="*/ 0 w 528835"/>
              <a:gd name="connsiteY3" fmla="*/ 5359302 h 5359302"/>
              <a:gd name="connsiteX4" fmla="*/ 21991 w 528835"/>
              <a:gd name="connsiteY4" fmla="*/ 191934 h 5359302"/>
              <a:gd name="connsiteX0" fmla="*/ 13681 w 528835"/>
              <a:gd name="connsiteY0" fmla="*/ 188390 h 5359302"/>
              <a:gd name="connsiteX1" fmla="*/ 528835 w 528835"/>
              <a:gd name="connsiteY1" fmla="*/ 0 h 5359302"/>
              <a:gd name="connsiteX2" fmla="*/ 465692 w 528835"/>
              <a:gd name="connsiteY2" fmla="*/ 5163362 h 5359302"/>
              <a:gd name="connsiteX3" fmla="*/ 0 w 528835"/>
              <a:gd name="connsiteY3" fmla="*/ 5359302 h 5359302"/>
              <a:gd name="connsiteX4" fmla="*/ 13681 w 528835"/>
              <a:gd name="connsiteY4" fmla="*/ 188390 h 5359302"/>
              <a:gd name="connsiteX0" fmla="*/ 13681 w 511263"/>
              <a:gd name="connsiteY0" fmla="*/ 180730 h 5351642"/>
              <a:gd name="connsiteX1" fmla="*/ 511263 w 511263"/>
              <a:gd name="connsiteY1" fmla="*/ 0 h 5351642"/>
              <a:gd name="connsiteX2" fmla="*/ 465692 w 511263"/>
              <a:gd name="connsiteY2" fmla="*/ 5155702 h 5351642"/>
              <a:gd name="connsiteX3" fmla="*/ 0 w 511263"/>
              <a:gd name="connsiteY3" fmla="*/ 5351642 h 5351642"/>
              <a:gd name="connsiteX4" fmla="*/ 13681 w 511263"/>
              <a:gd name="connsiteY4" fmla="*/ 180730 h 535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263" h="5351642">
                <a:moveTo>
                  <a:pt x="13681" y="180730"/>
                </a:moveTo>
                <a:lnTo>
                  <a:pt x="511263" y="0"/>
                </a:lnTo>
                <a:lnTo>
                  <a:pt x="465692" y="5155702"/>
                </a:lnTo>
                <a:lnTo>
                  <a:pt x="0" y="5351642"/>
                </a:lnTo>
                <a:cubicBezTo>
                  <a:pt x="7330" y="3629186"/>
                  <a:pt x="6351" y="1903186"/>
                  <a:pt x="13681" y="1807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4">
            <a:extLst>
              <a:ext uri="{FF2B5EF4-FFF2-40B4-BE49-F238E27FC236}">
                <a16:creationId xmlns:a16="http://schemas.microsoft.com/office/drawing/2014/main" id="{ED43E661-D69B-4EC6-8FFE-EB226B9C184A}"/>
              </a:ext>
            </a:extLst>
          </p:cNvPr>
          <p:cNvSpPr/>
          <p:nvPr/>
        </p:nvSpPr>
        <p:spPr>
          <a:xfrm rot="1363364">
            <a:off x="4770164" y="2898278"/>
            <a:ext cx="532615" cy="4212975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2 w 540000"/>
              <a:gd name="connsiteY0" fmla="*/ 222006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32 w 540000"/>
              <a:gd name="connsiteY4" fmla="*/ 222006 h 5400000"/>
              <a:gd name="connsiteX0" fmla="*/ 32 w 540000"/>
              <a:gd name="connsiteY0" fmla="*/ 138230 h 5316224"/>
              <a:gd name="connsiteX1" fmla="*/ 537219 w 540000"/>
              <a:gd name="connsiteY1" fmla="*/ 0 h 5316224"/>
              <a:gd name="connsiteX2" fmla="*/ 540000 w 540000"/>
              <a:gd name="connsiteY2" fmla="*/ 5316224 h 5316224"/>
              <a:gd name="connsiteX3" fmla="*/ 0 w 540000"/>
              <a:gd name="connsiteY3" fmla="*/ 5316224 h 5316224"/>
              <a:gd name="connsiteX4" fmla="*/ 32 w 540000"/>
              <a:gd name="connsiteY4" fmla="*/ 138230 h 5316224"/>
              <a:gd name="connsiteX0" fmla="*/ 1332 w 540000"/>
              <a:gd name="connsiteY0" fmla="*/ 182433 h 5316224"/>
              <a:gd name="connsiteX1" fmla="*/ 537219 w 540000"/>
              <a:gd name="connsiteY1" fmla="*/ 0 h 5316224"/>
              <a:gd name="connsiteX2" fmla="*/ 540000 w 540000"/>
              <a:gd name="connsiteY2" fmla="*/ 5316224 h 5316224"/>
              <a:gd name="connsiteX3" fmla="*/ 0 w 540000"/>
              <a:gd name="connsiteY3" fmla="*/ 5316224 h 5316224"/>
              <a:gd name="connsiteX4" fmla="*/ 1332 w 540000"/>
              <a:gd name="connsiteY4" fmla="*/ 182433 h 5316224"/>
              <a:gd name="connsiteX0" fmla="*/ 1332 w 540000"/>
              <a:gd name="connsiteY0" fmla="*/ 197076 h 5330867"/>
              <a:gd name="connsiteX1" fmla="*/ 531087 w 540000"/>
              <a:gd name="connsiteY1" fmla="*/ 0 h 5330867"/>
              <a:gd name="connsiteX2" fmla="*/ 540000 w 540000"/>
              <a:gd name="connsiteY2" fmla="*/ 5330867 h 5330867"/>
              <a:gd name="connsiteX3" fmla="*/ 0 w 540000"/>
              <a:gd name="connsiteY3" fmla="*/ 5330867 h 5330867"/>
              <a:gd name="connsiteX4" fmla="*/ 1332 w 540000"/>
              <a:gd name="connsiteY4" fmla="*/ 197076 h 5330867"/>
              <a:gd name="connsiteX0" fmla="*/ 8892 w 540000"/>
              <a:gd name="connsiteY0" fmla="*/ 190468 h 5330867"/>
              <a:gd name="connsiteX1" fmla="*/ 531087 w 540000"/>
              <a:gd name="connsiteY1" fmla="*/ 0 h 5330867"/>
              <a:gd name="connsiteX2" fmla="*/ 540000 w 540000"/>
              <a:gd name="connsiteY2" fmla="*/ 5330867 h 5330867"/>
              <a:gd name="connsiteX3" fmla="*/ 0 w 540000"/>
              <a:gd name="connsiteY3" fmla="*/ 5330867 h 5330867"/>
              <a:gd name="connsiteX4" fmla="*/ 8892 w 540000"/>
              <a:gd name="connsiteY4" fmla="*/ 190468 h 5330867"/>
              <a:gd name="connsiteX0" fmla="*/ 8892 w 540000"/>
              <a:gd name="connsiteY0" fmla="*/ 178924 h 5319323"/>
              <a:gd name="connsiteX1" fmla="*/ 528177 w 540000"/>
              <a:gd name="connsiteY1" fmla="*/ 0 h 5319323"/>
              <a:gd name="connsiteX2" fmla="*/ 540000 w 540000"/>
              <a:gd name="connsiteY2" fmla="*/ 5319323 h 5319323"/>
              <a:gd name="connsiteX3" fmla="*/ 0 w 540000"/>
              <a:gd name="connsiteY3" fmla="*/ 5319323 h 5319323"/>
              <a:gd name="connsiteX4" fmla="*/ 8892 w 540000"/>
              <a:gd name="connsiteY4" fmla="*/ 178924 h 5319323"/>
              <a:gd name="connsiteX0" fmla="*/ 8892 w 532615"/>
              <a:gd name="connsiteY0" fmla="*/ 178924 h 5319323"/>
              <a:gd name="connsiteX1" fmla="*/ 528177 w 532615"/>
              <a:gd name="connsiteY1" fmla="*/ 0 h 5319323"/>
              <a:gd name="connsiteX2" fmla="*/ 532615 w 532615"/>
              <a:gd name="connsiteY2" fmla="*/ 5083327 h 5319323"/>
              <a:gd name="connsiteX3" fmla="*/ 0 w 532615"/>
              <a:gd name="connsiteY3" fmla="*/ 5319323 h 5319323"/>
              <a:gd name="connsiteX4" fmla="*/ 8892 w 532615"/>
              <a:gd name="connsiteY4" fmla="*/ 178924 h 531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615" h="5319323">
                <a:moveTo>
                  <a:pt x="8892" y="178924"/>
                </a:moveTo>
                <a:lnTo>
                  <a:pt x="528177" y="0"/>
                </a:lnTo>
                <a:cubicBezTo>
                  <a:pt x="529656" y="1694442"/>
                  <a:pt x="531136" y="3388885"/>
                  <a:pt x="532615" y="5083327"/>
                </a:cubicBezTo>
                <a:lnTo>
                  <a:pt x="0" y="5319323"/>
                </a:lnTo>
                <a:cubicBezTo>
                  <a:pt x="11" y="3593325"/>
                  <a:pt x="8881" y="1904922"/>
                  <a:pt x="8892" y="178924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000" y="200388"/>
            <a:ext cx="5579999" cy="720000"/>
          </a:xfrm>
        </p:spPr>
        <p:txBody>
          <a:bodyPr>
            <a:noAutofit/>
          </a:bodyPr>
          <a:lstStyle/>
          <a:p>
            <a:r>
              <a:rPr lang="ru-RU" altLang="ru-RU" sz="2800" b="1" dirty="0">
                <a:solidFill>
                  <a:schemeClr val="tx2">
                    <a:lumMod val="50000"/>
                  </a:schemeClr>
                </a:solidFill>
              </a:rPr>
              <a:t>Успеваемость  студентов 1 </a:t>
            </a:r>
            <a:r>
              <a:rPr lang="ru-RU" altLang="ru-RU" sz="2800" b="1" dirty="0" smtClean="0">
                <a:solidFill>
                  <a:schemeClr val="tx2">
                    <a:lumMod val="50000"/>
                  </a:schemeClr>
                </a:solidFill>
              </a:rPr>
              <a:t>курса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51552"/>
              </p:ext>
            </p:extLst>
          </p:nvPr>
        </p:nvGraphicFramePr>
        <p:xfrm>
          <a:off x="473100" y="1089000"/>
          <a:ext cx="4289807" cy="34466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33317">
                  <a:extLst>
                    <a:ext uri="{9D8B030D-6E8A-4147-A177-3AD203B41FA5}">
                      <a16:colId xmlns:a16="http://schemas.microsoft.com/office/drawing/2014/main" val="2798913792"/>
                    </a:ext>
                  </a:extLst>
                </a:gridCol>
                <a:gridCol w="1449261">
                  <a:extLst>
                    <a:ext uri="{9D8B030D-6E8A-4147-A177-3AD203B41FA5}">
                      <a16:colId xmlns:a16="http://schemas.microsoft.com/office/drawing/2014/main" val="3441658278"/>
                    </a:ext>
                  </a:extLst>
                </a:gridCol>
                <a:gridCol w="1507229">
                  <a:extLst>
                    <a:ext uri="{9D8B030D-6E8A-4147-A177-3AD203B41FA5}">
                      <a16:colId xmlns:a16="http://schemas.microsoft.com/office/drawing/2014/main" val="2346378661"/>
                    </a:ext>
                  </a:extLst>
                </a:gridCol>
              </a:tblGrid>
              <a:tr h="296903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Группы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Зима 25/26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511327"/>
                  </a:ext>
                </a:extLst>
              </a:tr>
              <a:tr h="5405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общая успеваемость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качественная успеваемость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096093"/>
                  </a:ext>
                </a:extLst>
              </a:tr>
              <a:tr h="360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НТИ-Б-ОФ-25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71871"/>
                  </a:ext>
                </a:extLst>
              </a:tr>
              <a:tr h="360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НТИ-Б-ПГС-25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56,25%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883857"/>
                  </a:ext>
                </a:extLst>
              </a:tr>
              <a:tr h="36035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НТИ-Б-ПО-25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43,75%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7922651"/>
                  </a:ext>
                </a:extLst>
              </a:tr>
              <a:tr h="38925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НТИ-С-ГД(МД)-25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92,31%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61,54%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2551308"/>
                  </a:ext>
                </a:extLst>
              </a:tr>
              <a:tr h="38925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НТИ-С-ГД(ОПИ)-25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88,89%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33,33%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929798"/>
                  </a:ext>
                </a:extLst>
              </a:tr>
              <a:tr h="38925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НТИ-С-ГД(ЭФ)-25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501418"/>
                  </a:ext>
                </a:extLst>
              </a:tr>
              <a:tr h="36035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НТИ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41,44%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22729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417866"/>
              </p:ext>
            </p:extLst>
          </p:nvPr>
        </p:nvGraphicFramePr>
        <p:xfrm>
          <a:off x="7056314" y="4369903"/>
          <a:ext cx="4410670" cy="2202568"/>
        </p:xfrm>
        <a:graphic>
          <a:graphicData uri="http://schemas.openxmlformats.org/drawingml/2006/table">
            <a:tbl>
              <a:tblPr firstRow="1" firstCol="1" bandRow="1"/>
              <a:tblGrid>
                <a:gridCol w="1043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4279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Год набора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 пересдач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7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общая </a:t>
                      </a:r>
                    </a:p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успеваемость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качественная успеваемость</a:t>
                      </a:r>
                    </a:p>
                  </a:txBody>
                  <a:tcPr marL="68576" marR="6857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21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 набора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34,6%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23,5%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13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 набора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74,0%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32,7%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1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 набора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81,24%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41,44%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213649" y="366995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Результаты 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</a:rPr>
              <a:t>зимней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сессии </a:t>
            </a: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</a:rPr>
              <a:t>1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курсов </a:t>
            </a:r>
            <a:endParaRPr lang="ru-RU" alt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solidFill>
                  <a:schemeClr val="tx2">
                    <a:lumMod val="50000"/>
                  </a:schemeClr>
                </a:solidFill>
              </a:rPr>
              <a:t>по </a:t>
            </a:r>
            <a:r>
              <a:rPr lang="ru-RU" altLang="ru-RU" b="1" dirty="0">
                <a:solidFill>
                  <a:schemeClr val="tx2">
                    <a:lumMod val="50000"/>
                  </a:schemeClr>
                </a:solidFill>
              </a:rPr>
              <a:t>годам набора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0764672"/>
              </p:ext>
            </p:extLst>
          </p:nvPr>
        </p:nvGraphicFramePr>
        <p:xfrm>
          <a:off x="7295224" y="487208"/>
          <a:ext cx="4442222" cy="3184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7340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000"/>
            <a:ext cx="12138941" cy="625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60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0" y="-36000"/>
            <a:ext cx="12040810" cy="661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36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001000" y="279000"/>
            <a:ext cx="87137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Проект постановления:</a:t>
            </a:r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>
            <a:off x="10482063" y="2895321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66664" y="1047850"/>
            <a:ext cx="94993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dirty="0"/>
              <a:t>1.	Информацию принять к сведению.</a:t>
            </a:r>
          </a:p>
          <a:p>
            <a:pPr algn="just"/>
            <a:r>
              <a:rPr lang="ru-RU" altLang="ru-RU" sz="2400" dirty="0"/>
              <a:t>2.	Заведующим кафедрами и ППС повысить доступность обучения для студентов, совмещающих работу и </a:t>
            </a:r>
            <a:r>
              <a:rPr lang="ru-RU" altLang="ru-RU" sz="2400" dirty="0" smtClean="0"/>
              <a:t>обучение, </a:t>
            </a:r>
            <a:r>
              <a:rPr lang="ru-RU" altLang="ru-RU" sz="2400" dirty="0"/>
              <a:t>за счёт более широкого применения дистанционных образовательных </a:t>
            </a:r>
            <a:r>
              <a:rPr lang="ru-RU" altLang="ru-RU" sz="2400" dirty="0" smtClean="0"/>
              <a:t>технологий и индивидуального подхода к студентам.</a:t>
            </a:r>
            <a:endParaRPr lang="ru-RU" altLang="ru-RU" sz="2400" dirty="0"/>
          </a:p>
          <a:p>
            <a:pPr algn="just"/>
            <a:r>
              <a:rPr lang="ru-RU" altLang="ru-RU" sz="2400" dirty="0"/>
              <a:t>3.	Стимулировать ППС к созданию онлайн‑курсов по дисциплинам, формирующим универсальные и общепрофессиональные компетенции студентов. </a:t>
            </a:r>
          </a:p>
          <a:p>
            <a:pPr algn="just"/>
            <a:r>
              <a:rPr lang="ru-RU" altLang="ru-RU" sz="2400" dirty="0"/>
              <a:t>4.	Кафедрам обеспечить эффективный контроль успеваемости и создать условия для своевременной ликвидации академических задолженностей студентами.</a:t>
            </a:r>
          </a:p>
          <a:p>
            <a:pPr algn="just"/>
            <a:r>
              <a:rPr lang="ru-RU" altLang="ru-RU" sz="2400" dirty="0"/>
              <a:t>5.	Ответственным по ВУР и кураторам организовать индивидуальную работу со слабоуспевающими студентами для повышения уровня их учебной дисциплины</a:t>
            </a:r>
            <a:r>
              <a:rPr lang="ru-RU" altLang="ru-RU" sz="2400" dirty="0" smtClean="0"/>
              <a:t>.</a:t>
            </a:r>
            <a:endParaRPr lang="ru-RU" altLang="ru-RU" sz="2400" dirty="0"/>
          </a:p>
          <a:p>
            <a:pPr algn="just">
              <a:spcBef>
                <a:spcPct val="0"/>
              </a:spcBef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960185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107407" y="-31341"/>
            <a:ext cx="5084593" cy="4899074"/>
          </a:xfrm>
          <a:prstGeom prst="rect">
            <a:avLst/>
          </a:prstGeom>
        </p:spPr>
      </p:pic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>
            <a:off x="10461000" y="2895321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0" y="160041"/>
            <a:ext cx="12171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Зимняя экзаменационная сессия 2025-2026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1D80F55-55DC-4407-82C1-96456F1687E4}"/>
              </a:ext>
            </a:extLst>
          </p:cNvPr>
          <p:cNvSpPr/>
          <p:nvPr/>
        </p:nvSpPr>
        <p:spPr>
          <a:xfrm>
            <a:off x="746046" y="5555331"/>
            <a:ext cx="99399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 зимней сессии приступило 318 студентов.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Показатель количества студентов, приступивших к сессии, составил 87%. </a:t>
            </a:r>
          </a:p>
          <a:p>
            <a:r>
              <a:rPr lang="ru-RU" dirty="0"/>
              <a:t>Промежуточная аттестация проводилась у 27 групп по 313 дисциплинам.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50379712"/>
              </p:ext>
            </p:extLst>
          </p:nvPr>
        </p:nvGraphicFramePr>
        <p:xfrm>
          <a:off x="513470" y="902701"/>
          <a:ext cx="5085000" cy="4714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1046891"/>
              </p:ext>
            </p:extLst>
          </p:nvPr>
        </p:nvGraphicFramePr>
        <p:xfrm>
          <a:off x="5831046" y="964985"/>
          <a:ext cx="5844953" cy="4590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BAF78B9E-FDC1-4CC8-855B-D467255B22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6577699"/>
              </p:ext>
            </p:extLst>
          </p:nvPr>
        </p:nvGraphicFramePr>
        <p:xfrm>
          <a:off x="5943068" y="840808"/>
          <a:ext cx="5620908" cy="483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894684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000" y="5691538"/>
            <a:ext cx="10980000" cy="842462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По сравнению с результатами летней сессии 2024-2025 учебного года, показатель общей успеваемости зимней сессии 2025-2026 снизился на 9,8 %, а показатель качественной успеваемости снизился на 3,5 %.</a:t>
            </a:r>
            <a:endParaRPr lang="ru-RU" sz="2400" dirty="0"/>
          </a:p>
        </p:txBody>
      </p:sp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DF33CAC3-C687-4F21-9F39-E3F8BDD291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6909967"/>
              </p:ext>
            </p:extLst>
          </p:nvPr>
        </p:nvGraphicFramePr>
        <p:xfrm>
          <a:off x="928200" y="125333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2200275" y="369000"/>
            <a:ext cx="85058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3200" b="1" dirty="0"/>
              <a:t>Успеваемость</a:t>
            </a:r>
            <a:r>
              <a:rPr lang="ru-RU" altLang="ru-RU" sz="16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altLang="ru-RU" sz="3200" b="1" dirty="0"/>
              <a:t>студентов за последние сессии </a:t>
            </a:r>
          </a:p>
          <a:p>
            <a:pPr algn="ctr">
              <a:spcBef>
                <a:spcPct val="0"/>
              </a:spcBef>
            </a:pPr>
            <a:r>
              <a:rPr lang="ru-RU" altLang="ru-RU" sz="3200" b="1" dirty="0"/>
              <a:t>(до пересдач)</a:t>
            </a:r>
            <a:endParaRPr lang="ru-RU" sz="3200" b="1" dirty="0"/>
          </a:p>
        </p:txBody>
      </p:sp>
      <p:sp>
        <p:nvSpPr>
          <p:cNvPr id="6" name="Полилиния: фигура 3">
            <a:extLst>
              <a:ext uri="{FF2B5EF4-FFF2-40B4-BE49-F238E27FC236}">
                <a16:creationId xmlns:a16="http://schemas.microsoft.com/office/drawing/2014/main" id="{3176ECF0-EE47-41EA-875B-0519BA2E98AA}"/>
              </a:ext>
            </a:extLst>
          </p:cNvPr>
          <p:cNvSpPr/>
          <p:nvPr/>
        </p:nvSpPr>
        <p:spPr>
          <a:xfrm>
            <a:off x="0" y="6534000"/>
            <a:ext cx="3396000" cy="324000"/>
          </a:xfrm>
          <a:custGeom>
            <a:avLst/>
            <a:gdLst>
              <a:gd name="connsiteX0" fmla="*/ 0 w 3396000"/>
              <a:gd name="connsiteY0" fmla="*/ 0 h 324000"/>
              <a:gd name="connsiteX1" fmla="*/ 3216000 w 3396000"/>
              <a:gd name="connsiteY1" fmla="*/ 0 h 324000"/>
              <a:gd name="connsiteX2" fmla="*/ 3396000 w 3396000"/>
              <a:gd name="connsiteY2" fmla="*/ 324000 h 324000"/>
              <a:gd name="connsiteX3" fmla="*/ 3216000 w 3396000"/>
              <a:gd name="connsiteY3" fmla="*/ 324000 h 324000"/>
              <a:gd name="connsiteX4" fmla="*/ 3036000 w 3396000"/>
              <a:gd name="connsiteY4" fmla="*/ 324000 h 324000"/>
              <a:gd name="connsiteX5" fmla="*/ 0 w 3396000"/>
              <a:gd name="connsiteY5" fmla="*/ 324000 h 3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96000" h="324000">
                <a:moveTo>
                  <a:pt x="0" y="0"/>
                </a:moveTo>
                <a:lnTo>
                  <a:pt x="3216000" y="0"/>
                </a:lnTo>
                <a:lnTo>
                  <a:pt x="3396000" y="324000"/>
                </a:lnTo>
                <a:lnTo>
                  <a:pt x="3216000" y="324000"/>
                </a:lnTo>
                <a:lnTo>
                  <a:pt x="3036000" y="324000"/>
                </a:lnTo>
                <a:lnTo>
                  <a:pt x="0" y="324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421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784950"/>
              </p:ext>
            </p:extLst>
          </p:nvPr>
        </p:nvGraphicFramePr>
        <p:xfrm>
          <a:off x="1461000" y="800985"/>
          <a:ext cx="8976953" cy="5287981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688529">
                  <a:extLst>
                    <a:ext uri="{9D8B030D-6E8A-4147-A177-3AD203B41FA5}">
                      <a16:colId xmlns:a16="http://schemas.microsoft.com/office/drawing/2014/main" val="3146800111"/>
                    </a:ext>
                  </a:extLst>
                </a:gridCol>
                <a:gridCol w="1518765">
                  <a:extLst>
                    <a:ext uri="{9D8B030D-6E8A-4147-A177-3AD203B41FA5}">
                      <a16:colId xmlns:a16="http://schemas.microsoft.com/office/drawing/2014/main" val="1151649825"/>
                    </a:ext>
                  </a:extLst>
                </a:gridCol>
                <a:gridCol w="1552706">
                  <a:extLst>
                    <a:ext uri="{9D8B030D-6E8A-4147-A177-3AD203B41FA5}">
                      <a16:colId xmlns:a16="http://schemas.microsoft.com/office/drawing/2014/main" val="2969345625"/>
                    </a:ext>
                  </a:extLst>
                </a:gridCol>
                <a:gridCol w="1665000">
                  <a:extLst>
                    <a:ext uri="{9D8B030D-6E8A-4147-A177-3AD203B41FA5}">
                      <a16:colId xmlns:a16="http://schemas.microsoft.com/office/drawing/2014/main" val="1429393525"/>
                    </a:ext>
                  </a:extLst>
                </a:gridCol>
                <a:gridCol w="1551953">
                  <a:extLst>
                    <a:ext uri="{9D8B030D-6E8A-4147-A177-3AD203B41FA5}">
                      <a16:colId xmlns:a16="http://schemas.microsoft.com/office/drawing/2014/main" val="1874478681"/>
                    </a:ext>
                  </a:extLst>
                </a:gridCol>
              </a:tblGrid>
              <a:tr h="474546">
                <a:tc rowSpan="2"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Летняя</a:t>
                      </a:r>
                      <a:r>
                        <a:rPr lang="ru-RU" sz="1600" u="none" strike="noStrike" baseline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сессия 24/25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Зимняя</a:t>
                      </a:r>
                      <a:r>
                        <a:rPr lang="ru-RU" sz="1600" u="none" strike="noStrike" baseline="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сессия 25/26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171456"/>
                  </a:ext>
                </a:extLst>
              </a:tr>
              <a:tr h="4745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общая успеваемость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качественная успеваемость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общая успеваемость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качественная успеваемость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15592073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45,7%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34,3%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38,02%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36,46%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6809967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Прикладная информатика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44,4%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40,7%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53,34%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53,34%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68207510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Филология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59,4%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53,1%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81,05%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46,85%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95815689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Прикладная математика и информатика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84,6%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69,2%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57,14%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57,14%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2982311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Электроэнергетика и электротехника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39,3%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35,7%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63,40%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63,40%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98482479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Горное дело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33,3%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26,3%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51,63%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35,92%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2207927"/>
                  </a:ext>
                </a:extLst>
              </a:tr>
              <a:tr h="94909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Педагогическое образование (с двумя профилями подготовки)</a:t>
                      </a:r>
                      <a:endParaRPr lang="ru-RU" sz="1600" b="0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75,0%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72,7%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65,69%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64,44%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79223989"/>
                  </a:ext>
                </a:extLst>
              </a:tr>
              <a:tr h="4745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НТИ</a:t>
                      </a:r>
                      <a:endParaRPr lang="ru-RU" sz="1600" b="1" i="0" u="none" strike="noStrike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62,3%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56,3%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58,80%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46,49%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73687056"/>
                  </a:ext>
                </a:extLst>
              </a:tr>
            </a:tbl>
          </a:graphicData>
        </a:graphic>
      </p:graphicFrame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001000" y="279000"/>
            <a:ext cx="8713787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63" tIns="45681" rIns="91363" bIns="456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0" lang="ru-RU" altLang="ru-RU" sz="2400" b="1" dirty="0">
                <a:solidFill>
                  <a:schemeClr val="tx2">
                    <a:lumMod val="50000"/>
                  </a:schemeClr>
                </a:solidFill>
                <a:latin typeface="+mj-lt"/>
              </a:rPr>
              <a:t>Успеваемость по ОПОП (до пересдач)</a:t>
            </a:r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>
            <a:off x="10482063" y="2895321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335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: фигура 19">
            <a:extLst>
              <a:ext uri="{FF2B5EF4-FFF2-40B4-BE49-F238E27FC236}">
                <a16:creationId xmlns:a16="http://schemas.microsoft.com/office/drawing/2014/main" id="{0C370953-F495-4EB6-B835-70A5E7B3F6EE}"/>
              </a:ext>
            </a:extLst>
          </p:cNvPr>
          <p:cNvSpPr/>
          <p:nvPr/>
        </p:nvSpPr>
        <p:spPr>
          <a:xfrm rot="10800000">
            <a:off x="0" y="-61352"/>
            <a:ext cx="7512001" cy="6976184"/>
          </a:xfrm>
          <a:custGeom>
            <a:avLst/>
            <a:gdLst>
              <a:gd name="connsiteX0" fmla="*/ 7512001 w 7512001"/>
              <a:gd name="connsiteY0" fmla="*/ 6976184 h 6976184"/>
              <a:gd name="connsiteX1" fmla="*/ 7471158 w 7512001"/>
              <a:gd name="connsiteY1" fmla="*/ 6914835 h 6976184"/>
              <a:gd name="connsiteX2" fmla="*/ 0 w 7512001"/>
              <a:gd name="connsiteY2" fmla="*/ 6914835 h 6976184"/>
              <a:gd name="connsiteX3" fmla="*/ 2882430 w 7512001"/>
              <a:gd name="connsiteY3" fmla="*/ 0 h 6976184"/>
              <a:gd name="connsiteX4" fmla="*/ 2920480 w 7512001"/>
              <a:gd name="connsiteY4" fmla="*/ 56832 h 6976184"/>
              <a:gd name="connsiteX5" fmla="*/ 7512001 w 7512001"/>
              <a:gd name="connsiteY5" fmla="*/ 56832 h 697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2001" h="6976184">
                <a:moveTo>
                  <a:pt x="7512001" y="6976184"/>
                </a:moveTo>
                <a:lnTo>
                  <a:pt x="7471158" y="6914835"/>
                </a:lnTo>
                <a:lnTo>
                  <a:pt x="0" y="6914835"/>
                </a:lnTo>
                <a:lnTo>
                  <a:pt x="2882430" y="0"/>
                </a:lnTo>
                <a:lnTo>
                  <a:pt x="2920480" y="56832"/>
                </a:lnTo>
                <a:lnTo>
                  <a:pt x="7512001" y="56832"/>
                </a:lnTo>
                <a:close/>
              </a:path>
            </a:pathLst>
          </a:custGeom>
          <a:solidFill>
            <a:schemeClr val="accent2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1689C4B1-09BF-4ABF-8171-D0EA5CDADC4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076867"/>
              </p:ext>
            </p:extLst>
          </p:nvPr>
        </p:nvGraphicFramePr>
        <p:xfrm>
          <a:off x="681430" y="729000"/>
          <a:ext cx="10829139" cy="580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7512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 flipH="1">
            <a:off x="8454" y="2888999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4">
            <a:extLst>
              <a:ext uri="{FF2B5EF4-FFF2-40B4-BE49-F238E27FC236}">
                <a16:creationId xmlns:a16="http://schemas.microsoft.com/office/drawing/2014/main" id="{ED43E661-D69B-4EC6-8FFE-EB226B9C184A}"/>
              </a:ext>
            </a:extLst>
          </p:cNvPr>
          <p:cNvSpPr/>
          <p:nvPr/>
        </p:nvSpPr>
        <p:spPr>
          <a:xfrm rot="1363364">
            <a:off x="4935769" y="2827955"/>
            <a:ext cx="559378" cy="4356910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2 w 540000"/>
              <a:gd name="connsiteY0" fmla="*/ 222006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32 w 540000"/>
              <a:gd name="connsiteY4" fmla="*/ 222006 h 5400000"/>
              <a:gd name="connsiteX0" fmla="*/ 32 w 559378"/>
              <a:gd name="connsiteY0" fmla="*/ 222006 h 5400000"/>
              <a:gd name="connsiteX1" fmla="*/ 540000 w 559378"/>
              <a:gd name="connsiteY1" fmla="*/ 0 h 5400000"/>
              <a:gd name="connsiteX2" fmla="*/ 559378 w 559378"/>
              <a:gd name="connsiteY2" fmla="*/ 5121168 h 5400000"/>
              <a:gd name="connsiteX3" fmla="*/ 0 w 559378"/>
              <a:gd name="connsiteY3" fmla="*/ 5400000 h 5400000"/>
              <a:gd name="connsiteX4" fmla="*/ 32 w 559378"/>
              <a:gd name="connsiteY4" fmla="*/ 222006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378" h="5400000">
                <a:moveTo>
                  <a:pt x="32" y="222006"/>
                </a:moveTo>
                <a:lnTo>
                  <a:pt x="540000" y="0"/>
                </a:lnTo>
                <a:cubicBezTo>
                  <a:pt x="546459" y="1707056"/>
                  <a:pt x="552919" y="3414112"/>
                  <a:pt x="559378" y="5121168"/>
                </a:cubicBezTo>
                <a:lnTo>
                  <a:pt x="0" y="5400000"/>
                </a:lnTo>
                <a:cubicBezTo>
                  <a:pt x="11" y="3674002"/>
                  <a:pt x="21" y="1948004"/>
                  <a:pt x="32" y="22200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0E6B8E0E-916E-446C-8132-93622B2B0F73}"/>
              </a:ext>
            </a:extLst>
          </p:cNvPr>
          <p:cNvSpPr/>
          <p:nvPr/>
        </p:nvSpPr>
        <p:spPr>
          <a:xfrm rot="1363364">
            <a:off x="6693358" y="-358921"/>
            <a:ext cx="540000" cy="5111456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83936 w 540000"/>
              <a:gd name="connsiteY2" fmla="*/ 526612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57468 w 540000"/>
              <a:gd name="connsiteY2" fmla="*/ 5215249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3701 w 540000"/>
              <a:gd name="connsiteY2" fmla="*/ 5217802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7531 w 540000"/>
              <a:gd name="connsiteY2" fmla="*/ 520845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3336 w 540000"/>
              <a:gd name="connsiteY0" fmla="*/ 21435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33336 w 540000"/>
              <a:gd name="connsiteY4" fmla="*/ 21435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000" h="5400000">
                <a:moveTo>
                  <a:pt x="33336" y="214350"/>
                </a:moveTo>
                <a:lnTo>
                  <a:pt x="540000" y="0"/>
                </a:lnTo>
                <a:lnTo>
                  <a:pt x="465692" y="5204060"/>
                </a:lnTo>
                <a:lnTo>
                  <a:pt x="0" y="5400000"/>
                </a:lnTo>
                <a:lnTo>
                  <a:pt x="33336" y="214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1334446"/>
              </p:ext>
            </p:extLst>
          </p:nvPr>
        </p:nvGraphicFramePr>
        <p:xfrm>
          <a:off x="756012" y="486807"/>
          <a:ext cx="46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6473109"/>
              </p:ext>
            </p:extLst>
          </p:nvPr>
        </p:nvGraphicFramePr>
        <p:xfrm>
          <a:off x="6897106" y="3160338"/>
          <a:ext cx="46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34774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 flipH="1">
            <a:off x="8454" y="2888999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4">
            <a:extLst>
              <a:ext uri="{FF2B5EF4-FFF2-40B4-BE49-F238E27FC236}">
                <a16:creationId xmlns:a16="http://schemas.microsoft.com/office/drawing/2014/main" id="{ED43E661-D69B-4EC6-8FFE-EB226B9C184A}"/>
              </a:ext>
            </a:extLst>
          </p:cNvPr>
          <p:cNvSpPr/>
          <p:nvPr/>
        </p:nvSpPr>
        <p:spPr>
          <a:xfrm rot="1363364">
            <a:off x="5127160" y="2827955"/>
            <a:ext cx="559378" cy="4356910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2 w 540000"/>
              <a:gd name="connsiteY0" fmla="*/ 222006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32 w 540000"/>
              <a:gd name="connsiteY4" fmla="*/ 222006 h 5400000"/>
              <a:gd name="connsiteX0" fmla="*/ 32 w 559378"/>
              <a:gd name="connsiteY0" fmla="*/ 222006 h 5400000"/>
              <a:gd name="connsiteX1" fmla="*/ 540000 w 559378"/>
              <a:gd name="connsiteY1" fmla="*/ 0 h 5400000"/>
              <a:gd name="connsiteX2" fmla="*/ 559378 w 559378"/>
              <a:gd name="connsiteY2" fmla="*/ 5121168 h 5400000"/>
              <a:gd name="connsiteX3" fmla="*/ 0 w 559378"/>
              <a:gd name="connsiteY3" fmla="*/ 5400000 h 5400000"/>
              <a:gd name="connsiteX4" fmla="*/ 32 w 559378"/>
              <a:gd name="connsiteY4" fmla="*/ 222006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378" h="5400000">
                <a:moveTo>
                  <a:pt x="32" y="222006"/>
                </a:moveTo>
                <a:lnTo>
                  <a:pt x="540000" y="0"/>
                </a:lnTo>
                <a:cubicBezTo>
                  <a:pt x="546459" y="1707056"/>
                  <a:pt x="552919" y="3414112"/>
                  <a:pt x="559378" y="5121168"/>
                </a:cubicBezTo>
                <a:lnTo>
                  <a:pt x="0" y="5400000"/>
                </a:lnTo>
                <a:cubicBezTo>
                  <a:pt x="11" y="3674002"/>
                  <a:pt x="21" y="1948004"/>
                  <a:pt x="32" y="22200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0E6B8E0E-916E-446C-8132-93622B2B0F73}"/>
              </a:ext>
            </a:extLst>
          </p:cNvPr>
          <p:cNvSpPr/>
          <p:nvPr/>
        </p:nvSpPr>
        <p:spPr>
          <a:xfrm rot="1363364">
            <a:off x="6884749" y="-358921"/>
            <a:ext cx="540000" cy="5111456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83936 w 540000"/>
              <a:gd name="connsiteY2" fmla="*/ 526612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57468 w 540000"/>
              <a:gd name="connsiteY2" fmla="*/ 5215249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3701 w 540000"/>
              <a:gd name="connsiteY2" fmla="*/ 5217802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7531 w 540000"/>
              <a:gd name="connsiteY2" fmla="*/ 520845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3336 w 540000"/>
              <a:gd name="connsiteY0" fmla="*/ 21435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33336 w 540000"/>
              <a:gd name="connsiteY4" fmla="*/ 21435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000" h="5400000">
                <a:moveTo>
                  <a:pt x="33336" y="214350"/>
                </a:moveTo>
                <a:lnTo>
                  <a:pt x="540000" y="0"/>
                </a:lnTo>
                <a:lnTo>
                  <a:pt x="465692" y="5204060"/>
                </a:lnTo>
                <a:lnTo>
                  <a:pt x="0" y="5400000"/>
                </a:lnTo>
                <a:lnTo>
                  <a:pt x="33336" y="214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4793165"/>
              </p:ext>
            </p:extLst>
          </p:nvPr>
        </p:nvGraphicFramePr>
        <p:xfrm>
          <a:off x="748805" y="486807"/>
          <a:ext cx="46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6045934"/>
              </p:ext>
            </p:extLst>
          </p:nvPr>
        </p:nvGraphicFramePr>
        <p:xfrm>
          <a:off x="6996000" y="3160338"/>
          <a:ext cx="46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32547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 flipH="1">
            <a:off x="8454" y="2888999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4">
            <a:extLst>
              <a:ext uri="{FF2B5EF4-FFF2-40B4-BE49-F238E27FC236}">
                <a16:creationId xmlns:a16="http://schemas.microsoft.com/office/drawing/2014/main" id="{ED43E661-D69B-4EC6-8FFE-EB226B9C184A}"/>
              </a:ext>
            </a:extLst>
          </p:cNvPr>
          <p:cNvSpPr/>
          <p:nvPr/>
        </p:nvSpPr>
        <p:spPr>
          <a:xfrm rot="1363364">
            <a:off x="5115769" y="2827955"/>
            <a:ext cx="559378" cy="4356910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2 w 540000"/>
              <a:gd name="connsiteY0" fmla="*/ 222006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32 w 540000"/>
              <a:gd name="connsiteY4" fmla="*/ 222006 h 5400000"/>
              <a:gd name="connsiteX0" fmla="*/ 32 w 559378"/>
              <a:gd name="connsiteY0" fmla="*/ 222006 h 5400000"/>
              <a:gd name="connsiteX1" fmla="*/ 540000 w 559378"/>
              <a:gd name="connsiteY1" fmla="*/ 0 h 5400000"/>
              <a:gd name="connsiteX2" fmla="*/ 559378 w 559378"/>
              <a:gd name="connsiteY2" fmla="*/ 5121168 h 5400000"/>
              <a:gd name="connsiteX3" fmla="*/ 0 w 559378"/>
              <a:gd name="connsiteY3" fmla="*/ 5400000 h 5400000"/>
              <a:gd name="connsiteX4" fmla="*/ 32 w 559378"/>
              <a:gd name="connsiteY4" fmla="*/ 222006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378" h="5400000">
                <a:moveTo>
                  <a:pt x="32" y="222006"/>
                </a:moveTo>
                <a:lnTo>
                  <a:pt x="540000" y="0"/>
                </a:lnTo>
                <a:cubicBezTo>
                  <a:pt x="546459" y="1707056"/>
                  <a:pt x="552919" y="3414112"/>
                  <a:pt x="559378" y="5121168"/>
                </a:cubicBezTo>
                <a:lnTo>
                  <a:pt x="0" y="5400000"/>
                </a:lnTo>
                <a:cubicBezTo>
                  <a:pt x="11" y="3674002"/>
                  <a:pt x="21" y="1948004"/>
                  <a:pt x="32" y="222006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5">
            <a:extLst>
              <a:ext uri="{FF2B5EF4-FFF2-40B4-BE49-F238E27FC236}">
                <a16:creationId xmlns:a16="http://schemas.microsoft.com/office/drawing/2014/main" id="{0E6B8E0E-916E-446C-8132-93622B2B0F73}"/>
              </a:ext>
            </a:extLst>
          </p:cNvPr>
          <p:cNvSpPr/>
          <p:nvPr/>
        </p:nvSpPr>
        <p:spPr>
          <a:xfrm rot="1363364">
            <a:off x="6884748" y="-400069"/>
            <a:ext cx="540000" cy="5111456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83936 w 540000"/>
              <a:gd name="connsiteY2" fmla="*/ 526612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57468 w 540000"/>
              <a:gd name="connsiteY2" fmla="*/ 5215249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3701 w 540000"/>
              <a:gd name="connsiteY2" fmla="*/ 5217802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7531 w 540000"/>
              <a:gd name="connsiteY2" fmla="*/ 520845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3336 w 540000"/>
              <a:gd name="connsiteY0" fmla="*/ 21435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33336 w 540000"/>
              <a:gd name="connsiteY4" fmla="*/ 21435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0000" h="5400000">
                <a:moveTo>
                  <a:pt x="33336" y="214350"/>
                </a:moveTo>
                <a:lnTo>
                  <a:pt x="540000" y="0"/>
                </a:lnTo>
                <a:lnTo>
                  <a:pt x="465692" y="5204060"/>
                </a:lnTo>
                <a:lnTo>
                  <a:pt x="0" y="5400000"/>
                </a:lnTo>
                <a:lnTo>
                  <a:pt x="33336" y="214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2223958"/>
              </p:ext>
            </p:extLst>
          </p:nvPr>
        </p:nvGraphicFramePr>
        <p:xfrm>
          <a:off x="810034" y="549000"/>
          <a:ext cx="46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0437090"/>
              </p:ext>
            </p:extLst>
          </p:nvPr>
        </p:nvGraphicFramePr>
        <p:xfrm>
          <a:off x="7162348" y="3296410"/>
          <a:ext cx="4680000" cy="34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59857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олилиния: фигура 19">
            <a:extLst>
              <a:ext uri="{FF2B5EF4-FFF2-40B4-BE49-F238E27FC236}">
                <a16:creationId xmlns:a16="http://schemas.microsoft.com/office/drawing/2014/main" id="{0C370953-F495-4EB6-B835-70A5E7B3F6EE}"/>
              </a:ext>
            </a:extLst>
          </p:cNvPr>
          <p:cNvSpPr/>
          <p:nvPr/>
        </p:nvSpPr>
        <p:spPr>
          <a:xfrm rot="10800000">
            <a:off x="0" y="-61352"/>
            <a:ext cx="6546000" cy="5605352"/>
          </a:xfrm>
          <a:custGeom>
            <a:avLst/>
            <a:gdLst>
              <a:gd name="connsiteX0" fmla="*/ 7512001 w 7512001"/>
              <a:gd name="connsiteY0" fmla="*/ 6976184 h 6976184"/>
              <a:gd name="connsiteX1" fmla="*/ 7471158 w 7512001"/>
              <a:gd name="connsiteY1" fmla="*/ 6914835 h 6976184"/>
              <a:gd name="connsiteX2" fmla="*/ 0 w 7512001"/>
              <a:gd name="connsiteY2" fmla="*/ 6914835 h 6976184"/>
              <a:gd name="connsiteX3" fmla="*/ 2882430 w 7512001"/>
              <a:gd name="connsiteY3" fmla="*/ 0 h 6976184"/>
              <a:gd name="connsiteX4" fmla="*/ 2920480 w 7512001"/>
              <a:gd name="connsiteY4" fmla="*/ 56832 h 6976184"/>
              <a:gd name="connsiteX5" fmla="*/ 7512001 w 7512001"/>
              <a:gd name="connsiteY5" fmla="*/ 56832 h 697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12001" h="6976184">
                <a:moveTo>
                  <a:pt x="7512001" y="6976184"/>
                </a:moveTo>
                <a:lnTo>
                  <a:pt x="7471158" y="6914835"/>
                </a:lnTo>
                <a:lnTo>
                  <a:pt x="0" y="6914835"/>
                </a:lnTo>
                <a:lnTo>
                  <a:pt x="2882430" y="0"/>
                </a:lnTo>
                <a:lnTo>
                  <a:pt x="2920480" y="56832"/>
                </a:lnTo>
                <a:lnTo>
                  <a:pt x="7512001" y="56832"/>
                </a:lnTo>
                <a:close/>
              </a:path>
            </a:pathLst>
          </a:custGeom>
          <a:solidFill>
            <a:schemeClr val="accent2">
              <a:alpha val="8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1" name="Прямоугольник 2">
            <a:extLst>
              <a:ext uri="{FF2B5EF4-FFF2-40B4-BE49-F238E27FC236}">
                <a16:creationId xmlns:a16="http://schemas.microsoft.com/office/drawing/2014/main" id="{5E22F419-5D2B-48E1-8D1A-A0588A1B8D01}"/>
              </a:ext>
            </a:extLst>
          </p:cNvPr>
          <p:cNvSpPr/>
          <p:nvPr/>
        </p:nvSpPr>
        <p:spPr>
          <a:xfrm>
            <a:off x="156000" y="144000"/>
            <a:ext cx="5601000" cy="4860000"/>
          </a:xfrm>
          <a:custGeom>
            <a:avLst/>
            <a:gdLst>
              <a:gd name="connsiteX0" fmla="*/ 0 w 4050000"/>
              <a:gd name="connsiteY0" fmla="*/ 0 h 6984000"/>
              <a:gd name="connsiteX1" fmla="*/ 4050000 w 4050000"/>
              <a:gd name="connsiteY1" fmla="*/ 0 h 6984000"/>
              <a:gd name="connsiteX2" fmla="*/ 4050000 w 4050000"/>
              <a:gd name="connsiteY2" fmla="*/ 6984000 h 6984000"/>
              <a:gd name="connsiteX3" fmla="*/ 0 w 4050000"/>
              <a:gd name="connsiteY3" fmla="*/ 6984000 h 6984000"/>
              <a:gd name="connsiteX4" fmla="*/ 0 w 4050000"/>
              <a:gd name="connsiteY4" fmla="*/ 0 h 6984000"/>
              <a:gd name="connsiteX0" fmla="*/ 0 w 7379940"/>
              <a:gd name="connsiteY0" fmla="*/ 15240 h 6999240"/>
              <a:gd name="connsiteX1" fmla="*/ 7379940 w 7379940"/>
              <a:gd name="connsiteY1" fmla="*/ 0 h 6999240"/>
              <a:gd name="connsiteX2" fmla="*/ 4050000 w 7379940"/>
              <a:gd name="connsiteY2" fmla="*/ 6999240 h 6999240"/>
              <a:gd name="connsiteX3" fmla="*/ 0 w 7379940"/>
              <a:gd name="connsiteY3" fmla="*/ 6999240 h 6999240"/>
              <a:gd name="connsiteX4" fmla="*/ 0 w 7379940"/>
              <a:gd name="connsiteY4" fmla="*/ 15240 h 6999240"/>
              <a:gd name="connsiteX0" fmla="*/ 0 w 7379940"/>
              <a:gd name="connsiteY0" fmla="*/ 15240 h 6999240"/>
              <a:gd name="connsiteX1" fmla="*/ 7379940 w 7379940"/>
              <a:gd name="connsiteY1" fmla="*/ 0 h 6999240"/>
              <a:gd name="connsiteX2" fmla="*/ 4598640 w 7379940"/>
              <a:gd name="connsiteY2" fmla="*/ 6999240 h 6999240"/>
              <a:gd name="connsiteX3" fmla="*/ 0 w 7379940"/>
              <a:gd name="connsiteY3" fmla="*/ 6999240 h 6999240"/>
              <a:gd name="connsiteX4" fmla="*/ 0 w 7379940"/>
              <a:gd name="connsiteY4" fmla="*/ 15240 h 6999240"/>
              <a:gd name="connsiteX0" fmla="*/ 0 w 7509480"/>
              <a:gd name="connsiteY0" fmla="*/ 38100 h 7022100"/>
              <a:gd name="connsiteX1" fmla="*/ 7509480 w 7509480"/>
              <a:gd name="connsiteY1" fmla="*/ 0 h 7022100"/>
              <a:gd name="connsiteX2" fmla="*/ 4598640 w 7509480"/>
              <a:gd name="connsiteY2" fmla="*/ 7022100 h 7022100"/>
              <a:gd name="connsiteX3" fmla="*/ 0 w 7509480"/>
              <a:gd name="connsiteY3" fmla="*/ 7022100 h 7022100"/>
              <a:gd name="connsiteX4" fmla="*/ 0 w 7509480"/>
              <a:gd name="connsiteY4" fmla="*/ 38100 h 7022100"/>
              <a:gd name="connsiteX0" fmla="*/ 0 w 7532340"/>
              <a:gd name="connsiteY0" fmla="*/ 0 h 6984000"/>
              <a:gd name="connsiteX1" fmla="*/ 7532340 w 7532340"/>
              <a:gd name="connsiteY1" fmla="*/ 7620 h 6984000"/>
              <a:gd name="connsiteX2" fmla="*/ 4598640 w 7532340"/>
              <a:gd name="connsiteY2" fmla="*/ 6984000 h 6984000"/>
              <a:gd name="connsiteX3" fmla="*/ 0 w 7532340"/>
              <a:gd name="connsiteY3" fmla="*/ 6984000 h 6984000"/>
              <a:gd name="connsiteX4" fmla="*/ 0 w 7532340"/>
              <a:gd name="connsiteY4" fmla="*/ 0 h 6984000"/>
              <a:gd name="connsiteX0" fmla="*/ 0 w 7532340"/>
              <a:gd name="connsiteY0" fmla="*/ 0 h 6984000"/>
              <a:gd name="connsiteX1" fmla="*/ 7532340 w 7532340"/>
              <a:gd name="connsiteY1" fmla="*/ 2770 h 6984000"/>
              <a:gd name="connsiteX2" fmla="*/ 4598640 w 7532340"/>
              <a:gd name="connsiteY2" fmla="*/ 6984000 h 6984000"/>
              <a:gd name="connsiteX3" fmla="*/ 0 w 7532340"/>
              <a:gd name="connsiteY3" fmla="*/ 6984000 h 6984000"/>
              <a:gd name="connsiteX4" fmla="*/ 0 w 7532340"/>
              <a:gd name="connsiteY4" fmla="*/ 0 h 69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2340" h="6984000">
                <a:moveTo>
                  <a:pt x="0" y="0"/>
                </a:moveTo>
                <a:lnTo>
                  <a:pt x="7532340" y="2770"/>
                </a:lnTo>
                <a:lnTo>
                  <a:pt x="4598640" y="6984000"/>
                </a:lnTo>
                <a:lnTo>
                  <a:pt x="0" y="69840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3FD0E8F4-E4F1-4E20-968F-5151733A6B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838181"/>
              </p:ext>
            </p:extLst>
          </p:nvPr>
        </p:nvGraphicFramePr>
        <p:xfrm>
          <a:off x="5913001" y="2214000"/>
          <a:ext cx="5469375" cy="364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86478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C1C93EF2-4785-427F-84A5-F1666490E9C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2082</TotalTime>
  <Words>375</Words>
  <Application>Microsoft Office PowerPoint</Application>
  <PresentationFormat>Широкоэкранный</PresentationFormat>
  <Paragraphs>127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Tw Cen MT</vt:lpstr>
      <vt:lpstr>Tw Cen MT Condensed</vt:lpstr>
      <vt:lpstr>Wingdings 3</vt:lpstr>
      <vt:lpstr>Интеграл</vt:lpstr>
      <vt:lpstr>Итоги зимней экзаменационной сессии </vt:lpstr>
      <vt:lpstr>Презентация PowerPoint</vt:lpstr>
      <vt:lpstr>По сравнению с результатами летней сессии 2024-2025 учебного года, показатель общей успеваемости зимней сессии 2025-2026 снизился на 9,8 %, а показатель качественной успеваемости снизился на 3,5 %.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Успеваемость  студентов 1 курса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Лидия Дмитриевна Ядреева</cp:lastModifiedBy>
  <cp:revision>96</cp:revision>
  <cp:lastPrinted>2026-05-04T08:00:25Z</cp:lastPrinted>
  <dcterms:created xsi:type="dcterms:W3CDTF">2020-06-06T17:14:33Z</dcterms:created>
  <dcterms:modified xsi:type="dcterms:W3CDTF">2026-05-04T08:00:29Z</dcterms:modified>
</cp:coreProperties>
</file>