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71" r:id="rId3"/>
    <p:sldId id="272" r:id="rId4"/>
    <p:sldId id="273" r:id="rId5"/>
    <p:sldId id="274" r:id="rId6"/>
    <p:sldId id="275" r:id="rId7"/>
    <p:sldId id="265" r:id="rId8"/>
    <p:sldId id="270" r:id="rId9"/>
    <p:sldId id="269" r:id="rId10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13E22-49E5-421D-8843-B8A3E6BBE9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3800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3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7847D-F20C-4331-B8F1-C701CF5639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01030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885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059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0745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388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666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48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80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633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88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59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081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B73E7-C13F-446D-8795-E7DD757D0936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D8247F-74FA-4B2F-8D82-F6F68B603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21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" y="1887134"/>
            <a:ext cx="12131039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 подготовке </a:t>
            </a:r>
            <a:br>
              <a:rPr lang="ru-RU" b="1" dirty="0" smtClean="0"/>
            </a:br>
            <a:r>
              <a:rPr lang="ru-RU" b="1" dirty="0" smtClean="0"/>
              <a:t>к аккредитационному </a:t>
            </a:r>
            <a:br>
              <a:rPr lang="ru-RU" b="1" dirty="0" smtClean="0"/>
            </a:br>
            <a:r>
              <a:rPr lang="ru-RU" b="1" dirty="0" smtClean="0"/>
              <a:t>мониторингу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1" y="5139892"/>
            <a:ext cx="12131038" cy="1655762"/>
          </a:xfrm>
        </p:spPr>
        <p:txBody>
          <a:bodyPr>
            <a:norm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апрель 2026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44879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076" y="165620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Показатели АМ-2026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4724081"/>
              </p:ext>
            </p:extLst>
          </p:nvPr>
        </p:nvGraphicFramePr>
        <p:xfrm>
          <a:off x="492529" y="836410"/>
          <a:ext cx="11306694" cy="59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609">
                  <a:extLst>
                    <a:ext uri="{9D8B030D-6E8A-4147-A177-3AD203B41FA5}">
                      <a16:colId xmlns:a16="http://schemas.microsoft.com/office/drawing/2014/main" val="41411922"/>
                    </a:ext>
                  </a:extLst>
                </a:gridCol>
                <a:gridCol w="4578987">
                  <a:extLst>
                    <a:ext uri="{9D8B030D-6E8A-4147-A177-3AD203B41FA5}">
                      <a16:colId xmlns:a16="http://schemas.microsoft.com/office/drawing/2014/main" val="2228591071"/>
                    </a:ext>
                  </a:extLst>
                </a:gridCol>
                <a:gridCol w="1995054">
                  <a:extLst>
                    <a:ext uri="{9D8B030D-6E8A-4147-A177-3AD203B41FA5}">
                      <a16:colId xmlns:a16="http://schemas.microsoft.com/office/drawing/2014/main" val="258689485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671689983"/>
                    </a:ext>
                  </a:extLst>
                </a:gridCol>
                <a:gridCol w="2876204">
                  <a:extLst>
                    <a:ext uri="{9D8B030D-6E8A-4147-A177-3AD203B41FA5}">
                      <a16:colId xmlns:a16="http://schemas.microsoft.com/office/drawing/2014/main" val="4284812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значение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Ответственные за подготовку информации</a:t>
                      </a:r>
                      <a:r>
                        <a:rPr lang="ru-RU" baseline="0" dirty="0" smtClean="0"/>
                        <a:t> по показателю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981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балл вступительных</a:t>
                      </a:r>
                      <a:r>
                        <a:rPr lang="ru-RU" baseline="0" dirty="0" smtClean="0"/>
                        <a:t> испытаний обучающихся, принятых по их результатам на обучение (2025 г.)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66 и более</a:t>
                      </a:r>
                    </a:p>
                    <a:p>
                      <a:pPr algn="ctr"/>
                      <a:r>
                        <a:rPr lang="ru-RU" dirty="0" smtClean="0"/>
                        <a:t>От 60 до 65</a:t>
                      </a:r>
                    </a:p>
                    <a:p>
                      <a:pPr algn="ctr"/>
                      <a:r>
                        <a:rPr lang="ru-RU" dirty="0" smtClean="0"/>
                        <a:t>Менее</a:t>
                      </a:r>
                      <a:r>
                        <a:rPr lang="ru-RU" baseline="0" dirty="0" smtClean="0"/>
                        <a:t> 60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</a:p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Начальник Отдела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ФКСиДО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5355749"/>
                  </a:ext>
                </a:extLst>
              </a:tr>
              <a:tr h="2006543">
                <a:tc>
                  <a:txBody>
                    <a:bodyPr/>
                    <a:lstStyle/>
                    <a:p>
                      <a:r>
                        <a:rPr lang="ru-RU" dirty="0" smtClean="0"/>
                        <a:t>АП-2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Функционирование ЭИОС: </a:t>
                      </a:r>
                    </a:p>
                    <a:p>
                      <a:r>
                        <a:rPr lang="ru-RU" dirty="0" smtClean="0"/>
                        <a:t>- Доступ к ЭБС</a:t>
                      </a:r>
                    </a:p>
                    <a:p>
                      <a:r>
                        <a:rPr lang="ru-RU" dirty="0" smtClean="0"/>
                        <a:t>- Доступ к ЭОР и проф. БД</a:t>
                      </a:r>
                    </a:p>
                    <a:p>
                      <a:r>
                        <a:rPr lang="ru-RU" dirty="0" smtClean="0"/>
                        <a:t>- ЛКС</a:t>
                      </a:r>
                      <a:r>
                        <a:rPr lang="ru-RU" baseline="0" dirty="0" smtClean="0"/>
                        <a:t> и ЛК ППС (взаимодействие)</a:t>
                      </a:r>
                    </a:p>
                    <a:p>
                      <a:r>
                        <a:rPr lang="ru-RU" baseline="0" dirty="0" smtClean="0"/>
                        <a:t>- Доступ к эл. расписанию</a:t>
                      </a:r>
                    </a:p>
                    <a:p>
                      <a:r>
                        <a:rPr lang="ru-RU" baseline="0" dirty="0" smtClean="0"/>
                        <a:t>- Эл. портфолио (работы и оценки)</a:t>
                      </a:r>
                    </a:p>
                    <a:p>
                      <a:r>
                        <a:rPr lang="ru-RU" baseline="0" dirty="0" smtClean="0"/>
                        <a:t>- Доступ к УП, РПД, РПП, ЭОР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Имеется</a:t>
                      </a:r>
                    </a:p>
                    <a:p>
                      <a:pPr algn="ctr"/>
                      <a:r>
                        <a:rPr lang="ru-RU" dirty="0" smtClean="0"/>
                        <a:t>Не имеется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</a:p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Зам. директора по УР, УМО, Зав. кафедрами, ППС</a:t>
                      </a:r>
                    </a:p>
                    <a:p>
                      <a:pPr algn="ctr"/>
                      <a:r>
                        <a:rPr lang="ru-RU" dirty="0" smtClean="0"/>
                        <a:t>Вед. библиотекарь</a:t>
                      </a:r>
                    </a:p>
                    <a:p>
                      <a:pPr algn="ctr"/>
                      <a:r>
                        <a:rPr lang="ru-RU" dirty="0" smtClean="0"/>
                        <a:t>Кураторы/наставники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3603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Сохранность</a:t>
                      </a:r>
                      <a:r>
                        <a:rPr lang="ru-RU" baseline="0" dirty="0" smtClean="0"/>
                        <a:t> контингента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70% и более</a:t>
                      </a:r>
                    </a:p>
                    <a:p>
                      <a:pPr algn="ctr"/>
                      <a:r>
                        <a:rPr lang="ru-RU" sz="1800" dirty="0" smtClean="0"/>
                        <a:t>От</a:t>
                      </a:r>
                      <a:r>
                        <a:rPr lang="ru-RU" sz="1800" baseline="0" dirty="0" smtClean="0"/>
                        <a:t> 50% до 69%</a:t>
                      </a:r>
                    </a:p>
                    <a:p>
                      <a:pPr algn="ctr"/>
                      <a:r>
                        <a:rPr lang="ru-RU" sz="1800" baseline="0" dirty="0" smtClean="0"/>
                        <a:t>Менее 50%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</a:p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УМО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269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</a:t>
                      </a:r>
                      <a:r>
                        <a:rPr lang="ru-RU" dirty="0" err="1" smtClean="0"/>
                        <a:t>целевиков</a:t>
                      </a:r>
                      <a:r>
                        <a:rPr lang="ru-RU" dirty="0" smtClean="0"/>
                        <a:t>, выполнивших обязательства, от общего количества выпускников, обучавшихся по договорам о целевом обучении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50%</a:t>
                      </a: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более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 30% до 49%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Менее 30%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</a:p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УМО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3271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0468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8424837"/>
              </p:ext>
            </p:extLst>
          </p:nvPr>
        </p:nvGraphicFramePr>
        <p:xfrm>
          <a:off x="282632" y="171392"/>
          <a:ext cx="11629505" cy="64966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8627">
                  <a:extLst>
                    <a:ext uri="{9D8B030D-6E8A-4147-A177-3AD203B41FA5}">
                      <a16:colId xmlns:a16="http://schemas.microsoft.com/office/drawing/2014/main" val="41411922"/>
                    </a:ext>
                  </a:extLst>
                </a:gridCol>
                <a:gridCol w="6357068">
                  <a:extLst>
                    <a:ext uri="{9D8B030D-6E8A-4147-A177-3AD203B41FA5}">
                      <a16:colId xmlns:a16="http://schemas.microsoft.com/office/drawing/2014/main" val="2228591071"/>
                    </a:ext>
                  </a:extLst>
                </a:gridCol>
                <a:gridCol w="1670852">
                  <a:extLst>
                    <a:ext uri="{9D8B030D-6E8A-4147-A177-3AD203B41FA5}">
                      <a16:colId xmlns:a16="http://schemas.microsoft.com/office/drawing/2014/main" val="2586894855"/>
                    </a:ext>
                  </a:extLst>
                </a:gridCol>
                <a:gridCol w="550403">
                  <a:extLst>
                    <a:ext uri="{9D8B030D-6E8A-4147-A177-3AD203B41FA5}">
                      <a16:colId xmlns:a16="http://schemas.microsoft.com/office/drawing/2014/main" val="671689983"/>
                    </a:ext>
                  </a:extLst>
                </a:gridCol>
                <a:gridCol w="2292555">
                  <a:extLst>
                    <a:ext uri="{9D8B030D-6E8A-4147-A177-3AD203B41FA5}">
                      <a16:colId xmlns:a16="http://schemas.microsoft.com/office/drawing/2014/main" val="4284812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Показатель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Содержание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значение показателя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Баллы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Ответственные за подготовку информации</a:t>
                      </a:r>
                      <a:r>
                        <a:rPr lang="ru-RU" sz="1400" baseline="0" dirty="0" smtClean="0"/>
                        <a:t> по показателю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981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НПР, имеющих ученую степень/звание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Соответствует ФГОС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соответствует ФГОС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Зам. директора по УР, УМО, Зав. кафедрами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1416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работников из числа руководителей и работников организаций, деятельность которых связана с направленностью (профилем) реализуемой образовательной программы (имеющих стаж работы в данной профессиональной области), в общем числе работников, реализующих образовательную программу высшего 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Соответствует ФГОС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соответствует ФГОС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0290" marR="2029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Зам. директора по УР, УМО, Зав. кафедрами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262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внутренней системы оценки качества образования: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Результаты опросов работодателей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Результаты опросов НПР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Результаты опросов обучающихся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Информация</a:t>
                      </a:r>
                      <a:r>
                        <a:rPr lang="ru-RU" baseline="0" dirty="0" smtClean="0"/>
                        <a:t> о наличии системы оценки компетенций, включающая в себя оценочные средства, обеспечивающие оценку всех компетенций, формируемых в результате образовательной программы и результаты оценок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Соответствует</a:t>
                      </a:r>
                    </a:p>
                    <a:p>
                      <a:r>
                        <a:rPr lang="ru-RU" dirty="0" smtClean="0"/>
                        <a:t>Не</a:t>
                      </a:r>
                      <a:r>
                        <a:rPr lang="ru-RU" baseline="0" dirty="0" smtClean="0"/>
                        <a:t> соответствует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Зам.директора</a:t>
                      </a:r>
                      <a:r>
                        <a:rPr lang="ru-RU" baseline="0" dirty="0" smtClean="0"/>
                        <a:t> по УР, </a:t>
                      </a:r>
                    </a:p>
                    <a:p>
                      <a:r>
                        <a:rPr lang="ru-RU" baseline="0" dirty="0" smtClean="0"/>
                        <a:t>зав. кафедрами</a:t>
                      </a:r>
                    </a:p>
                    <a:p>
                      <a:endParaRPr lang="ru-RU" baseline="0" dirty="0" smtClean="0"/>
                    </a:p>
                    <a:p>
                      <a:endParaRPr lang="ru-RU" baseline="0" dirty="0" smtClean="0"/>
                    </a:p>
                    <a:p>
                      <a:r>
                        <a:rPr lang="ru-RU" baseline="0" dirty="0" smtClean="0"/>
                        <a:t>ППС института,</a:t>
                      </a:r>
                    </a:p>
                    <a:p>
                      <a:r>
                        <a:rPr lang="ru-RU" baseline="0" dirty="0" smtClean="0"/>
                        <a:t>УМО</a:t>
                      </a:r>
                    </a:p>
                    <a:p>
                      <a:endParaRPr lang="ru-RU" baseline="0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75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313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9365100"/>
              </p:ext>
            </p:extLst>
          </p:nvPr>
        </p:nvGraphicFramePr>
        <p:xfrm>
          <a:off x="572193" y="171392"/>
          <a:ext cx="11306694" cy="630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609">
                  <a:extLst>
                    <a:ext uri="{9D8B030D-6E8A-4147-A177-3AD203B41FA5}">
                      <a16:colId xmlns:a16="http://schemas.microsoft.com/office/drawing/2014/main" val="41411922"/>
                    </a:ext>
                  </a:extLst>
                </a:gridCol>
                <a:gridCol w="4578987">
                  <a:extLst>
                    <a:ext uri="{9D8B030D-6E8A-4147-A177-3AD203B41FA5}">
                      <a16:colId xmlns:a16="http://schemas.microsoft.com/office/drawing/2014/main" val="2228591071"/>
                    </a:ext>
                  </a:extLst>
                </a:gridCol>
                <a:gridCol w="1995054">
                  <a:extLst>
                    <a:ext uri="{9D8B030D-6E8A-4147-A177-3AD203B41FA5}">
                      <a16:colId xmlns:a16="http://schemas.microsoft.com/office/drawing/2014/main" val="258689485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671689983"/>
                    </a:ext>
                  </a:extLst>
                </a:gridCol>
                <a:gridCol w="2876204">
                  <a:extLst>
                    <a:ext uri="{9D8B030D-6E8A-4147-A177-3AD203B41FA5}">
                      <a16:colId xmlns:a16="http://schemas.microsoft.com/office/drawing/2014/main" val="4284812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значение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Ответственные за подготовку информации</a:t>
                      </a:r>
                      <a:r>
                        <a:rPr lang="ru-RU" baseline="0" dirty="0" smtClean="0"/>
                        <a:t> по показателю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981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Доля трудоустроившихся выпускников в течение календарного года, следующего за годом выпуска</a:t>
                      </a:r>
                    </a:p>
                    <a:p>
                      <a:r>
                        <a:rPr lang="ru-RU" dirty="0" smtClean="0"/>
                        <a:t>Выпуск</a:t>
                      </a:r>
                      <a:r>
                        <a:rPr lang="ru-RU" baseline="0" dirty="0" smtClean="0"/>
                        <a:t> 2024, трудоустройство 2024, 2025 гг.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76% и более</a:t>
                      </a:r>
                    </a:p>
                    <a:p>
                      <a:r>
                        <a:rPr lang="ru-RU" dirty="0" smtClean="0"/>
                        <a:t>От 50% до 75%</a:t>
                      </a:r>
                    </a:p>
                    <a:p>
                      <a:r>
                        <a:rPr lang="ru-RU" dirty="0" smtClean="0"/>
                        <a:t>Менее 50%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5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Данные</a:t>
                      </a:r>
                      <a:r>
                        <a:rPr lang="ru-RU" baseline="0" dirty="0" smtClean="0"/>
                        <a:t> ЕЦП в сфере занятости и трудовых отношений «Работа в России»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2358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системы воспитательной работы: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dirty="0" smtClean="0"/>
                        <a:t>1) Имеется РПВ, включающая в себя целевые ориентиры и содержание воспитания</a:t>
                      </a:r>
                      <a:r>
                        <a:rPr lang="ru-RU" baseline="0" dirty="0" smtClean="0"/>
                        <a:t> по следующим направлениям: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духовно-нравственное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гражданское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патриотическое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экологическое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dirty="0" smtClean="0"/>
                        <a:t>эстетическое</a:t>
                      </a:r>
                      <a:r>
                        <a:rPr lang="ru-RU" baseline="0" dirty="0" smtClean="0"/>
                        <a:t>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физическое воспитание;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ценности научного познания;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профессионально-трудовое;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baseline="0" dirty="0" smtClean="0"/>
                        <a:t>2) Имеется КПВР, включающий в себя мероприятия по всем направлениям кр.1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Имеется </a:t>
                      </a:r>
                    </a:p>
                    <a:p>
                      <a:r>
                        <a:rPr lang="ru-RU" dirty="0" smtClean="0"/>
                        <a:t>Не имеется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Зам. директора по ВУР</a:t>
                      </a:r>
                    </a:p>
                    <a:p>
                      <a:r>
                        <a:rPr lang="ru-RU" dirty="0" smtClean="0"/>
                        <a:t>Отдел ВУР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13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664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559436"/>
              </p:ext>
            </p:extLst>
          </p:nvPr>
        </p:nvGraphicFramePr>
        <p:xfrm>
          <a:off x="572193" y="171392"/>
          <a:ext cx="11306694" cy="649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0609">
                  <a:extLst>
                    <a:ext uri="{9D8B030D-6E8A-4147-A177-3AD203B41FA5}">
                      <a16:colId xmlns:a16="http://schemas.microsoft.com/office/drawing/2014/main" val="41411922"/>
                    </a:ext>
                  </a:extLst>
                </a:gridCol>
                <a:gridCol w="4578987">
                  <a:extLst>
                    <a:ext uri="{9D8B030D-6E8A-4147-A177-3AD203B41FA5}">
                      <a16:colId xmlns:a16="http://schemas.microsoft.com/office/drawing/2014/main" val="2228591071"/>
                    </a:ext>
                  </a:extLst>
                </a:gridCol>
                <a:gridCol w="1995054">
                  <a:extLst>
                    <a:ext uri="{9D8B030D-6E8A-4147-A177-3AD203B41FA5}">
                      <a16:colId xmlns:a16="http://schemas.microsoft.com/office/drawing/2014/main" val="2586894855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671689983"/>
                    </a:ext>
                  </a:extLst>
                </a:gridCol>
                <a:gridCol w="2876204">
                  <a:extLst>
                    <a:ext uri="{9D8B030D-6E8A-4147-A177-3AD203B41FA5}">
                      <a16:colId xmlns:a16="http://schemas.microsoft.com/office/drawing/2014/main" val="4284812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Содержание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значение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Баллы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Ответственные за подготовку информации</a:t>
                      </a:r>
                      <a:r>
                        <a:rPr lang="ru-RU" baseline="0" dirty="0" smtClean="0"/>
                        <a:t> по показателю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8981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АП-9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Наличие системы воспитательной работы: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baseline="0" dirty="0" smtClean="0"/>
                        <a:t>3) Имеется система управления ВР, включающая в себя: проректора, отдельное СП, отв. за ВР, органы студ. самоуправления;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baseline="0" dirty="0" smtClean="0"/>
                        <a:t>4) Имеется организационная структура, включающая в себя: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волонтерский центр; </a:t>
                      </a:r>
                    </a:p>
                    <a:p>
                      <a:pPr marL="285750" indent="-285750" algn="just">
                        <a:buFontTx/>
                        <a:buChar char="-"/>
                      </a:pPr>
                      <a:r>
                        <a:rPr lang="ru-RU" baseline="0" dirty="0" smtClean="0"/>
                        <a:t>Центр/службу психологического сопровождения обучающихся;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err="1" smtClean="0"/>
                        <a:t>Медиацентр</a:t>
                      </a:r>
                      <a:r>
                        <a:rPr lang="ru-RU" baseline="0" dirty="0" smtClean="0"/>
                        <a:t> / пресс-центр;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baseline="0" dirty="0" smtClean="0"/>
                        <a:t>студ. объединения творческой направленности;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baseline="0" dirty="0" smtClean="0"/>
                        <a:t>5) Имеется система информирования студентов о проводимых мероприятиях (сервис, позволяющий формировать, отображать и отправлять сообщения студентам).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ru-RU" baseline="0" dirty="0" smtClean="0"/>
                    </a:p>
                    <a:p>
                      <a:pPr marL="0" indent="0">
                        <a:buFontTx/>
                        <a:buNone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Имеется </a:t>
                      </a:r>
                    </a:p>
                    <a:p>
                      <a:r>
                        <a:rPr lang="ru-RU" dirty="0" smtClean="0"/>
                        <a:t>Не имеется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</a:p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Зам. директора по ВУР</a:t>
                      </a:r>
                    </a:p>
                    <a:p>
                      <a:r>
                        <a:rPr lang="ru-RU" dirty="0" smtClean="0"/>
                        <a:t>Кураторы, наставники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1300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1907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57856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План подготовки к АМ-2026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574" y="1413164"/>
            <a:ext cx="10816243" cy="4738861"/>
          </a:xfrm>
        </p:spPr>
        <p:txBody>
          <a:bodyPr>
            <a:normAutofit fontScale="92500" lnSpcReduction="20000"/>
          </a:bodyPr>
          <a:lstStyle/>
          <a:p>
            <a:pPr marL="514350" indent="-514350" algn="just">
              <a:buAutoNum type="arabicPeriod"/>
            </a:pPr>
            <a:r>
              <a:rPr lang="ru-RU" dirty="0" smtClean="0"/>
              <a:t>Зав. кафедрами составить кадровые справки и проверить показатели АП5, АП6 по </a:t>
            </a:r>
            <a:r>
              <a:rPr lang="ru-RU" dirty="0" err="1" smtClean="0"/>
              <a:t>остепененности</a:t>
            </a:r>
            <a:r>
              <a:rPr lang="ru-RU" dirty="0" smtClean="0"/>
              <a:t> и специалистам-практикам по 2026-2027 уч.г. и в целом по ОПОП на соответствие ФГОС ВО.</a:t>
            </a:r>
          </a:p>
          <a:p>
            <a:pPr marL="514350" indent="-514350" algn="just">
              <a:buAutoNum type="arabicPeriod"/>
            </a:pPr>
            <a:r>
              <a:rPr lang="ru-RU" dirty="0" smtClean="0"/>
              <a:t>Кафедрам в разделе «Образование» на сайте ТИ (ф) СВФУ проверить сведения по ОПОП:</a:t>
            </a:r>
          </a:p>
          <a:p>
            <a:pPr algn="just">
              <a:buFontTx/>
              <a:buChar char="-"/>
            </a:pPr>
            <a:r>
              <a:rPr lang="ru-RU" dirty="0" smtClean="0"/>
              <a:t>Об отдельных компонентах образовательных программ:</a:t>
            </a:r>
          </a:p>
          <a:p>
            <a:pPr algn="just">
              <a:buFontTx/>
              <a:buChar char="-"/>
            </a:pPr>
            <a:r>
              <a:rPr lang="ru-RU" dirty="0" smtClean="0"/>
              <a:t>Описание ОПОП, УП, РПД, РПП, КУГ, Иные компоненты (РПВ, КПВ, КОМ, МР)</a:t>
            </a:r>
          </a:p>
          <a:p>
            <a:pPr algn="just">
              <a:buFontTx/>
              <a:buChar char="-"/>
            </a:pPr>
            <a:r>
              <a:rPr lang="ru-RU" dirty="0" smtClean="0"/>
              <a:t>Кадровые условия: </a:t>
            </a:r>
          </a:p>
          <a:p>
            <a:pPr algn="just">
              <a:buFontTx/>
              <a:buChar char="-"/>
            </a:pPr>
            <a:r>
              <a:rPr lang="ru-RU" dirty="0" smtClean="0"/>
              <a:t>проверить информацию по специалистам-практикам (должны быть справки с места работы, информация о стаже);</a:t>
            </a:r>
          </a:p>
          <a:p>
            <a:pPr algn="just">
              <a:buFontTx/>
              <a:buChar char="-"/>
            </a:pPr>
            <a:r>
              <a:rPr lang="ru-RU" dirty="0" smtClean="0"/>
              <a:t>У основных работников должны быть сведения об обязательных КПК за последние 3 года – ссылка на ЛКП – сканы удостоверений КПК и дипломов о ПП.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514350" indent="-514350" algn="just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772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57856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План подготовки к АМ-2026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575" y="1413164"/>
            <a:ext cx="10515600" cy="473886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3. Кураторам и наставникам проконтролировать заполнение студентами портфолио в Личном кабинете студента в ЭИОС СВФУ: выложить сканы курсовых работ и проектов, отчеты по практикам, научные статьи и др.</a:t>
            </a:r>
          </a:p>
          <a:p>
            <a:pPr marL="0" indent="0" algn="just">
              <a:buNone/>
            </a:pPr>
            <a:r>
              <a:rPr lang="ru-RU" dirty="0" smtClean="0"/>
              <a:t>4. На сайте СВФУ в Личном кабинете преподавателя обновить данные об образовании и КПК, приложить сканы удостоверяющих документов в формате </a:t>
            </a:r>
            <a:r>
              <a:rPr lang="ru-RU" dirty="0" err="1" smtClean="0"/>
              <a:t>пдф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 smtClean="0"/>
              <a:t>5. ППС института сформировать задания для КОМ по дисциплинам/компетенциям в соответствии со своей учебной нагрузкой.</a:t>
            </a:r>
          </a:p>
          <a:p>
            <a:pPr marL="0" indent="0" algn="just">
              <a:buNone/>
            </a:pPr>
            <a:r>
              <a:rPr lang="ru-RU" dirty="0" smtClean="0"/>
              <a:t>6. Руководителям образовательных программ сформировать комплекты оценочных материалов по ОПОП; выложить их на сайте ТИ (ф) СВФУ в разделе «Образование».</a:t>
            </a:r>
          </a:p>
          <a:p>
            <a:pPr marL="0" indent="0" algn="just">
              <a:buNone/>
            </a:pPr>
            <a:endParaRPr lang="ru-RU" dirty="0" smtClean="0"/>
          </a:p>
          <a:p>
            <a:pPr algn="just">
              <a:buFontTx/>
              <a:buChar char="-"/>
            </a:pPr>
            <a:endParaRPr lang="ru-RU" dirty="0" smtClean="0"/>
          </a:p>
          <a:p>
            <a:pPr marL="514350" indent="-514350" algn="just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978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602280"/>
              </p:ext>
            </p:extLst>
          </p:nvPr>
        </p:nvGraphicFramePr>
        <p:xfrm>
          <a:off x="174561" y="723210"/>
          <a:ext cx="11720951" cy="6029368"/>
        </p:xfrm>
        <a:graphic>
          <a:graphicData uri="http://schemas.openxmlformats.org/drawingml/2006/table">
            <a:tbl>
              <a:tblPr/>
              <a:tblGrid>
                <a:gridCol w="554831">
                  <a:extLst>
                    <a:ext uri="{9D8B030D-6E8A-4147-A177-3AD203B41FA5}">
                      <a16:colId xmlns:a16="http://schemas.microsoft.com/office/drawing/2014/main" val="918923293"/>
                    </a:ext>
                  </a:extLst>
                </a:gridCol>
                <a:gridCol w="589514">
                  <a:extLst>
                    <a:ext uri="{9D8B030D-6E8A-4147-A177-3AD203B41FA5}">
                      <a16:colId xmlns:a16="http://schemas.microsoft.com/office/drawing/2014/main" val="2865694008"/>
                    </a:ext>
                  </a:extLst>
                </a:gridCol>
                <a:gridCol w="3303018">
                  <a:extLst>
                    <a:ext uri="{9D8B030D-6E8A-4147-A177-3AD203B41FA5}">
                      <a16:colId xmlns:a16="http://schemas.microsoft.com/office/drawing/2014/main" val="454220936"/>
                    </a:ext>
                  </a:extLst>
                </a:gridCol>
                <a:gridCol w="714847">
                  <a:extLst>
                    <a:ext uri="{9D8B030D-6E8A-4147-A177-3AD203B41FA5}">
                      <a16:colId xmlns:a16="http://schemas.microsoft.com/office/drawing/2014/main" val="1119411999"/>
                    </a:ext>
                  </a:extLst>
                </a:gridCol>
                <a:gridCol w="507076">
                  <a:extLst>
                    <a:ext uri="{9D8B030D-6E8A-4147-A177-3AD203B41FA5}">
                      <a16:colId xmlns:a16="http://schemas.microsoft.com/office/drawing/2014/main" val="1696006702"/>
                    </a:ext>
                  </a:extLst>
                </a:gridCol>
                <a:gridCol w="507076">
                  <a:extLst>
                    <a:ext uri="{9D8B030D-6E8A-4147-A177-3AD203B41FA5}">
                      <a16:colId xmlns:a16="http://schemas.microsoft.com/office/drawing/2014/main" val="859029267"/>
                    </a:ext>
                  </a:extLst>
                </a:gridCol>
                <a:gridCol w="573579">
                  <a:extLst>
                    <a:ext uri="{9D8B030D-6E8A-4147-A177-3AD203B41FA5}">
                      <a16:colId xmlns:a16="http://schemas.microsoft.com/office/drawing/2014/main" val="3387115444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3476494837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1457156283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4090327544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2441712543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3303968306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1648063081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1458430526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2755728840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3603538760"/>
                    </a:ext>
                  </a:extLst>
                </a:gridCol>
                <a:gridCol w="497101">
                  <a:extLst>
                    <a:ext uri="{9D8B030D-6E8A-4147-A177-3AD203B41FA5}">
                      <a16:colId xmlns:a16="http://schemas.microsoft.com/office/drawing/2014/main" val="497505625"/>
                    </a:ext>
                  </a:extLst>
                </a:gridCol>
              </a:tblGrid>
              <a:tr h="3026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кафедра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Код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Направление/ специальность.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 учебной группы 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прием в 2025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выпуск в 2024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АП-1 (</a:t>
                      </a:r>
                      <a:r>
                        <a:rPr lang="ru-RU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ср.балл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ЕГЭ) за 2025 г.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АП-2 (ЭИОС) на 2026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АП-3 (сохр-ть конт-та, выпуск 2024)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АП-4 (целевики - выпуск 2024)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АП-5 (остепененность) 2026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АП-6 (спец-ты-практики) 2026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АП-7 (ВСОКО) 2026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АП-8 (труд-во - выпуск 2024)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АП-9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ru-RU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воспита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-тельная работа)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 (порог - 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80)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690769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НПС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Направленность (профиль)/ специализация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19487"/>
                  </a:ext>
                </a:extLst>
              </a:tr>
              <a:tr h="36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ЭПиАПП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13.03.02.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"Электроэнергетика и электротехника", профиль "Электропривод и автоматика"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Б-ЭП-23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З-Б-ЭП-25(5)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196041"/>
                  </a:ext>
                </a:extLst>
              </a:tr>
              <a:tr h="30265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МиИ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01.03.02.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"Прикладная математика и информатика", профиль "Системное программирование и компьютерные технологии"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БА-ПМ-23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102470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09.03.03.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"Прикладная информатика", профиль "Прикладная информатика в менеджменте" 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БА-ПИ-24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БА-ПИ-20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725748"/>
                  </a:ext>
                </a:extLst>
              </a:tr>
              <a:tr h="36366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ПиМНО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44.03.02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"Психолого-педагогическое образование", профиль "Общая и специальная психология и педагогика в образовании"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З-Б-ППО-22(5)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З-БА-ППО-19(5)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498583"/>
                  </a:ext>
                </a:extLst>
              </a:tr>
              <a:tr h="363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44.03.05.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"Педагогическое образование (с двумя профилями подготовки)", профиль "Дошкольное образование и начальное образование"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БА-ПО-22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Б-ПО-25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БА-ПО-19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142153"/>
                  </a:ext>
                </a:extLst>
              </a:tr>
              <a:tr h="363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44.03.03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"Специальное (дефектологическое) образование", профиль "Дефектология"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З-Б-СДО-25(5)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З-Б-СДО-25(5)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9525"/>
                  </a:ext>
                </a:extLst>
              </a:tr>
              <a:tr h="30265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ЭГиОД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38.03.01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"Экономика", профиль "Экономика труда"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О/З-Б-ЭТ-22(5)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75562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45.03.01.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"Филология", профиль "Отечественная филология (русский язык и литература)"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БА-ОФ-23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Б-ОФ-25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БА-ОФ-20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526070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45.03.01.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"Филология", профиль "Зарубежная филология (английский язык и литература)"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БА-3Ф-24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БА-ЗФ-20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4001788"/>
                  </a:ext>
                </a:extLst>
              </a:tr>
              <a:tr h="30265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ГД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"Горное дело", специализации "Обогащение полезных ископаемых"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С-ГД-21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579104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"Горное дело", специализация "Маркшейдерское дело"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С-ГД-21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нет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446598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"Горное дело", специализация "Открытые горные работы"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З-С-ГД-20(6,5)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З-С-ГД-25(6,5)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С-ГД-18 ОГР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879573"/>
                  </a:ext>
                </a:extLst>
              </a:tr>
              <a:tr h="3026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21.05.2004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"Горное дело", специализации "Подземная разработка пластовых месторождений"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З-С-ГД-20(6,5)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З-С-ГД-25(6,5)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С-ГД-18 ПР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572749"/>
                  </a:ext>
                </a:extLst>
              </a:tr>
              <a:tr h="3396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21.05.04.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"Горное дело", специализация "Электрификация и автоматизация горного производства"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С-ЭФ-25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С-ЭФ-25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С-ЭФ-18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143654"/>
                  </a:ext>
                </a:extLst>
              </a:tr>
              <a:tr h="3026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СД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08.03.01.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"Строительство", профиль "Промышленное и гражданское строительство"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Б-ПГС-23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курс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Б-ПГС-25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БП-ПГС-20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414" marR="5414" marT="541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1186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21720" y="261545"/>
            <a:ext cx="97674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Список ОПОП, выходящих на </a:t>
            </a:r>
            <a:r>
              <a:rPr lang="ru-RU" sz="2400" dirty="0" err="1"/>
              <a:t>аккредитационный</a:t>
            </a:r>
            <a:r>
              <a:rPr lang="ru-RU" sz="2400" dirty="0"/>
              <a:t> мониторинг в 2026 году</a:t>
            </a:r>
          </a:p>
        </p:txBody>
      </p:sp>
    </p:spTree>
    <p:extLst>
      <p:ext uri="{BB962C8B-B14F-4D97-AF65-F5344CB8AC3E}">
        <p14:creationId xmlns:p14="http://schemas.microsoft.com/office/powerpoint/2010/main" val="3840738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24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Проект постановления: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508" y="1326860"/>
            <a:ext cx="10849495" cy="4351338"/>
          </a:xfrm>
        </p:spPr>
        <p:txBody>
          <a:bodyPr>
            <a:normAutofit fontScale="92500" lnSpcReduction="10000"/>
          </a:bodyPr>
          <a:lstStyle/>
          <a:p>
            <a:pPr marL="514350" indent="-514350" algn="just">
              <a:buAutoNum type="arabicPeriod"/>
            </a:pPr>
            <a:r>
              <a:rPr lang="ru-RU" dirty="0" smtClean="0"/>
              <a:t>Информацию принять к сведению.</a:t>
            </a:r>
          </a:p>
          <a:p>
            <a:pPr marL="0" indent="0">
              <a:buNone/>
            </a:pPr>
            <a:r>
              <a:rPr lang="ru-RU" dirty="0" smtClean="0"/>
              <a:t>2. Назначить ответственными за выполнение и подготовку информации по показателям </a:t>
            </a:r>
            <a:r>
              <a:rPr lang="ru-RU" dirty="0" err="1" smtClean="0"/>
              <a:t>аккредитационного</a:t>
            </a:r>
            <a:r>
              <a:rPr lang="ru-RU" dirty="0" smtClean="0"/>
              <a:t> мониторинга сотрудников, указанных в Плане подготовки к АМ-2026.</a:t>
            </a:r>
          </a:p>
          <a:p>
            <a:pPr marL="0" indent="0" algn="just">
              <a:buNone/>
            </a:pPr>
            <a:r>
              <a:rPr lang="ru-RU" dirty="0" smtClean="0"/>
              <a:t>3. Преподавателям разработать </a:t>
            </a:r>
            <a:r>
              <a:rPr lang="ru-RU" dirty="0" err="1" smtClean="0"/>
              <a:t>КОМы</a:t>
            </a:r>
            <a:r>
              <a:rPr lang="ru-RU" dirty="0" smtClean="0"/>
              <a:t> по читаемым дисциплинам в срок до 15 мая 2026 года.</a:t>
            </a:r>
          </a:p>
          <a:p>
            <a:pPr marL="0" indent="0" algn="just">
              <a:buNone/>
            </a:pPr>
            <a:r>
              <a:rPr lang="ru-RU" dirty="0" smtClean="0"/>
              <a:t>3. Ответственным по ВР, кураторам и наставникам провести работу по формированию и актуализации портфолио студентов в ЛКС ЭИОС в срок до 30 мая  2026 года.</a:t>
            </a:r>
          </a:p>
          <a:p>
            <a:pPr marL="0" indent="0" algn="just">
              <a:buNone/>
            </a:pPr>
            <a:r>
              <a:rPr lang="ru-RU" dirty="0" smtClean="0"/>
              <a:t>3. Ответственным по показателям АМ провести работу в срок до 15 июня 2026 года.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19461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979</TotalTime>
  <Words>1364</Words>
  <Application>Microsoft Office PowerPoint</Application>
  <PresentationFormat>Широкоэкранный</PresentationFormat>
  <Paragraphs>428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О подготовке  к аккредитационному  мониторингу</vt:lpstr>
      <vt:lpstr>Показатели АМ-2026</vt:lpstr>
      <vt:lpstr>Презентация PowerPoint</vt:lpstr>
      <vt:lpstr>Презентация PowerPoint</vt:lpstr>
      <vt:lpstr>Презентация PowerPoint</vt:lpstr>
      <vt:lpstr>План подготовки к АМ-2026</vt:lpstr>
      <vt:lpstr>План подготовки к АМ-2026</vt:lpstr>
      <vt:lpstr>Презентация PowerPoint</vt:lpstr>
      <vt:lpstr>Проект постановления: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подготовке к аккредитационному мониторингу</dc:title>
  <dc:creator>Лидия Дмитриевна Ядреева</dc:creator>
  <cp:lastModifiedBy>Лидия Дмитриевна Ядреева</cp:lastModifiedBy>
  <cp:revision>46</cp:revision>
  <cp:lastPrinted>2026-05-04T08:01:00Z</cp:lastPrinted>
  <dcterms:created xsi:type="dcterms:W3CDTF">2022-09-16T03:35:42Z</dcterms:created>
  <dcterms:modified xsi:type="dcterms:W3CDTF">2026-05-04T08:02:06Z</dcterms:modified>
</cp:coreProperties>
</file>