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6246" r:id="rId2"/>
  </p:sldMasterIdLst>
  <p:notesMasterIdLst>
    <p:notesMasterId r:id="rId23"/>
  </p:notesMasterIdLst>
  <p:handoutMasterIdLst>
    <p:handoutMasterId r:id="rId24"/>
  </p:handoutMasterIdLst>
  <p:sldIdLst>
    <p:sldId id="396" r:id="rId3"/>
    <p:sldId id="389" r:id="rId4"/>
    <p:sldId id="316" r:id="rId5"/>
    <p:sldId id="361" r:id="rId6"/>
    <p:sldId id="374" r:id="rId7"/>
    <p:sldId id="375" r:id="rId8"/>
    <p:sldId id="378" r:id="rId9"/>
    <p:sldId id="351" r:id="rId10"/>
    <p:sldId id="379" r:id="rId11"/>
    <p:sldId id="377" r:id="rId12"/>
    <p:sldId id="366" r:id="rId13"/>
    <p:sldId id="395" r:id="rId14"/>
    <p:sldId id="398" r:id="rId15"/>
    <p:sldId id="404" r:id="rId16"/>
    <p:sldId id="402" r:id="rId17"/>
    <p:sldId id="399" r:id="rId18"/>
    <p:sldId id="400" r:id="rId19"/>
    <p:sldId id="403" r:id="rId20"/>
    <p:sldId id="401" r:id="rId21"/>
    <p:sldId id="390" r:id="rId22"/>
  </p:sldIdLst>
  <p:sldSz cx="9144000" cy="6858000" type="screen4x3"/>
  <p:notesSz cx="6761163" cy="9942513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CC3300"/>
    <a:srgbClr val="FF33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36" autoAdjust="0"/>
    <p:restoredTop sz="94667" autoAdjust="0"/>
  </p:normalViewPr>
  <p:slideViewPr>
    <p:cSldViewPr>
      <p:cViewPr varScale="1">
        <p:scale>
          <a:sx n="109" d="100"/>
          <a:sy n="109" d="100"/>
        </p:scale>
        <p:origin x="141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915885163086455"/>
          <c:y val="6.4394712062958381E-2"/>
          <c:w val="0.63806694214181614"/>
          <c:h val="0.81412242901972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2023г. - 16 выпускников</c:v>
                </c:pt>
                <c:pt idx="1">
                  <c:v>Всего в 2024г. - 13 выпускников</c:v>
                </c:pt>
                <c:pt idx="2">
                  <c:v>Всего в 2025г. - 15 выпускников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8B-4E0E-BE38-64F1541A193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rgbClr val="003366"/>
            </a:solidFill>
          </c:spPr>
          <c:invertIfNegative val="0"/>
          <c:dLbls>
            <c:dLbl>
              <c:idx val="0"/>
              <c:layout>
                <c:manualLayout>
                  <c:x val="1.7785138719413996E-2"/>
                  <c:y val="-5.7825997475690312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08B-4E0E-BE38-64F1541A193F}"/>
                </c:ext>
              </c:extLst>
            </c:dLbl>
            <c:dLbl>
              <c:idx val="1"/>
              <c:layout>
                <c:manualLayout>
                  <c:x val="1.7785138719413996E-2"/>
                  <c:y val="-2.891299873784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08B-4E0E-BE38-64F1541A193F}"/>
                </c:ext>
              </c:extLst>
            </c:dLbl>
            <c:dLbl>
              <c:idx val="2"/>
              <c:layout>
                <c:manualLayout>
                  <c:x val="1.1856759146275998E-2"/>
                  <c:y val="-2.8912998737845156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08B-4E0E-BE38-64F1541A193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2023г. - 16 выпускников</c:v>
                </c:pt>
                <c:pt idx="1">
                  <c:v>Всего в 2024г. - 13 выпускников</c:v>
                </c:pt>
                <c:pt idx="2">
                  <c:v>Всего в 2025г. - 15 выпускников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0.82</c:v>
                </c:pt>
                <c:pt idx="1">
                  <c:v>0.85</c:v>
                </c:pt>
                <c:pt idx="2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08B-4E0E-BE38-64F1541A193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Всего в 2023г. - 16 выпускников</c:v>
                </c:pt>
                <c:pt idx="1">
                  <c:v>Всего в 2024г. - 13 выпускников</c:v>
                </c:pt>
                <c:pt idx="2">
                  <c:v>Всего в 2025г. - 15 выпускников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008B-4E0E-BE38-64F1541A19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166720"/>
        <c:axId val="41549824"/>
      </c:barChart>
      <c:catAx>
        <c:axId val="41166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1549824"/>
        <c:crosses val="autoZero"/>
        <c:auto val="1"/>
        <c:lblAlgn val="ctr"/>
        <c:lblOffset val="100"/>
        <c:noMultiLvlLbl val="0"/>
      </c:catAx>
      <c:valAx>
        <c:axId val="41549824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1166720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9681751047269256"/>
          <c:y val="0.73757788296746629"/>
          <c:w val="0.15100994847444588"/>
          <c:h val="0.12345804928778405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08723120400254"/>
          <c:y val="4.9938212694035818E-2"/>
          <c:w val="0.63806694214181614"/>
          <c:h val="0.81412242901972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-1.7785138719414052E-2"/>
                  <c:y val="-5.7825997475690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13F-4955-9EF3-03547CC4E7A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2023 г. -7 выпускников</c:v>
                </c:pt>
                <c:pt idx="1">
                  <c:v>Всего в 2024 г.    - 17 выпускников</c:v>
                </c:pt>
                <c:pt idx="2">
                  <c:v>Всего в 2025 г. -11 выпускников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CC-4EE2-AF51-8C4AF1751B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rgbClr val="003366"/>
            </a:solidFill>
          </c:spPr>
          <c:invertIfNegative val="0"/>
          <c:dLbls>
            <c:dLbl>
              <c:idx val="0"/>
              <c:layout>
                <c:manualLayout>
                  <c:x val="1.7785138719413996E-2"/>
                  <c:y val="1.73477992427070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7CC-4EE2-AF51-8C4AF1751BAA}"/>
                </c:ext>
              </c:extLst>
            </c:dLbl>
            <c:dLbl>
              <c:idx val="1"/>
              <c:layout>
                <c:manualLayout>
                  <c:x val="1.5561996379487252E-2"/>
                  <c:y val="2.891299873784516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8269431314354432E-2"/>
                      <c:h val="7.799292792604101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7CC-4EE2-AF51-8C4AF1751BAA}"/>
                </c:ext>
              </c:extLst>
            </c:dLbl>
            <c:dLbl>
              <c:idx val="2"/>
              <c:layout>
                <c:manualLayout>
                  <c:x val="3.7052372332112386E-2"/>
                  <c:y val="-5.78259974756903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7CC-4EE2-AF51-8C4AF1751BA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Всего в 2023 г. -7 выпускников</c:v>
                </c:pt>
                <c:pt idx="1">
                  <c:v>Всего в 2024 г.    - 17 выпускников</c:v>
                </c:pt>
                <c:pt idx="2">
                  <c:v>Всего в 2025 г. -11 выпускников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0.91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CC-4EE2-AF51-8C4AF1751BA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Всего в 2023 г. -7 выпускников</c:v>
                </c:pt>
                <c:pt idx="1">
                  <c:v>Всего в 2024 г.    - 17 выпускников</c:v>
                </c:pt>
                <c:pt idx="2">
                  <c:v>Всего в 2025 г. -11 выпускников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A7CC-4EE2-AF51-8C4AF1751B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453248"/>
        <c:axId val="42594688"/>
      </c:barChart>
      <c:catAx>
        <c:axId val="42453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594688"/>
        <c:crosses val="autoZero"/>
        <c:auto val="1"/>
        <c:lblAlgn val="ctr"/>
        <c:lblOffset val="100"/>
        <c:noMultiLvlLbl val="0"/>
      </c:catAx>
      <c:valAx>
        <c:axId val="42594688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453248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9681751047269256"/>
          <c:y val="0.73757788296746629"/>
          <c:w val="0.20105702540987511"/>
          <c:h val="0.16020783665202956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30314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262" y="1"/>
            <a:ext cx="2930313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pPr>
              <a:defRPr/>
            </a:pPr>
            <a:fld id="{7B73A814-9FDD-4A09-91C3-49B98E4079E5}" type="datetimeFigureOut">
              <a:rPr lang="ru-RU"/>
              <a:pPr>
                <a:defRPr/>
              </a:pPr>
              <a:t>29.05.2025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388"/>
            <a:ext cx="2930314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262" y="9443388"/>
            <a:ext cx="2930313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pPr>
              <a:defRPr/>
            </a:pPr>
            <a:fld id="{75A370F9-A23F-4046-9CAB-FC1043234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76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87204-5456-491E-A92E-75A7FEF1880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1243013"/>
            <a:ext cx="4475163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84725"/>
            <a:ext cx="5408613" cy="3914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43D17-A6C2-4DFE-A374-B1A3C12D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375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39827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43D17-A6C2-4DFE-A374-B1A3C12D959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044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3C07-FA29-43AC-B5C9-A2E4C8B53722}" type="slidenum">
              <a:rPr lang="ru-RU" smtClean="0"/>
              <a:t>12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/>
              <a:t>Приложение 2</a:t>
            </a:r>
          </a:p>
        </p:txBody>
      </p:sp>
    </p:spTree>
    <p:extLst>
      <p:ext uri="{BB962C8B-B14F-4D97-AF65-F5344CB8AC3E}">
        <p14:creationId xmlns:p14="http://schemas.microsoft.com/office/powerpoint/2010/main" val="2601381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590BE433-D02B-4E28-B22F-9A22FCE750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357167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31AF6-34E5-44E3-94C5-2928E4A3F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465216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2E46D-E6DA-40BD-A800-214649171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41505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879405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0BE433-D02B-4E28-B22F-9A22FCE750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028288"/>
      </p:ext>
    </p:extLst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F77AE4-D13E-408F-9B55-EE9890721D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939149"/>
      </p:ext>
    </p:extLst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CD04F-C4F5-4619-94A6-4A1209C2F3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398397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2C92E-5040-44D1-9F0A-568CFD130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708328"/>
      </p:ext>
    </p:extLst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BA3A06-559B-4EE6-97F0-2C3509823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384141"/>
      </p:ext>
    </p:extLst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9C5C8E-2480-4AA0-AF63-2A8298A0C8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650394"/>
      </p:ext>
    </p:extLst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998F0-6554-43BA-83E1-87F4FE36BF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182413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77AE4-D13E-408F-9B55-EE9890721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989275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D0F941-C33A-4C3A-A96A-BCF89F5A9E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185990"/>
      </p:ext>
    </p:extLst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3DF099-DA62-481C-8606-A549FC1D80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26322"/>
      </p:ext>
    </p:extLst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31AF6-34E5-44E3-94C5-2928E4A3FE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510422"/>
      </p:ext>
    </p:extLst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2E46D-E6DA-40BD-A800-214649171B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56173"/>
      </p:ext>
    </p:extLst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29462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56212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CD04F-C4F5-4619-94A6-4A1209C2F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63574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C92E-5040-44D1-9F0A-568CFD130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636341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A3A06-559B-4EE6-97F0-2C3509823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09954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C5C8E-2480-4AA0-AF63-2A8298A0C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725679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998F0-6554-43BA-83E1-87F4FE36B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00209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0F941-C33A-4C3A-A96A-BCF89F5A9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470772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DF099-DA62-481C-8606-A549FC1D8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049265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F0ABF57-4B41-4F48-B80D-A42E98CAD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532" r:id="rId1"/>
    <p:sldLayoutId id="2147485514" r:id="rId2"/>
    <p:sldLayoutId id="2147485515" r:id="rId3"/>
    <p:sldLayoutId id="2147485516" r:id="rId4"/>
    <p:sldLayoutId id="2147485517" r:id="rId5"/>
    <p:sldLayoutId id="2147485518" r:id="rId6"/>
    <p:sldLayoutId id="2147485519" r:id="rId7"/>
    <p:sldLayoutId id="2147485520" r:id="rId8"/>
    <p:sldLayoutId id="2147485521" r:id="rId9"/>
    <p:sldLayoutId id="2147485522" r:id="rId10"/>
    <p:sldLayoutId id="2147485523" r:id="rId11"/>
    <p:sldLayoutId id="2147485524" r:id="rId12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343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247" r:id="rId1"/>
    <p:sldLayoutId id="2147486248" r:id="rId2"/>
    <p:sldLayoutId id="2147486249" r:id="rId3"/>
    <p:sldLayoutId id="2147486250" r:id="rId4"/>
    <p:sldLayoutId id="2147486251" r:id="rId5"/>
    <p:sldLayoutId id="2147486252" r:id="rId6"/>
    <p:sldLayoutId id="2147486253" r:id="rId7"/>
    <p:sldLayoutId id="2147486254" r:id="rId8"/>
    <p:sldLayoutId id="2147486255" r:id="rId9"/>
    <p:sldLayoutId id="2147486256" r:id="rId10"/>
    <p:sldLayoutId id="2147486257" r:id="rId11"/>
    <p:sldLayoutId id="2147486258" r:id="rId12"/>
    <p:sldLayoutId id="2147486259" r:id="rId13"/>
  </p:sldLayoutIdLst>
  <p:transition>
    <p:dissolv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987122"/>
            <a:ext cx="9144000" cy="3983355"/>
          </a:xfrm>
          <a:custGeom>
            <a:avLst/>
            <a:gdLst/>
            <a:ahLst/>
            <a:cxnLst/>
            <a:rect l="l" t="t" r="r" b="b"/>
            <a:pathLst>
              <a:path w="12192000" h="5311140">
                <a:moveTo>
                  <a:pt x="0" y="5311139"/>
                </a:moveTo>
                <a:lnTo>
                  <a:pt x="12192000" y="5311139"/>
                </a:lnTo>
                <a:lnTo>
                  <a:pt x="12192000" y="0"/>
                </a:lnTo>
                <a:lnTo>
                  <a:pt x="0" y="0"/>
                </a:lnTo>
                <a:lnTo>
                  <a:pt x="0" y="5311139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750"/>
          </a:p>
        </p:txBody>
      </p:sp>
      <p:sp>
        <p:nvSpPr>
          <p:cNvPr id="4" name="object 4"/>
          <p:cNvSpPr txBox="1"/>
          <p:nvPr/>
        </p:nvSpPr>
        <p:spPr>
          <a:xfrm>
            <a:off x="247356" y="2506401"/>
            <a:ext cx="7107171" cy="1769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algn="l">
              <a:lnSpc>
                <a:spcPts val="4616"/>
              </a:lnSpc>
            </a:pPr>
            <a:r>
              <a:rPr lang="ru-RU" sz="4050" spc="184" dirty="0">
                <a:solidFill>
                  <a:srgbClr val="FFFFFF"/>
                </a:solidFill>
                <a:latin typeface="Century Gothic"/>
                <a:cs typeface="Century Gothic"/>
              </a:rPr>
              <a:t>О ходе подготовки </a:t>
            </a:r>
            <a:br>
              <a:rPr lang="ru-RU" sz="4050" spc="184" dirty="0">
                <a:solidFill>
                  <a:srgbClr val="FFFFFF"/>
                </a:solidFill>
                <a:latin typeface="Century Gothic"/>
                <a:cs typeface="Century Gothic"/>
              </a:rPr>
            </a:br>
            <a:r>
              <a:rPr lang="ru-RU" sz="4050" spc="184" dirty="0">
                <a:solidFill>
                  <a:srgbClr val="FFFFFF"/>
                </a:solidFill>
                <a:latin typeface="Century Gothic"/>
                <a:cs typeface="Century Gothic"/>
              </a:rPr>
              <a:t>к государственной итоговой аттестации</a:t>
            </a:r>
            <a:endParaRPr sz="4050" dirty="0">
              <a:latin typeface="Century Gothic"/>
              <a:cs typeface="Century Gothi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881043" y="1987122"/>
            <a:ext cx="2273141" cy="39833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750"/>
          </a:p>
        </p:txBody>
      </p:sp>
      <p:sp>
        <p:nvSpPr>
          <p:cNvPr id="6" name="object 6"/>
          <p:cNvSpPr/>
          <p:nvPr/>
        </p:nvSpPr>
        <p:spPr>
          <a:xfrm>
            <a:off x="7094601" y="2537145"/>
            <a:ext cx="134324" cy="1325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750"/>
          </a:p>
        </p:txBody>
      </p:sp>
      <p:sp>
        <p:nvSpPr>
          <p:cNvPr id="7" name="object 7"/>
          <p:cNvSpPr/>
          <p:nvPr/>
        </p:nvSpPr>
        <p:spPr>
          <a:xfrm>
            <a:off x="7410069" y="2537145"/>
            <a:ext cx="134324" cy="1325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750"/>
          </a:p>
        </p:txBody>
      </p:sp>
      <p:sp>
        <p:nvSpPr>
          <p:cNvPr id="8" name="object 8"/>
          <p:cNvSpPr/>
          <p:nvPr/>
        </p:nvSpPr>
        <p:spPr>
          <a:xfrm>
            <a:off x="7726681" y="2537082"/>
            <a:ext cx="133286" cy="1327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750"/>
          </a:p>
        </p:txBody>
      </p:sp>
      <p:sp>
        <p:nvSpPr>
          <p:cNvPr id="9" name="object 9"/>
          <p:cNvSpPr/>
          <p:nvPr/>
        </p:nvSpPr>
        <p:spPr>
          <a:xfrm>
            <a:off x="8042149" y="2537082"/>
            <a:ext cx="133286" cy="1327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750"/>
          </a:p>
        </p:txBody>
      </p:sp>
      <p:sp>
        <p:nvSpPr>
          <p:cNvPr id="10" name="object 10"/>
          <p:cNvSpPr/>
          <p:nvPr/>
        </p:nvSpPr>
        <p:spPr>
          <a:xfrm>
            <a:off x="7252336" y="2761488"/>
            <a:ext cx="134872" cy="13487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750"/>
          </a:p>
        </p:txBody>
      </p:sp>
      <p:sp>
        <p:nvSpPr>
          <p:cNvPr id="11" name="object 11"/>
          <p:cNvSpPr/>
          <p:nvPr/>
        </p:nvSpPr>
        <p:spPr>
          <a:xfrm>
            <a:off x="7568947" y="2762324"/>
            <a:ext cx="133199" cy="13369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750"/>
          </a:p>
        </p:txBody>
      </p:sp>
      <p:sp>
        <p:nvSpPr>
          <p:cNvPr id="12" name="object 12"/>
          <p:cNvSpPr/>
          <p:nvPr/>
        </p:nvSpPr>
        <p:spPr>
          <a:xfrm>
            <a:off x="7884415" y="2762324"/>
            <a:ext cx="133199" cy="13369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750"/>
          </a:p>
        </p:txBody>
      </p:sp>
      <p:sp>
        <p:nvSpPr>
          <p:cNvPr id="16" name="object 16"/>
          <p:cNvSpPr txBox="1"/>
          <p:nvPr/>
        </p:nvSpPr>
        <p:spPr>
          <a:xfrm>
            <a:off x="279506" y="4542369"/>
            <a:ext cx="498270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algn="l"/>
            <a:r>
              <a:rPr lang="ru-RU" sz="1800" spc="214" dirty="0">
                <a:solidFill>
                  <a:srgbClr val="FFFFFF"/>
                </a:solidFill>
                <a:latin typeface="Calibri"/>
                <a:cs typeface="Calibri"/>
              </a:rPr>
              <a:t>2024-2025 уч.г.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790336" y="5624702"/>
            <a:ext cx="125158" cy="1600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75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9"/>
          <a:srcRect t="9170" b="17173"/>
          <a:stretch/>
        </p:blipFill>
        <p:spPr>
          <a:xfrm>
            <a:off x="22091" y="122286"/>
            <a:ext cx="5922042" cy="187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39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" y="332656"/>
            <a:ext cx="8229600" cy="122413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Результаты 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Заочная форма обучения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кафедра «Горное дело»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134599073"/>
              </p:ext>
            </p:extLst>
          </p:nvPr>
        </p:nvGraphicFramePr>
        <p:xfrm>
          <a:off x="395536" y="1700808"/>
          <a:ext cx="8568952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971394652"/>
              </p:ext>
            </p:extLst>
          </p:nvPr>
        </p:nvGraphicFramePr>
        <p:xfrm>
          <a:off x="107504" y="58771"/>
          <a:ext cx="8784977" cy="627762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60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36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90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098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НП/С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Программа ГИА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Методические указания к написанию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3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Специальность/направление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6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13.03.02  «Электроэнергетика и электротехника», профиль «Электрооборудование  и электрохозяйство предприятий, организаций, учреждений»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№6 от </a:t>
                      </a:r>
                      <a:r>
                        <a:rPr lang="ru-RU" sz="1200" u="none" strike="noStrike" baseline="0" dirty="0">
                          <a:effectLst/>
                        </a:rPr>
                        <a:t> 27.04.2020</a:t>
                      </a:r>
                      <a:endParaRPr lang="ru-RU" sz="1200" u="none" strike="noStrike" dirty="0">
                        <a:effectLst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№9</a:t>
                      </a:r>
                      <a:r>
                        <a:rPr lang="ru-RU" sz="1200" u="none" strike="noStrike" baseline="0" dirty="0">
                          <a:effectLst/>
                        </a:rPr>
                        <a:t> от 09.06.2016г.</a:t>
                      </a:r>
                      <a:endParaRPr lang="ru-RU" sz="120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48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err="1">
                          <a:effectLst/>
                        </a:rPr>
                        <a:t>ЭГиОД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45.03.01 «Филология», профиль «Зарубежная филология (Английский язык и литература)»; профиль «Отечественная филология (русский язык 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№8 от </a:t>
                      </a:r>
                      <a:r>
                        <a:rPr lang="ru-RU" sz="1200" u="none" strike="noStrike" baseline="0" dirty="0">
                          <a:effectLst/>
                        </a:rPr>
                        <a:t> 27.05.2021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№9 от 25.06.2015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46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ПиМНО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44.03.05 «Педагогическое образование (с двумя профилями подготовки)» профиль «Дошкольное образование и начальное</a:t>
                      </a:r>
                      <a:r>
                        <a:rPr lang="ru-RU" sz="1200" u="none" strike="noStrike" baseline="0" dirty="0">
                          <a:effectLst/>
                        </a:rPr>
                        <a:t> образование»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№6 от </a:t>
                      </a:r>
                      <a:r>
                        <a:rPr lang="ru-RU" sz="1200" u="none" strike="noStrike" baseline="0" dirty="0">
                          <a:effectLst/>
                        </a:rPr>
                        <a:t> 27.04.2020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4 от 25.11.2021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449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01.03.02 «Прикладная математика и информатика», профиль «Системное программирование и компьютерные технологии»; </a:t>
                      </a:r>
                    </a:p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09.03.03 «Прикладная информатика», профиль «Прикладная информатика</a:t>
                      </a:r>
                      <a:r>
                        <a:rPr lang="ru-RU" sz="1200" u="none" strike="noStrike" baseline="0" dirty="0">
                          <a:effectLst/>
                        </a:rPr>
                        <a:t> в менеджменте</a:t>
                      </a:r>
                      <a:r>
                        <a:rPr lang="ru-RU" sz="1200" u="none" strike="noStrike" dirty="0">
                          <a:effectLst/>
                        </a:rPr>
                        <a:t>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8 от 27.05.2021              №6 от </a:t>
                      </a:r>
                      <a:r>
                        <a:rPr lang="ru-RU" sz="1200" u="none" strike="noStrike" baseline="0" dirty="0">
                          <a:effectLst/>
                        </a:rPr>
                        <a:t> 27.04.2020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№9 18.04.2024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14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СД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№6 от </a:t>
                      </a:r>
                      <a:r>
                        <a:rPr lang="ru-RU" sz="1200" u="none" strike="noStrike" baseline="0" dirty="0">
                          <a:effectLst/>
                        </a:rPr>
                        <a:t> 27.04.2020</a:t>
                      </a:r>
                      <a:endParaRPr lang="ru-RU" sz="1200" u="none" strike="noStrike" dirty="0">
                        <a:effectLst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№5 от 29.01.2015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240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21.05.04</a:t>
                      </a:r>
                      <a:r>
                        <a:rPr lang="ru-RU" sz="1200" u="none" strike="noStrike" baseline="0" dirty="0">
                          <a:effectLst/>
                        </a:rPr>
                        <a:t> «Горное дело», специализация «Обогащение полезных ископаемых»,</a:t>
                      </a:r>
                      <a:r>
                        <a:rPr lang="ru-RU" sz="1200" u="none" strike="noStrike" dirty="0">
                          <a:effectLst/>
                        </a:rPr>
                        <a:t> «Открытые горные работы» «Подземная разработка пластовых месторождений»,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№8 от </a:t>
                      </a:r>
                      <a:r>
                        <a:rPr lang="ru-RU" sz="1200" u="none" strike="noStrike" baseline="0" dirty="0">
                          <a:effectLst/>
                        </a:rPr>
                        <a:t> 26.04.2018              </a:t>
                      </a:r>
                      <a:r>
                        <a:rPr lang="ru-RU" sz="1200" u="none" strike="noStrike" dirty="0">
                          <a:effectLst/>
                        </a:rPr>
                        <a:t>№8 от </a:t>
                      </a:r>
                      <a:r>
                        <a:rPr lang="ru-RU" sz="1200" u="none" strike="noStrike" baseline="0" dirty="0">
                          <a:effectLst/>
                        </a:rPr>
                        <a:t> 26.04.2019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baseline="0" dirty="0">
                          <a:effectLst/>
                        </a:rPr>
                        <a:t>№10 от 21.05.2024</a:t>
                      </a: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№8</a:t>
                      </a:r>
                      <a:r>
                        <a:rPr lang="ru-RU" sz="1200" u="none" strike="noStrike" baseline="0" dirty="0">
                          <a:effectLst/>
                        </a:rPr>
                        <a:t> от 26.04.2018</a:t>
                      </a:r>
                    </a:p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№2 от 26.10.2017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2282814"/>
              </p:ext>
            </p:extLst>
          </p:nvPr>
        </p:nvGraphicFramePr>
        <p:xfrm>
          <a:off x="0" y="692696"/>
          <a:ext cx="9144000" cy="603010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449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5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9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1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95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21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93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982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211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7211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7211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395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7211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395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7772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1564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Наименование НПС</a:t>
                      </a:r>
                    </a:p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всего выпускников</a:t>
                      </a:r>
                    </a:p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диплом с отличием </a:t>
                      </a:r>
                    </a:p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err="1">
                          <a:effectLst/>
                        </a:rPr>
                        <a:t>Рекомен</a:t>
                      </a:r>
                      <a:r>
                        <a:rPr lang="ru-RU" sz="1200" u="none" strike="noStrike" baseline="0" dirty="0">
                          <a:effectLst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</a:rPr>
                        <a:t>в магистратуру, аспирантуру</a:t>
                      </a:r>
                    </a:p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В области </a:t>
                      </a:r>
                      <a:r>
                        <a:rPr lang="ru-RU" sz="1200" u="none" strike="noStrike" dirty="0" err="1">
                          <a:effectLst/>
                        </a:rPr>
                        <a:t>фунд.и</a:t>
                      </a:r>
                      <a:r>
                        <a:rPr lang="ru-RU" sz="1200" u="none" strike="noStrike" dirty="0">
                          <a:effectLst/>
                        </a:rPr>
                        <a:t> поисковых научных </a:t>
                      </a:r>
                      <a:r>
                        <a:rPr lang="ru-RU" sz="1200" u="none" strike="noStrike" dirty="0" err="1">
                          <a:effectLst/>
                        </a:rPr>
                        <a:t>иссл</a:t>
                      </a:r>
                      <a:r>
                        <a:rPr lang="ru-RU" sz="1200" u="none" strike="noStrike" dirty="0">
                          <a:effectLst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ВКР выполнена на базе (вне </a:t>
                      </a:r>
                      <a:r>
                        <a:rPr lang="ru-RU" sz="1200" u="none" strike="noStrike" dirty="0" err="1">
                          <a:effectLst/>
                        </a:rPr>
                        <a:t>учебн.проц</a:t>
                      </a:r>
                      <a:r>
                        <a:rPr lang="ru-RU" sz="1200" u="none" strike="noStrike" dirty="0">
                          <a:effectLst/>
                        </a:rPr>
                        <a:t>. в СВФУ)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По заявке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 внедрением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ВКР с призовым местом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В виде </a:t>
                      </a:r>
                      <a:r>
                        <a:rPr lang="en-US" sz="1200" u="none" strike="noStrike" dirty="0">
                          <a:effectLst/>
                        </a:rPr>
                        <a:t>STARTUP </a:t>
                      </a:r>
                      <a:r>
                        <a:rPr lang="ru-RU" sz="1200" u="none" strike="noStrike" dirty="0">
                          <a:effectLst/>
                        </a:rPr>
                        <a:t>проектов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 применением мультимедийных технологий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Тема предложена студентом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Коллективом студентов 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</a:rPr>
                        <a:t>Рекоменд</a:t>
                      </a:r>
                      <a:r>
                        <a:rPr lang="ru-RU" sz="1200" u="none" strike="noStrike" dirty="0">
                          <a:effectLst/>
                        </a:rPr>
                        <a:t>. к внедрению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</a:rPr>
                        <a:t>Рекоменд</a:t>
                      </a:r>
                      <a:r>
                        <a:rPr lang="ru-RU" sz="1200" u="none" strike="noStrike" dirty="0">
                          <a:effectLst/>
                        </a:rPr>
                        <a:t>. к опубликованию в виде научных статей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</a:rPr>
                        <a:t>Рекоменд</a:t>
                      </a:r>
                      <a:r>
                        <a:rPr lang="ru-RU" sz="1200" u="none" strike="noStrike" dirty="0">
                          <a:effectLst/>
                        </a:rPr>
                        <a:t>. к участию на Всероссийских конкурсах 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9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7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Прикладная 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4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99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Электроэнергетика и электротехника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9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Филология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04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Педагогическое образование (с двумя профилями подготовки)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0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Психолого-педагогическое образование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302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Итого: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93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93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66427C7-3814-11BF-09D9-0D6A0E3AA93F}"/>
              </a:ext>
            </a:extLst>
          </p:cNvPr>
          <p:cNvSpPr txBox="1"/>
          <p:nvPr/>
        </p:nvSpPr>
        <p:spPr>
          <a:xfrm>
            <a:off x="2277534" y="135196"/>
            <a:ext cx="45889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результатах ГИА 2024 </a:t>
            </a:r>
          </a:p>
        </p:txBody>
      </p:sp>
    </p:spTree>
    <p:extLst>
      <p:ext uri="{BB962C8B-B14F-4D97-AF65-F5344CB8AC3E}">
        <p14:creationId xmlns:p14="http://schemas.microsoft.com/office/powerpoint/2010/main" val="3239620930"/>
      </p:ext>
    </p:extLst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65126"/>
            <a:ext cx="2880320" cy="1191665"/>
          </a:xfrm>
        </p:spPr>
        <p:txBody>
          <a:bodyPr>
            <a:normAutofit/>
          </a:bodyPr>
          <a:lstStyle/>
          <a:p>
            <a:r>
              <a:rPr lang="ru-RU" b="1" dirty="0"/>
              <a:t>Опыт других вузов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293096"/>
            <a:ext cx="8784976" cy="2323455"/>
          </a:xfrm>
        </p:spPr>
        <p:txBody>
          <a:bodyPr/>
          <a:lstStyle/>
          <a:p>
            <a:pPr algn="just"/>
            <a:r>
              <a:rPr lang="ru-RU" dirty="0"/>
              <a:t>Университет МИСИС приглашает работодателей посетить открытые защиты ВКР с целью привлечения выпускников вуза на штатные должности в соответствии с потребностями компаний.</a:t>
            </a:r>
          </a:p>
          <a:p>
            <a:pPr algn="just"/>
            <a:r>
              <a:rPr lang="ru-RU" dirty="0"/>
              <a:t>Мероприятие организовано в рамках реализации пилотного проекта по совершенствованию системы высшего образования, а также реализации федерального проекта «Образование для рынка труда» национального проекта «Кадры».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B7EF09-24F7-F180-1640-FAABA3957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" r="2583" b="6123"/>
          <a:stretch/>
        </p:blipFill>
        <p:spPr>
          <a:xfrm>
            <a:off x="2699792" y="476672"/>
            <a:ext cx="6264696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140193"/>
      </p:ext>
    </p:extLst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65126"/>
            <a:ext cx="2880320" cy="1191665"/>
          </a:xfrm>
        </p:spPr>
        <p:txBody>
          <a:bodyPr>
            <a:normAutofit/>
          </a:bodyPr>
          <a:lstStyle/>
          <a:p>
            <a:r>
              <a:rPr lang="ru-RU" b="1" dirty="0"/>
              <a:t>Опыт других вузов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146054"/>
            <a:ext cx="8352928" cy="232345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Допускается выполнение ВКР в виде:</a:t>
            </a:r>
          </a:p>
          <a:p>
            <a:pPr marL="0" indent="0" algn="just">
              <a:buNone/>
            </a:pPr>
            <a:r>
              <a:rPr lang="ru-RU" dirty="0" smtClean="0"/>
              <a:t>- научно-исследовательской работы;</a:t>
            </a:r>
          </a:p>
          <a:p>
            <a:pPr marL="0" indent="0" algn="just">
              <a:buNone/>
            </a:pPr>
            <a:r>
              <a:rPr lang="ru-RU" dirty="0" smtClean="0"/>
              <a:t>- </a:t>
            </a:r>
            <a:r>
              <a:rPr lang="ru-RU" dirty="0"/>
              <a:t>п</a:t>
            </a:r>
            <a:r>
              <a:rPr lang="ru-RU" dirty="0" smtClean="0"/>
              <a:t>роектной работы («</a:t>
            </a:r>
            <a:r>
              <a:rPr lang="ru-RU" dirty="0" err="1" smtClean="0"/>
              <a:t>стартап</a:t>
            </a:r>
            <a:r>
              <a:rPr lang="ru-RU" dirty="0" smtClean="0"/>
              <a:t> как диплом», социальный проект, ИТ-проект и др.); </a:t>
            </a:r>
          </a:p>
          <a:p>
            <a:pPr marL="0" indent="0" algn="just">
              <a:buNone/>
            </a:pPr>
            <a:r>
              <a:rPr lang="ru-RU" dirty="0" smtClean="0"/>
              <a:t>- заявки на патент;</a:t>
            </a:r>
          </a:p>
          <a:p>
            <a:pPr marL="0" indent="0" algn="just">
              <a:buNone/>
            </a:pPr>
            <a:r>
              <a:rPr lang="ru-RU" dirty="0" smtClean="0"/>
              <a:t>- портфолио результатов профессиональной деятельности.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0" r="15668" b="42516"/>
          <a:stretch/>
        </p:blipFill>
        <p:spPr>
          <a:xfrm>
            <a:off x="2585710" y="0"/>
            <a:ext cx="6552728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69596"/>
      </p:ext>
    </p:extLst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3B0250-4D11-96E1-B84F-37D30C445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2492896"/>
            <a:ext cx="7886700" cy="1325563"/>
          </a:xfrm>
        </p:spPr>
        <p:txBody>
          <a:bodyPr/>
          <a:lstStyle/>
          <a:p>
            <a:pPr algn="ctr"/>
            <a:r>
              <a:rPr lang="ru-RU" b="1" dirty="0"/>
              <a:t>О подготовке к ГИА 2025-2026 </a:t>
            </a:r>
            <a:r>
              <a:rPr lang="ru-RU" b="1" dirty="0" err="1"/>
              <a:t>уч.г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3299657"/>
      </p:ext>
    </p:extLst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751BE-8100-144A-B9A5-ACF2EDC4F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895" y="379819"/>
            <a:ext cx="4589137" cy="1325563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/>
              <a:t>«Стартап как диплом» — это форма итоговой аттестации, при которой студенты создают технологический или инновационный проект, сочетающий научно-исследовательскую работу и предпринимательскую деятельность.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84D15AF-A8D8-43AA-6C3E-30F64CBD5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894" y="1786403"/>
            <a:ext cx="8873105" cy="3370789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1800" b="1" dirty="0">
                <a:latin typeface="+mj-lt"/>
                <a:cs typeface="Times New Roman" panose="02020603050405020304" pitchFamily="18" charset="0"/>
              </a:rPr>
              <a:t>Цель программы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— дать возможность студентам как можно раньше погрузиться в предпринимательство и привлечь инвестиции в свои стартапы. </a:t>
            </a:r>
          </a:p>
          <a:p>
            <a:pPr marL="0" indent="0" algn="just">
              <a:buNone/>
            </a:pPr>
            <a:r>
              <a:rPr lang="ru-RU" sz="1800" b="1" dirty="0">
                <a:latin typeface="+mj-lt"/>
                <a:cs typeface="Times New Roman" panose="02020603050405020304" pitchFamily="18" charset="0"/>
              </a:rPr>
              <a:t>Некоторые особенности программы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sz="1800" dirty="0">
                <a:latin typeface="+mj-lt"/>
                <a:cs typeface="Times New Roman" panose="02020603050405020304" pitchFamily="18" charset="0"/>
              </a:rPr>
              <a:t>Стартап-проект может выполняться как одним студентом, так и небольшой проектной командой.</a:t>
            </a:r>
          </a:p>
          <a:p>
            <a:pPr marL="0" indent="0" algn="just">
              <a:buNone/>
            </a:pPr>
            <a:r>
              <a:rPr lang="ru-RU" sz="1800" dirty="0">
                <a:latin typeface="+mj-lt"/>
                <a:cs typeface="Times New Roman" panose="02020603050405020304" pitchFamily="18" charset="0"/>
              </a:rPr>
              <a:t>Инновационные идеи должны обладать потенциалом коммерциализации и масштабирования в условиях рыночной конкуренции.</a:t>
            </a:r>
          </a:p>
          <a:p>
            <a:pPr marL="0" indent="0" algn="just">
              <a:buNone/>
            </a:pPr>
            <a:r>
              <a:rPr lang="ru-RU" sz="1800" dirty="0">
                <a:latin typeface="+mj-lt"/>
                <a:cs typeface="Times New Roman" panose="02020603050405020304" pitchFamily="18" charset="0"/>
              </a:rPr>
              <a:t>При работе над стартап-проектом студентам необходимо создать подробный бизнес-план своей идеи, включая её описание, анализ рынка, маркетинговую стратегию и финансовую модель.</a:t>
            </a:r>
          </a:p>
          <a:p>
            <a:pPr marL="0" indent="0" algn="just">
              <a:buNone/>
            </a:pPr>
            <a:r>
              <a:rPr lang="ru-RU" sz="1800" dirty="0">
                <a:latin typeface="+mj-lt"/>
                <a:cs typeface="Times New Roman" panose="02020603050405020304" pitchFamily="18" charset="0"/>
              </a:rPr>
              <a:t>Результаты работы представляются в виде краткой презентации, которая должна заинтересовать потенциальных инвесторов или партнёров.</a:t>
            </a:r>
          </a:p>
          <a:p>
            <a:pPr marL="0" indent="0" algn="just">
              <a:buNone/>
            </a:pPr>
            <a:r>
              <a:rPr lang="ru-RU" sz="1800" dirty="0">
                <a:latin typeface="+mj-lt"/>
                <a:cs typeface="Times New Roman" panose="02020603050405020304" pitchFamily="18" charset="0"/>
              </a:rPr>
              <a:t>Защита проходит перед Экспертным Советом, который включает не только преподавателей, но и представителей бизнеса, инвесторов и экспертов.</a:t>
            </a:r>
            <a:endParaRPr lang="ru-RU" sz="140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435832-8603-17E3-47F9-DF4E06CD9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0"/>
            <a:ext cx="4130224" cy="8538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53D4D5-D3E0-EC0B-6E84-B3EA454FBD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3817"/>
            <a:ext cx="5982535" cy="173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543302"/>
      </p:ext>
    </p:extLst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10A2E-E60A-1D7D-3F58-D81266798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b="1" dirty="0"/>
              <a:t>ГИА в форме профессионального демонстрационного экзамена в рамках подготовки педагогических кадров по УГСН 44.00.00 Образование и педагогические науки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CE8124-124E-8226-D377-DB0594FB4A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44823"/>
            <a:ext cx="7886700" cy="4332139"/>
          </a:xfrm>
        </p:spPr>
        <p:txBody>
          <a:bodyPr/>
          <a:lstStyle/>
          <a:p>
            <a:pPr algn="just"/>
            <a:r>
              <a:rPr lang="ru-RU" dirty="0"/>
              <a:t>23.05.2025 г. Департамент гос. политики в сфере высшего образования Минобрнауки РФ направил Методические рекомендации по проведению ГИА в форме профессионального (демонстрационного) экзамена (письмо МН-5/1036).</a:t>
            </a:r>
          </a:p>
          <a:p>
            <a:pPr algn="just"/>
            <a:r>
              <a:rPr lang="ru-RU" dirty="0"/>
              <a:t>К 2027/2028 учебному году профессиональный (демонстрационный) экзамен станет обязательным для выпускников всех педвузов", - сказал С.С. Кравцов, выступая на пленарном заседании Всероссийского совещания региональных министров образования.</a:t>
            </a:r>
          </a:p>
          <a:p>
            <a:pPr algn="just"/>
            <a:r>
              <a:rPr lang="ru-RU" dirty="0"/>
              <a:t>Например, студенту могут предложить провести учебное занятие, подготовить учебные материалы, решить педагогическую ситуацию или провести консультацию для учеников и родителей. Оценивать выполнение задания будут не только преподаватели, но и независимые эксперты.</a:t>
            </a:r>
          </a:p>
        </p:txBody>
      </p:sp>
    </p:spTree>
    <p:extLst>
      <p:ext uri="{BB962C8B-B14F-4D97-AF65-F5344CB8AC3E}">
        <p14:creationId xmlns:p14="http://schemas.microsoft.com/office/powerpoint/2010/main" val="3313863916"/>
      </p:ext>
    </p:extLst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FE227-4678-140A-7F93-7336D59C0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A3C4B8-81A6-A20A-A96C-37E89EA5D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58" y="905186"/>
            <a:ext cx="7886700" cy="3995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Независимая оценка квалификаций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763592-AA9A-5DDC-92B6-3F932F304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72005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i="1" dirty="0"/>
              <a:t>«Положение об организации и проведении сопряжения промежуточной и / или государственной итоговой аттестации с независимой оценкой квалификации по программам высшего образования в СВФУ» </a:t>
            </a:r>
            <a:r>
              <a:rPr lang="ru-RU" dirty="0"/>
              <a:t>регламентирует совмещение процедур промежуточной и (или) государственной итоговой аттестации обучающихся с профессиональным экзаменом для студентов по оценочным средствам Советов по профессиональным квалификациям в СВФУ. </a:t>
            </a:r>
          </a:p>
          <a:p>
            <a:pPr algn="just"/>
            <a:r>
              <a:rPr lang="ru-RU" dirty="0"/>
              <a:t>Профессиональный экзамен в форме НОК проводится с целью внедрения механизмов внешней оценки качества образовательных результатов обучающихся, определения их соответствия профессиональной квалификации и готовности к профессиональной деятельности в определенной сфере и (или) выполнять работу по конкретной профессии или специальности в соответствии с требованиями работодателей, в обобщенном виде представленных в профессиональных стандартах, и критериями Советов по профессиональным квалификациям. </a:t>
            </a:r>
          </a:p>
          <a:p>
            <a:pPr algn="just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6480CE-8989-44DD-AC3E-D084D25D8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9" t="11660" r="16725" b="16351"/>
          <a:stretch/>
        </p:blipFill>
        <p:spPr>
          <a:xfrm>
            <a:off x="0" y="77093"/>
            <a:ext cx="4392489" cy="72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287497"/>
      </p:ext>
    </p:extLst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43CAB91-B5E1-59BF-95E7-5DE59B8FF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980728"/>
            <a:ext cx="8568952" cy="558415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Сопряжение ПА / ГИА с НОК проводится по оценочным средствам отраслевого СПК и на платформе автоматизированной системы СПК, кроме случаев, когда проведение практической части экзамена требует использования технического оборудования, размещенного в специальном помещении. </a:t>
            </a:r>
          </a:p>
          <a:p>
            <a:pPr algn="just"/>
            <a:r>
              <a:rPr lang="ru-RU" dirty="0"/>
              <a:t>При этом соответствие результата требованиям к квалификации признается только в случае отличной оценки - выполнение не менее 80% заданий.</a:t>
            </a:r>
          </a:p>
          <a:p>
            <a:pPr algn="just"/>
            <a:r>
              <a:rPr lang="ru-RU" dirty="0"/>
              <a:t> Координатор в СВФУ - Центр развития квалификаций (проектный офис) СВФУ.</a:t>
            </a:r>
          </a:p>
          <a:p>
            <a:pPr algn="just"/>
            <a:r>
              <a:rPr lang="ru-RU" dirty="0"/>
              <a:t>Можно пройти демо-экзамен и проверить свои знания (</a:t>
            </a:r>
            <a:r>
              <a:rPr lang="en-US" dirty="0"/>
              <a:t>https://ok.nark.ru/qualifications/demos/</a:t>
            </a:r>
            <a:r>
              <a:rPr lang="ru-RU" dirty="0"/>
              <a:t>). </a:t>
            </a:r>
          </a:p>
          <a:p>
            <a:pPr algn="just"/>
            <a:r>
              <a:rPr lang="ru-RU" dirty="0"/>
              <a:t>Области профессиональной деятельности: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i="1" dirty="0"/>
              <a:t>Строительство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i="1" dirty="0"/>
              <a:t>Образование и педагогические науки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i="1" dirty="0"/>
              <a:t>Электроэнергетика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Информационные технологии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7E92E99-60C5-3939-7701-89BF1F4F4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929" y="116632"/>
            <a:ext cx="4395597" cy="7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456799"/>
      </p:ext>
    </p:ext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lumMod val="110000"/>
              </a:schemeClr>
            </a:gs>
            <a:gs pos="100000">
              <a:schemeClr val="bg2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428" y="188640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itchFamily="18" charset="0"/>
              </a:rPr>
              <a:t>О ходе подготовки ГИА</a:t>
            </a:r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496944" cy="55539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В соответствии с Порядком проведения государственной итоговой аттестации по образовательным программам высшего образования, программам бакалавриата, программам специалитета и программам магистратуры, утвержденным </a:t>
            </a:r>
            <a:r>
              <a:rPr kumimoji="1" lang="ru-RU" altLang="ru-RU" sz="4300" dirty="0" err="1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МОиН</a:t>
            </a:r>
            <a:r>
              <a:rPr kumimoji="1" lang="ru-RU" alt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 РФ, в 2024-2025 учебном году:</a:t>
            </a: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ru-RU" altLang="ru-RU" sz="4300" dirty="0">
              <a:solidFill>
                <a:schemeClr val="tx1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1) составлен график ГИА на 2024/2025 учебный год;</a:t>
            </a: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2) </a:t>
            </a:r>
            <a:r>
              <a:rPr kumimoji="1" 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обновлены и актуализированы программы ГИА;</a:t>
            </a: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alt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3) в  2024/2025 учебном году  все председатели ГЭК были утверждены из числа ведущих специалистов - представителей работодателей г. Нерюнгри;</a:t>
            </a: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4) с целью проведения государственной итоговой аттестации выпускников издан и подписан приказ о составе экзаменационных комиссий на 2025 год;</a:t>
            </a: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5) Проведен обучающий семинар для секретарей ГИА;</a:t>
            </a: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6) разработана инструкция и график работы секретарей ГИА;</a:t>
            </a: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7) подготовлены макеты дипломов в программе «Диплом мастер»;</a:t>
            </a: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8) составлен план-график сверки макетов дипломов о ВО и приложений к ним, сверки оценок, подачи заявлений и персональных данных выпускников;</a:t>
            </a: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9) утверждены темы ВКР студентов, завершающих обучение в 2024-2025 учебном году;</a:t>
            </a: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10) разосланы материалы по программе «</a:t>
            </a:r>
            <a:r>
              <a:rPr kumimoji="1" lang="ru-RU" sz="4300" dirty="0" err="1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Стартап</a:t>
            </a:r>
            <a:r>
              <a:rPr kumimoji="1" 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 как диплом»;</a:t>
            </a:r>
          </a:p>
          <a:p>
            <a:pPr marL="0" indent="0" algn="just" eaLnBrk="0" fontAlgn="base" hangingPunct="0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ru-RU" sz="4300" dirty="0">
                <a:solidFill>
                  <a:schemeClr val="tx1"/>
                </a:solidFill>
                <a:latin typeface="Century Gothic" panose="020B0502020202020204" pitchFamily="34" charset="0"/>
                <a:cs typeface="Times New Roman" pitchFamily="18" charset="0"/>
              </a:rPr>
              <a:t>11) разосланы образцы заявок на темы ВКР и актов о внедрении ВКР.</a:t>
            </a:r>
          </a:p>
          <a:p>
            <a:pPr marL="0" indent="0" algn="just">
              <a:buNone/>
            </a:pPr>
            <a:endParaRPr lang="ru-RU" sz="3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•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rgbClr val="2DA2BF"/>
              </a:buClr>
              <a:defRPr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•"/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1163279"/>
      </p:ext>
    </p:extLst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lumMod val="110000"/>
              </a:schemeClr>
            </a:gs>
            <a:gs pos="100000">
              <a:schemeClr val="bg2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3795" name="TextBox 1"/>
          <p:cNvSpPr txBox="1">
            <a:spLocks noChangeArrowheads="1"/>
          </p:cNvSpPr>
          <p:nvPr/>
        </p:nvSpPr>
        <p:spPr bwMode="auto">
          <a:xfrm>
            <a:off x="217103" y="1196752"/>
            <a:ext cx="8712969" cy="532453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1pPr>
            <a:lvl2pPr marL="742950" indent="-28575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2pPr>
            <a:lvl3pPr marL="11430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3pPr>
            <a:lvl4pPr marL="16002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4pPr>
            <a:lvl5pPr marL="20574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9pPr>
          </a:lstStyle>
          <a:p>
            <a:pPr marL="457200" indent="-457200" algn="just">
              <a:buAutoNum type="arabicPeriod"/>
              <a:defRPr/>
            </a:pPr>
            <a:r>
              <a:rPr lang="ru-RU" alt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Информацию принять к сведению.</a:t>
            </a:r>
          </a:p>
          <a:p>
            <a:pPr marL="0" indent="0" algn="just">
              <a:defRPr/>
            </a:pPr>
            <a:r>
              <a:rPr lang="ru-RU" alt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До 15 июня 2025 г. наставникам выпускных групп провести работу со студентами по сбору заявлений-согласий на размещение текстов ВКР в ЭБС. </a:t>
            </a:r>
          </a:p>
          <a:p>
            <a:pPr marL="0" indent="0" algn="just">
              <a:defRPr/>
            </a:pPr>
            <a:r>
              <a:rPr lang="ru-RU" alt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Проводить тренинги для развития навыков публичного выступления. Уделить особое внимание подготовке презентаций для защиты ВКР и поддержанию научной дискуссии.</a:t>
            </a:r>
          </a:p>
          <a:p>
            <a:pPr marL="0" indent="0" algn="just">
              <a:defRPr/>
            </a:pPr>
            <a:r>
              <a:rPr lang="ru-RU" alt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Выпускающим кафедрам: активизировать участие студентов бакалавриата в ФИЭБ; расширить количество ВКР, связанных с проектной деятельностью, увеличить количество ВКР по заявкам профильных предприятий, с актом о внедрении; рассмотреть вопрос о реализации новых форматов государственной итоговой аттестации: стартап как диплом, профессиональный (демонстрационный) экзамен, независимая оценка квалификации и др.</a:t>
            </a:r>
          </a:p>
          <a:p>
            <a:pPr marL="0" indent="0" algn="just">
              <a:defRPr/>
            </a:pPr>
            <a:r>
              <a:rPr lang="ru-RU" alt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УМО: провести организационно-методическое мероприятие по подготовке ВКР в формате стартап как диплом; разработать «Гид выпускника ТИ (ф) СВФУ» для студентов института.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02207"/>
            <a:ext cx="6984776" cy="413246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+mn-lt"/>
              </a:rPr>
              <a:t>ПОСТАНОВЛЕНИЕ:</a:t>
            </a:r>
          </a:p>
        </p:txBody>
      </p:sp>
    </p:spTree>
    <p:extLst>
      <p:ext uri="{BB962C8B-B14F-4D97-AF65-F5344CB8AC3E}">
        <p14:creationId xmlns:p14="http://schemas.microsoft.com/office/powerpoint/2010/main" val="3616411164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93737" y="426244"/>
            <a:ext cx="7704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kumimoji="0" lang="ru-RU" alt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Контингент выпускников очной формы обучения</a:t>
            </a:r>
          </a:p>
        </p:txBody>
      </p:sp>
      <p:sp>
        <p:nvSpPr>
          <p:cNvPr id="10243" name="Rectangle 5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101444021"/>
              </p:ext>
            </p:extLst>
          </p:nvPr>
        </p:nvGraphicFramePr>
        <p:xfrm>
          <a:off x="0" y="888207"/>
          <a:ext cx="9252519" cy="559226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610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0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28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6252">
                  <a:extLst>
                    <a:ext uri="{9D8B030D-6E8A-4147-A177-3AD203B41FA5}">
                      <a16:colId xmlns:a16="http://schemas.microsoft.com/office/drawing/2014/main" val="1402390440"/>
                    </a:ext>
                  </a:extLst>
                </a:gridCol>
                <a:gridCol w="1436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40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Специальность/направление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Количество выпускников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147">
                <a:tc gridSpan="5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err="1">
                          <a:effectLst/>
                        </a:rPr>
                        <a:t>Бакалавриат</a:t>
                      </a:r>
                      <a:endParaRPr lang="ru-RU" sz="1200" u="none" strike="noStrike" dirty="0">
                        <a:effectLst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9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</a:rPr>
                        <a:t>ЭГиОД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45.03.01 «Филология»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Профиль «Отечественная филология (русский язык и литература)»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Б-ОФ-21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60729866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</a:rPr>
                        <a:t>ЭГиОД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45.03.01 «Филология»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Профиль «Зарубежная филология (английский язык и литература)»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Б-ЗФ-21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endParaRPr lang="ru-RU" sz="1200" u="none" strike="noStrike" dirty="0">
                        <a:effectLst/>
                      </a:endParaRPr>
                    </a:p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01.03.02 «Прикладная математика и </a:t>
                      </a:r>
                      <a:r>
                        <a:rPr lang="ru-RU" sz="1200" u="none" strike="noStrike" baseline="0" dirty="0">
                          <a:effectLst/>
                        </a:rPr>
                        <a:t>информатика</a:t>
                      </a:r>
                      <a:r>
                        <a:rPr lang="ru-RU" sz="1200" u="none" strike="noStrike" dirty="0">
                          <a:effectLst/>
                        </a:rPr>
                        <a:t>», профиль </a:t>
                      </a:r>
                      <a:r>
                        <a:rPr lang="ru-RU" sz="1200" u="none" strike="noStrike" baseline="0" dirty="0">
                          <a:effectLst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</a:rPr>
                        <a:t>«Системное программирование компьютерные технологии»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Б-ПМ-21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</a:rPr>
                        <a:t>ПиМНО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44.03.05 «Педагогическое образование (с двумя профилями подготовки),</a:t>
                      </a:r>
                      <a:r>
                        <a:rPr lang="ru-RU" sz="1200" u="none" strike="noStrike" baseline="0" dirty="0">
                          <a:effectLst/>
                        </a:rPr>
                        <a:t> профиль «дошкольное образование и начальное образование»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БА-ПО-20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3006426738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Б-ПГС-21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13.03.02  «Электроэнергетика и электротехника», профиль «Электрооборудование и электрохозяйство предприятий, организаций, учреждений»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Б-ЭО-21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5214">
                <a:tc gridSpan="3">
                  <a:txBody>
                    <a:bodyPr/>
                    <a:lstStyle/>
                    <a:p>
                      <a:pPr algn="l" fontAlgn="ctr"/>
                      <a:endParaRPr lang="ru-RU" sz="1200" u="none" strike="noStrike" dirty="0">
                        <a:effectLst/>
                      </a:endParaRPr>
                    </a:p>
                    <a:p>
                      <a:pPr algn="l" fontAlgn="ctr"/>
                      <a:r>
                        <a:rPr lang="ru-RU" sz="1200" u="none" strike="noStrike" dirty="0" err="1">
                          <a:effectLst/>
                        </a:rPr>
                        <a:t>Бакалавриат</a:t>
                      </a:r>
                      <a:r>
                        <a:rPr lang="ru-RU" sz="1200" u="none" strike="noStrike" dirty="0">
                          <a:effectLst/>
                        </a:rPr>
                        <a:t> 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437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Специалитет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72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21.05.04 «Горное дело»,</a:t>
                      </a:r>
                      <a:r>
                        <a:rPr lang="ru-RU" sz="1200" u="none" strike="noStrike" baseline="0" dirty="0">
                          <a:effectLst/>
                        </a:rPr>
                        <a:t> специализация «Открытые горные работы», «Обогащение полезных ископаемых»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С-ГД-19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02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err="1">
                          <a:effectLst/>
                        </a:rPr>
                        <a:t>Специалитет</a:t>
                      </a:r>
                      <a:r>
                        <a:rPr lang="ru-RU" sz="1200" u="none" strike="noStrike" dirty="0">
                          <a:effectLst/>
                        </a:rPr>
                        <a:t> 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602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Итого ожидаемый выпуск 2025 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2382" y="260648"/>
            <a:ext cx="8229600" cy="503337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Контингент выпускников заочной формы обучения</a:t>
            </a:r>
            <a:endParaRPr lang="ru-RU" sz="3200" dirty="0">
              <a:solidFill>
                <a:schemeClr val="bg1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8600387"/>
              </p:ext>
            </p:extLst>
          </p:nvPr>
        </p:nvGraphicFramePr>
        <p:xfrm>
          <a:off x="225860" y="1215450"/>
          <a:ext cx="8882644" cy="562385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565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3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76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9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6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80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№ п/п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Кафедра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Специальность/направление подготовки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Количество выпускников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Группа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83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Бакалавриат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52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ЭПиАПП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13.03.02  «Электроэнергетика и электротехника», профиль «Электрооборудование и электрохозяйство предприятий, организаций, учреждений»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З-БП-ЭО-20 (5)</a:t>
                      </a:r>
                      <a:endParaRPr lang="ru-RU" sz="14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extLst>
                  <a:ext uri="{0D108BD9-81ED-4DB2-BD59-A6C34878D82A}">
                    <a16:rowId xmlns:a16="http://schemas.microsoft.com/office/drawing/2014/main" val="2679118455"/>
                  </a:ext>
                </a:extLst>
              </a:tr>
              <a:tr h="564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СД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З-БП-ПГС-20 (5)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/>
                </a:tc>
                <a:extLst>
                  <a:ext uri="{0D108BD9-81ED-4DB2-BD59-A6C34878D82A}">
                    <a16:rowId xmlns:a16="http://schemas.microsoft.com/office/drawing/2014/main" val="1764822489"/>
                  </a:ext>
                </a:extLst>
              </a:tr>
              <a:tr h="5299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>
                          <a:effectLst/>
                        </a:rPr>
                        <a:t>МиИ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09.03.03 «Прикладная информатика», профиль «Прикладная информатика в менеджменте»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З-БА-ПИ-20(5)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extLst>
                  <a:ext uri="{0D108BD9-81ED-4DB2-BD59-A6C34878D82A}">
                    <a16:rowId xmlns:a16="http://schemas.microsoft.com/office/drawing/2014/main" val="984968849"/>
                  </a:ext>
                </a:extLst>
              </a:tr>
              <a:tr h="254591">
                <a:tc gridSpan="3">
                  <a:txBody>
                    <a:bodyPr/>
                    <a:lstStyle/>
                    <a:p>
                      <a:pPr algn="l" fontAlgn="ctr"/>
                      <a:endParaRPr lang="ru-RU" sz="1400" u="none" strike="noStrike" dirty="0">
                        <a:effectLst/>
                      </a:endParaRPr>
                    </a:p>
                    <a:p>
                      <a:pPr algn="l" fontAlgn="ctr"/>
                      <a:r>
                        <a:rPr lang="ru-RU" sz="1400" u="none" strike="noStrike" dirty="0" err="1">
                          <a:effectLst/>
                        </a:rPr>
                        <a:t>Бакалавриат</a:t>
                      </a:r>
                      <a:r>
                        <a:rPr lang="ru-RU" sz="1400" u="none" strike="noStrike" dirty="0">
                          <a:effectLst/>
                        </a:rPr>
                        <a:t> всего: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extLst>
                  <a:ext uri="{0D108BD9-81ED-4DB2-BD59-A6C34878D82A}">
                    <a16:rowId xmlns:a16="http://schemas.microsoft.com/office/drawing/2014/main" val="1062675336"/>
                  </a:ext>
                </a:extLst>
              </a:tr>
              <a:tr h="341098">
                <a:tc gridSpan="5"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err="1">
                          <a:effectLst/>
                        </a:rPr>
                        <a:t>Специалитет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7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ГД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21.05.04 «Горное дело» ,</a:t>
                      </a:r>
                      <a:r>
                        <a:rPr lang="ru-RU" sz="1400" u="none" strike="noStrike" baseline="0" dirty="0">
                          <a:effectLst/>
                        </a:rPr>
                        <a:t> специализация «Открытые горные работы», «Подземная разработка пластовых месторождений»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З-С-ГД-18 (6,5)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/>
                </a:tc>
                <a:extLst>
                  <a:ext uri="{0D108BD9-81ED-4DB2-BD59-A6C34878D82A}">
                    <a16:rowId xmlns:a16="http://schemas.microsoft.com/office/drawing/2014/main" val="81188307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ГД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21.05.04 «Горное дело» ,</a:t>
                      </a:r>
                      <a:r>
                        <a:rPr lang="ru-RU" sz="1400" u="none" strike="noStrike" baseline="0" dirty="0">
                          <a:effectLst/>
                        </a:rPr>
                        <a:t> специализация «Открытые горные работы»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</a:rPr>
                        <a:t>З-С-ГД-19 (6,5) ускоренное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8" marB="0" anchor="ctr"/>
                </a:tc>
                <a:extLst>
                  <a:ext uri="{0D108BD9-81ED-4DB2-BD59-A6C34878D82A}">
                    <a16:rowId xmlns:a16="http://schemas.microsoft.com/office/drawing/2014/main" val="2586540968"/>
                  </a:ext>
                </a:extLst>
              </a:tr>
              <a:tr h="40761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err="1">
                          <a:effectLst/>
                        </a:rPr>
                        <a:t>Специалитет</a:t>
                      </a:r>
                      <a:r>
                        <a:rPr lang="ru-RU" sz="1400" u="none" strike="noStrike" dirty="0">
                          <a:effectLst/>
                        </a:rPr>
                        <a:t> всего: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extLst>
                  <a:ext uri="{0D108BD9-81ED-4DB2-BD59-A6C34878D82A}">
                    <a16:rowId xmlns:a16="http://schemas.microsoft.com/office/drawing/2014/main" val="4198453782"/>
                  </a:ext>
                </a:extLst>
              </a:tr>
              <a:tr h="52998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Итого ожидаемый выпуск 2025 года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51" marR="9351" marT="934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7" marB="0" anchor="ctr"/>
                </a:tc>
                <a:extLst>
                  <a:ext uri="{0D108BD9-81ED-4DB2-BD59-A6C34878D82A}">
                    <a16:rowId xmlns:a16="http://schemas.microsoft.com/office/drawing/2014/main" val="353028278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697437"/>
              </p:ext>
            </p:extLst>
          </p:nvPr>
        </p:nvGraphicFramePr>
        <p:xfrm>
          <a:off x="179512" y="476671"/>
          <a:ext cx="8788643" cy="618546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16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70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4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88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108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38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4134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/>
                        <a:t>График работы государственных экзаменационных комиссий на 2025 год</a:t>
                      </a:r>
                      <a:endParaRPr lang="ru-RU" sz="20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068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очной формы обучения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85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№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/>
                        <a:t>Код специальности/</a:t>
                      </a:r>
                      <a:r>
                        <a:rPr lang="ru-RU" sz="1200" u="none" strike="noStrike" baseline="0" dirty="0"/>
                        <a:t> </a:t>
                      </a:r>
                      <a:r>
                        <a:rPr lang="ru-RU" sz="1200" u="none" strike="noStrike" dirty="0"/>
                        <a:t>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Наименование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Специализация/профиль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Форма обучения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Дата заседания ГЭК по защите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Время, место проведения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Обогащение полезных ископаемых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С-ГД-19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6 февраля 2025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9:00, А 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Открытые горные работы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С-ГД-19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7 февраля 2025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9:00, А 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56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44.03.05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Педагогическое образование (с</a:t>
                      </a:r>
                      <a:r>
                        <a:rPr lang="ru-RU" sz="1200" u="none" strike="noStrike" baseline="0" dirty="0"/>
                        <a:t> двумя профилями подготовки)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Дошкольное образование и начальное образование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БА-ПО-20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 июня 2025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9:00, 507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extLst>
                  <a:ext uri="{0D108BD9-81ED-4DB2-BD59-A6C34878D82A}">
                    <a16:rowId xmlns:a16="http://schemas.microsoft.com/office/drawing/2014/main" val="1763526654"/>
                  </a:ext>
                </a:extLst>
              </a:tr>
              <a:tr h="4491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45.03.01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Филология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Отечественная филология (русский</a:t>
                      </a:r>
                      <a:r>
                        <a:rPr lang="ru-RU" sz="1200" u="none" strike="noStrike" baseline="0" dirty="0"/>
                        <a:t> </a:t>
                      </a:r>
                      <a:r>
                        <a:rPr lang="ru-RU" sz="1200" u="none" strike="noStrike" dirty="0"/>
                        <a:t>язык 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Б-ОФ-21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30 июня 2025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09:00, 501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extLst>
                  <a:ext uri="{0D108BD9-81ED-4DB2-BD59-A6C34878D82A}">
                    <a16:rowId xmlns:a16="http://schemas.microsoft.com/office/drawing/2014/main" val="1272401176"/>
                  </a:ext>
                </a:extLst>
              </a:tr>
              <a:tr h="5784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45.03.01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Филология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Зарубежная филология</a:t>
                      </a:r>
                      <a:r>
                        <a:rPr lang="ru-RU" sz="1200" u="none" strike="noStrike" baseline="0" dirty="0"/>
                        <a:t> </a:t>
                      </a:r>
                      <a:r>
                        <a:rPr lang="ru-RU" sz="1200" u="none" strike="noStrike" dirty="0"/>
                        <a:t>(английский</a:t>
                      </a:r>
                      <a:r>
                        <a:rPr lang="ru-RU" sz="1200" u="none" strike="noStrike" baseline="0" dirty="0"/>
                        <a:t> </a:t>
                      </a:r>
                      <a:r>
                        <a:rPr lang="ru-RU" sz="1200" u="none" strike="noStrike" dirty="0"/>
                        <a:t>язык 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Б-ЗФ-21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30 июня 2025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10:00, 501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06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01.03.02 </a:t>
                      </a:r>
                      <a:r>
                        <a:rPr lang="ru-RU" sz="1200" u="none" strike="noStrike" dirty="0"/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Прикладная математика и </a:t>
                      </a:r>
                      <a:r>
                        <a:rPr lang="ru-RU" sz="1200" u="none" strike="noStrike" baseline="0" dirty="0">
                          <a:effectLst/>
                        </a:rPr>
                        <a:t>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effectLst/>
                        </a:rPr>
                        <a:t>Системное программирование и компьютерные технологии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Б-ПМ-21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4 июля 2025 г.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09:00, 206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extLst>
                  <a:ext uri="{0D108BD9-81ED-4DB2-BD59-A6C34878D82A}">
                    <a16:rowId xmlns:a16="http://schemas.microsoft.com/office/drawing/2014/main" val="1420814419"/>
                  </a:ext>
                </a:extLst>
              </a:tr>
              <a:tr h="7917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 13.03.02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Электроэнергетика и электротехника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Электрооборудование и электрохозяйство предприятий, организаций, учреждений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Б-ЭО-21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4 июля 2025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09:00, А 510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17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 08.03.01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Промышленное и гражданское 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Б-ПГС-21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очная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4 июля 2025</a:t>
                      </a:r>
                      <a:r>
                        <a:rPr lang="ru-RU" sz="1200" u="none" strike="noStrike" baseline="0" dirty="0"/>
                        <a:t> </a:t>
                      </a:r>
                      <a:r>
                        <a:rPr lang="ru-RU" sz="1200" u="none" strike="noStrike" dirty="0"/>
                        <a:t>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9:00, А 303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50" marR="6750" marT="6752" marB="0" anchor="ctr"/>
                </a:tc>
                <a:extLst>
                  <a:ext uri="{0D108BD9-81ED-4DB2-BD59-A6C34878D82A}">
                    <a16:rowId xmlns:a16="http://schemas.microsoft.com/office/drawing/2014/main" val="364419954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957658"/>
              </p:ext>
            </p:extLst>
          </p:nvPr>
        </p:nvGraphicFramePr>
        <p:xfrm>
          <a:off x="251520" y="836712"/>
          <a:ext cx="8784977" cy="571649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86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91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205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7443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/>
                        <a:t>График работы государственных экзаменационных комиссий на 2025год</a:t>
                      </a:r>
                      <a:endParaRPr lang="ru-RU" sz="20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24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заочной формы обучения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4" marR="6924" marT="6921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924" marR="6924" marT="6921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55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№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Код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Наименование специальности/ направления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Специализация/профиль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Группа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Дата заседания ГЭК по защите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Время, место проведения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Подземная разработка пластовых месторождений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З-С-ГД-18(6,5)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8 февраля 2025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9:00, А409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1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Открытые горные работы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З-С-ГД-18(6,5)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7 февраля 2025</a:t>
                      </a:r>
                      <a:r>
                        <a:rPr lang="ru-RU" sz="1200" u="none" strike="noStrike" baseline="0" dirty="0"/>
                        <a:t> </a:t>
                      </a:r>
                      <a:r>
                        <a:rPr lang="ru-RU" sz="1200" u="none" strike="noStrike" dirty="0"/>
                        <a:t>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9:00, А409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21.05.04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/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Открытые горные работы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З-С-ГД-19(6,5) ускоренное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7 февраля 2025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9:00, А409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87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08.03.01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Промышленное и гражданское 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З-БП-ПГС-20(5)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4 июля 2025г.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09:00, А303</a:t>
                      </a: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72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09.03.03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Прикладная 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Прикладная</a:t>
                      </a:r>
                      <a:r>
                        <a:rPr lang="ru-RU" sz="1200" u="none" strike="noStrike" baseline="0" dirty="0"/>
                        <a:t> информатика в менеджменте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З-БА-ПИ-20(5)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4 июля 2025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 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09:00, 206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extLst>
                  <a:ext uri="{0D108BD9-81ED-4DB2-BD59-A6C34878D82A}">
                    <a16:rowId xmlns:a16="http://schemas.microsoft.com/office/drawing/2014/main" val="1799795617"/>
                  </a:ext>
                </a:extLst>
              </a:tr>
              <a:tr h="672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09.03.03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Прикладная 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Прикладная</a:t>
                      </a:r>
                      <a:r>
                        <a:rPr lang="ru-RU" sz="1200" u="none" strike="noStrike" baseline="0" dirty="0"/>
                        <a:t> информатика в менеджменте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З-БА-ПИ-20(5)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5 июля 2025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 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/>
                        <a:t>09:00, 206</a:t>
                      </a:r>
                      <a:endParaRPr lang="ru-RU" sz="120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extLst>
                  <a:ext uri="{0D108BD9-81ED-4DB2-BD59-A6C34878D82A}">
                    <a16:rowId xmlns:a16="http://schemas.microsoft.com/office/drawing/2014/main" val="2567071663"/>
                  </a:ext>
                </a:extLst>
              </a:tr>
              <a:tr h="672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13.03.02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Электроэнергетика</a:t>
                      </a:r>
                      <a:r>
                        <a:rPr lang="ru-RU" sz="1200" u="none" strike="noStrike" baseline="0" dirty="0"/>
                        <a:t> и электротехника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Электрооборудование и электрохозяйство предприятий, организаций, учреждений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З-БП-ЭО-20(5)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4 июля 2025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09:00, А510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24" marR="6924" marT="6921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31127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Результаты ГИА 2025 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Кафедра  «Горное дело»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Очная форма обучения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7297531"/>
              </p:ext>
            </p:extLst>
          </p:nvPr>
        </p:nvGraphicFramePr>
        <p:xfrm>
          <a:off x="179512" y="1997142"/>
          <a:ext cx="8847138" cy="392593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154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6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5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68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95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538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Код по ОКСО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Наименование специальности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/направления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Кол-во выпускников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"отлично"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"хорошо"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"удовлетворительно"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Успеваемость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Качество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8087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>
                          <a:effectLst/>
                        </a:rPr>
                        <a:t>21.05.04</a:t>
                      </a:r>
                    </a:p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«Горное дело», специализация «Обогащение полезных</a:t>
                      </a:r>
                      <a:r>
                        <a:rPr lang="ru-RU" sz="1600" u="none" strike="noStrike" baseline="0" dirty="0">
                          <a:effectLst/>
                        </a:rPr>
                        <a:t> ископаемых</a:t>
                      </a:r>
                      <a:r>
                        <a:rPr lang="ru-RU" sz="1600" u="none" strike="noStrike" dirty="0">
                          <a:effectLst/>
                        </a:rPr>
                        <a:t>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77%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2422627589"/>
                  </a:ext>
                </a:extLst>
              </a:tr>
              <a:tr h="14401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21.05.04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>
                          <a:effectLst/>
                        </a:rPr>
                        <a:t>«Горное дело», специализация «Открытые</a:t>
                      </a:r>
                      <a:r>
                        <a:rPr lang="ru-RU" sz="1600" u="none" strike="noStrike" baseline="0" dirty="0">
                          <a:effectLst/>
                        </a:rPr>
                        <a:t> горные работы</a:t>
                      </a:r>
                      <a:r>
                        <a:rPr lang="ru-RU" sz="1600" u="none" strike="noStrike" dirty="0">
                          <a:effectLst/>
                        </a:rPr>
                        <a:t>», </a:t>
                      </a:r>
                    </a:p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-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-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3169546873"/>
                  </a:ext>
                </a:extLst>
              </a:tr>
              <a:tr h="333839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 dirty="0">
                          <a:effectLst/>
                        </a:rPr>
                        <a:t>ИТОГО: 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15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8 </a:t>
                      </a:r>
                      <a:endParaRPr lang="ru-RU" sz="16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4 </a:t>
                      </a:r>
                      <a:endParaRPr lang="ru-RU" sz="16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 3</a:t>
                      </a:r>
                      <a:endParaRPr lang="ru-RU" sz="16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80%</a:t>
                      </a:r>
                      <a:endParaRPr lang="ru-RU" sz="1600" b="1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792113" y="620688"/>
            <a:ext cx="73437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0"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</a:p>
          <a:p>
            <a:pPr eaLnBrk="1" hangingPunct="1"/>
            <a:r>
              <a:rPr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 «Горное дело»</a:t>
            </a:r>
          </a:p>
          <a:p>
            <a:pPr eaLnBrk="1" hangingPunct="1"/>
            <a:r>
              <a:rPr kumimoji="0" lang="ru-RU" altLang="ru-RU" sz="24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Очная форма обучения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903216662"/>
              </p:ext>
            </p:extLst>
          </p:nvPr>
        </p:nvGraphicFramePr>
        <p:xfrm>
          <a:off x="381187" y="1844824"/>
          <a:ext cx="8568952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52649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Результаты ГИА 2025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Кафедра  «Горное дело»</a:t>
            </a:r>
            <a:b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Заочная форма обучения</a:t>
            </a:r>
            <a:endParaRPr lang="ru-RU" sz="2400" dirty="0">
              <a:solidFill>
                <a:srgbClr val="003366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0012987"/>
              </p:ext>
            </p:extLst>
          </p:nvPr>
        </p:nvGraphicFramePr>
        <p:xfrm>
          <a:off x="179512" y="1628800"/>
          <a:ext cx="8784976" cy="481291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114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5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2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23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7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2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3579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Код по ОКСО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Наименование специальности/направления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Кол-во выпускников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"отлично"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"хорошо"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оценка "удовлетворительно"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Успеваемость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Качество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0528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>
                          <a:effectLst/>
                        </a:rPr>
                        <a:t>21.05.04</a:t>
                      </a:r>
                    </a:p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«Горное дело», специализация «Подземная разработка пластовых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86%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2647747"/>
                  </a:ext>
                </a:extLst>
              </a:tr>
              <a:tr h="150052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21.05.04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>
                          <a:effectLst/>
                        </a:rPr>
                        <a:t>«Горное дело», специализация «Открытые горные работы» </a:t>
                      </a:r>
                    </a:p>
                    <a:p>
                      <a:pPr algn="ctr" rtl="0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64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 dirty="0">
                          <a:effectLst/>
                        </a:rPr>
                        <a:t>ИТОГО: 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11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6 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 4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100%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91%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ms_pptselling_tp01017848">
  <a:themeElements>
    <a:clrScheme name="ms_pptselling_tp01017848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7">
        <a:dk1>
          <a:srgbClr val="000000"/>
        </a:dk1>
        <a:lt1>
          <a:srgbClr val="FFFFFF"/>
        </a:lt1>
        <a:dk2>
          <a:srgbClr val="0033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8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9">
        <a:dk1>
          <a:srgbClr val="808080"/>
        </a:dk1>
        <a:lt1>
          <a:srgbClr val="0000CC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0000AE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10700</TotalTime>
  <Words>2156</Words>
  <Application>Microsoft Office PowerPoint</Application>
  <PresentationFormat>Экран (4:3)</PresentationFormat>
  <Paragraphs>553</Paragraphs>
  <Slides>20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Calibri</vt:lpstr>
      <vt:lpstr>Calibri Light</vt:lpstr>
      <vt:lpstr>Century Gothic</vt:lpstr>
      <vt:lpstr>Garamond</vt:lpstr>
      <vt:lpstr>Times New Roman</vt:lpstr>
      <vt:lpstr>Wingdings</vt:lpstr>
      <vt:lpstr>ms_pptselling_tp01017848</vt:lpstr>
      <vt:lpstr>Тема Office</vt:lpstr>
      <vt:lpstr>Презентация PowerPoint</vt:lpstr>
      <vt:lpstr>О ходе подготовки ГИА</vt:lpstr>
      <vt:lpstr>Презентация PowerPoint</vt:lpstr>
      <vt:lpstr>Контингент выпускников заочной формы обучения</vt:lpstr>
      <vt:lpstr>Презентация PowerPoint</vt:lpstr>
      <vt:lpstr>Презентация PowerPoint</vt:lpstr>
      <vt:lpstr>Результаты ГИА 2025  Кафедра  «Горное дело» Очная форма обучения</vt:lpstr>
      <vt:lpstr>Презентация PowerPoint</vt:lpstr>
      <vt:lpstr>Результаты ГИА 2025 Кафедра  «Горное дело» Заочная форма обучения</vt:lpstr>
      <vt:lpstr>Результаты ГИА Заочная форма обучения кафедра «Горное дело»</vt:lpstr>
      <vt:lpstr>Презентация PowerPoint</vt:lpstr>
      <vt:lpstr>Презентация PowerPoint</vt:lpstr>
      <vt:lpstr>Опыт других вузов</vt:lpstr>
      <vt:lpstr>Опыт других вузов</vt:lpstr>
      <vt:lpstr>О подготовке к ГИА 2025-2026 уч.г.</vt:lpstr>
      <vt:lpstr>«Стартап как диплом» — это форма итоговой аттестации, при которой студенты создают технологический или инновационный проект, сочетающий научно-исследовательскую работу и предпринимательскую деятельность. </vt:lpstr>
      <vt:lpstr>ГИА в форме профессионального демонстрационного экзамена в рамках подготовки педагогических кадров по УГСН 44.00.00 Образование и педагогические науки</vt:lpstr>
      <vt:lpstr>Независимая оценка квалификаций</vt:lpstr>
      <vt:lpstr>Презентация PowerPoint</vt:lpstr>
      <vt:lpstr>ПОСТАНОВЛЕНИЕ: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ПРОВЕДЕНИЯ           ГОСУДАРСТВЕННЫХ МЕЖДИСЦИПЛИНАРНЫХ ЭКЗАМЕНОВ  В 2010/2011 УЧ.ГОДУ</dc:title>
  <dc:creator>11</dc:creator>
  <cp:lastModifiedBy>Лидия Дмитриевна Ядреева</cp:lastModifiedBy>
  <cp:revision>523</cp:revision>
  <cp:lastPrinted>2021-02-10T01:40:22Z</cp:lastPrinted>
  <dcterms:created xsi:type="dcterms:W3CDTF">2011-04-28T00:43:38Z</dcterms:created>
  <dcterms:modified xsi:type="dcterms:W3CDTF">2025-05-29T01:10:17Z</dcterms:modified>
</cp:coreProperties>
</file>