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265" r:id="rId2"/>
    <p:sldId id="279" r:id="rId3"/>
    <p:sldId id="292" r:id="rId4"/>
    <p:sldId id="288" r:id="rId5"/>
    <p:sldId id="293" r:id="rId6"/>
    <p:sldId id="287" r:id="rId7"/>
    <p:sldId id="286" r:id="rId8"/>
    <p:sldId id="289" r:id="rId9"/>
    <p:sldId id="291" r:id="rId10"/>
    <p:sldId id="280" r:id="rId11"/>
  </p:sldIdLst>
  <p:sldSz cx="12192000" cy="6858000"/>
  <p:notesSz cx="6761163" cy="994251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26DC18"/>
    <a:srgbClr val="2C10F8"/>
    <a:srgbClr val="2C05B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Средний стиль 2 —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93296810-A885-4BE3-A3E7-6D5BEEA58F35}" styleName="Средний стиль 2 —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96374" autoAdjust="0"/>
  </p:normalViewPr>
  <p:slideViewPr>
    <p:cSldViewPr snapToGrid="0">
      <p:cViewPr varScale="1">
        <p:scale>
          <a:sx n="111" d="100"/>
          <a:sy n="111" d="100"/>
        </p:scale>
        <p:origin x="534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29837" cy="498236"/>
          </a:xfrm>
          <a:prstGeom prst="rect">
            <a:avLst/>
          </a:prstGeom>
        </p:spPr>
        <p:txBody>
          <a:bodyPr vert="horz" lIns="90882" tIns="45441" rIns="90882" bIns="45441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29761" y="1"/>
            <a:ext cx="2929837" cy="498236"/>
          </a:xfrm>
          <a:prstGeom prst="rect">
            <a:avLst/>
          </a:prstGeom>
        </p:spPr>
        <p:txBody>
          <a:bodyPr vert="horz" lIns="90882" tIns="45441" rIns="90882" bIns="45441" rtlCol="0"/>
          <a:lstStyle>
            <a:lvl1pPr algn="r">
              <a:defRPr sz="1200"/>
            </a:lvl1pPr>
          </a:lstStyle>
          <a:p>
            <a:r>
              <a:rPr lang="ru-RU" smtClean="0"/>
              <a:t>Приложение 1</a:t>
            </a: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44277"/>
            <a:ext cx="2929837" cy="498236"/>
          </a:xfrm>
          <a:prstGeom prst="rect">
            <a:avLst/>
          </a:prstGeom>
        </p:spPr>
        <p:txBody>
          <a:bodyPr vert="horz" lIns="90882" tIns="45441" rIns="90882" bIns="45441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29761" y="9444277"/>
            <a:ext cx="2929837" cy="498236"/>
          </a:xfrm>
          <a:prstGeom prst="rect">
            <a:avLst/>
          </a:prstGeom>
        </p:spPr>
        <p:txBody>
          <a:bodyPr vert="horz" lIns="90882" tIns="45441" rIns="90882" bIns="45441" rtlCol="0" anchor="b"/>
          <a:lstStyle>
            <a:lvl1pPr algn="r">
              <a:defRPr sz="1200"/>
            </a:lvl1pPr>
          </a:lstStyle>
          <a:p>
            <a:fld id="{1F6A6689-92BD-4D0E-BBAC-5CF5E62614D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40220530"/>
      </p:ext>
    </p:extLst>
  </p:cSld>
  <p:clrMap bg1="lt1" tx1="dk1" bg2="lt2" tx2="dk2" accent1="accent1" accent2="accent2" accent3="accent3" accent4="accent4" accent5="accent5" accent6="accent6" hlink="hlink" folHlink="folHlink"/>
  <p:hf hdr="0" ft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29837" cy="498236"/>
          </a:xfrm>
          <a:prstGeom prst="rect">
            <a:avLst/>
          </a:prstGeom>
        </p:spPr>
        <p:txBody>
          <a:bodyPr vert="horz" lIns="90882" tIns="45441" rIns="90882" bIns="45441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29761" y="1"/>
            <a:ext cx="2929837" cy="498236"/>
          </a:xfrm>
          <a:prstGeom prst="rect">
            <a:avLst/>
          </a:prstGeom>
        </p:spPr>
        <p:txBody>
          <a:bodyPr vert="horz" lIns="90882" tIns="45441" rIns="90882" bIns="45441" rtlCol="0"/>
          <a:lstStyle>
            <a:lvl1pPr algn="r">
              <a:defRPr sz="1200"/>
            </a:lvl1pPr>
          </a:lstStyle>
          <a:p>
            <a:r>
              <a:rPr lang="ru-RU" smtClean="0"/>
              <a:t>Приложение 1</a:t>
            </a:r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98463" y="1243013"/>
            <a:ext cx="5964237" cy="33559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0882" tIns="45441" rIns="90882" bIns="45441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6117" y="4785608"/>
            <a:ext cx="5408930" cy="3914488"/>
          </a:xfrm>
          <a:prstGeom prst="rect">
            <a:avLst/>
          </a:prstGeom>
        </p:spPr>
        <p:txBody>
          <a:bodyPr vert="horz" lIns="90882" tIns="45441" rIns="90882" bIns="45441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4277"/>
            <a:ext cx="2929837" cy="498236"/>
          </a:xfrm>
          <a:prstGeom prst="rect">
            <a:avLst/>
          </a:prstGeom>
        </p:spPr>
        <p:txBody>
          <a:bodyPr vert="horz" lIns="90882" tIns="45441" rIns="90882" bIns="45441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29761" y="9444277"/>
            <a:ext cx="2929837" cy="498236"/>
          </a:xfrm>
          <a:prstGeom prst="rect">
            <a:avLst/>
          </a:prstGeom>
        </p:spPr>
        <p:txBody>
          <a:bodyPr vert="horz" lIns="90882" tIns="45441" rIns="90882" bIns="45441" rtlCol="0" anchor="b"/>
          <a:lstStyle>
            <a:lvl1pPr algn="r">
              <a:defRPr sz="1200"/>
            </a:lvl1pPr>
          </a:lstStyle>
          <a:p>
            <a:fld id="{7F47A809-B5D4-4C2A-B9DB-F056C5E2604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33227794"/>
      </p:ext>
    </p:extLst>
  </p:cSld>
  <p:clrMap bg1="lt1" tx1="dk1" bg2="lt2" tx2="dk2" accent1="accent1" accent2="accent2" accent3="accent3" accent4="accent4" accent5="accent5" accent6="accent6" hlink="hlink" folHlink="folHlink"/>
  <p:hf hdr="0" ftr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E4F75C-E85F-4CC3-A29A-3A70A2F26DE5}" type="datetimeFigureOut">
              <a:rPr lang="ru-RU" smtClean="0"/>
              <a:t>29.08.2025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7B16EF-5CE2-414B-ABCE-69932D76D67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092643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E4F75C-E85F-4CC3-A29A-3A70A2F26DE5}" type="datetimeFigureOut">
              <a:rPr lang="ru-RU" smtClean="0"/>
              <a:t>29.08.2025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7B16EF-5CE2-414B-ABCE-69932D76D67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561372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E4F75C-E85F-4CC3-A29A-3A70A2F26DE5}" type="datetimeFigureOut">
              <a:rPr lang="ru-RU" smtClean="0"/>
              <a:t>29.08.2025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7B16EF-5CE2-414B-ABCE-69932D76D67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553602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E4F75C-E85F-4CC3-A29A-3A70A2F26DE5}" type="datetimeFigureOut">
              <a:rPr lang="ru-RU" smtClean="0"/>
              <a:t>29.08.2025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7B16EF-5CE2-414B-ABCE-69932D76D67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34326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E4F75C-E85F-4CC3-A29A-3A70A2F26DE5}" type="datetimeFigureOut">
              <a:rPr lang="ru-RU" smtClean="0"/>
              <a:t>29.08.2025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7B16EF-5CE2-414B-ABCE-69932D76D67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193386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E4F75C-E85F-4CC3-A29A-3A70A2F26DE5}" type="datetimeFigureOut">
              <a:rPr lang="ru-RU" smtClean="0"/>
              <a:t>29.08.2025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7B16EF-5CE2-414B-ABCE-69932D76D67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380464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E4F75C-E85F-4CC3-A29A-3A70A2F26DE5}" type="datetimeFigureOut">
              <a:rPr lang="ru-RU" smtClean="0"/>
              <a:t>29.08.2025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7B16EF-5CE2-414B-ABCE-69932D76D67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888720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E4F75C-E85F-4CC3-A29A-3A70A2F26DE5}" type="datetimeFigureOut">
              <a:rPr lang="ru-RU" smtClean="0"/>
              <a:t>29.08.2025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7B16EF-5CE2-414B-ABCE-69932D76D67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083066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E4F75C-E85F-4CC3-A29A-3A70A2F26DE5}" type="datetimeFigureOut">
              <a:rPr lang="ru-RU" smtClean="0"/>
              <a:t>29.08.2025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7B16EF-5CE2-414B-ABCE-69932D76D67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371253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E4F75C-E85F-4CC3-A29A-3A70A2F26DE5}" type="datetimeFigureOut">
              <a:rPr lang="ru-RU" smtClean="0"/>
              <a:t>29.08.2025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7B16EF-5CE2-414B-ABCE-69932D76D67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80870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E4F75C-E85F-4CC3-A29A-3A70A2F26DE5}" type="datetimeFigureOut">
              <a:rPr lang="ru-RU" smtClean="0"/>
              <a:t>29.08.2025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7B16EF-5CE2-414B-ABCE-69932D76D67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435084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E4F75C-E85F-4CC3-A29A-3A70A2F26DE5}" type="datetimeFigureOut">
              <a:rPr lang="ru-RU" smtClean="0"/>
              <a:t>29.08.2025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7B16EF-5CE2-414B-ABCE-69932D76D67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34289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194" y="207819"/>
            <a:ext cx="681642" cy="749806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20425" y="5957054"/>
            <a:ext cx="1071818" cy="758071"/>
          </a:xfrm>
          <a:prstGeom prst="rect">
            <a:avLst/>
          </a:prstGeom>
        </p:spPr>
      </p:pic>
      <p:sp>
        <p:nvSpPr>
          <p:cNvPr id="19" name="Половина рамки 18"/>
          <p:cNvSpPr/>
          <p:nvPr/>
        </p:nvSpPr>
        <p:spPr>
          <a:xfrm rot="10800000">
            <a:off x="191194" y="207819"/>
            <a:ext cx="1047750" cy="866775"/>
          </a:xfrm>
          <a:prstGeom prst="halfFrame">
            <a:avLst>
              <a:gd name="adj1" fmla="val 1656"/>
              <a:gd name="adj2" fmla="val 154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872836" y="818147"/>
            <a:ext cx="366108" cy="256448"/>
          </a:xfrm>
          <a:prstGeom prst="roundRect">
            <a:avLst/>
          </a:prstGeom>
          <a:noFill/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917871" y="792482"/>
            <a:ext cx="2760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i="1" dirty="0">
                <a:solidFill>
                  <a:srgbClr val="2C10F8"/>
                </a:solidFill>
              </a:rPr>
              <a:t>1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1055890" y="166654"/>
            <a:ext cx="1034552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1600" dirty="0">
                <a:latin typeface="Times New Roman" panose="02020603050405020304" pitchFamily="18" charset="0"/>
              </a:rPr>
              <a:t>Министерство науки и высшего образования Российской Федерации</a:t>
            </a:r>
            <a:endParaRPr lang="ru-RU" sz="1600" dirty="0"/>
          </a:p>
          <a:p>
            <a:pPr algn="ctr">
              <a:spcAft>
                <a:spcPts val="0"/>
              </a:spcAft>
            </a:pPr>
            <a:r>
              <a:rPr lang="ru-RU" sz="1600" dirty="0">
                <a:latin typeface="Times New Roman" panose="02020603050405020304" pitchFamily="18" charset="0"/>
              </a:rPr>
              <a:t>Федеральное государственное автономное образовательное учреждение высшего образования</a:t>
            </a:r>
            <a:endParaRPr lang="ru-RU" sz="1600" dirty="0"/>
          </a:p>
          <a:p>
            <a:pPr algn="ctr">
              <a:spcAft>
                <a:spcPts val="0"/>
              </a:spcAft>
            </a:pPr>
            <a:r>
              <a:rPr lang="ru-RU" sz="1600" dirty="0">
                <a:latin typeface="Times New Roman" panose="02020603050405020304" pitchFamily="18" charset="0"/>
              </a:rPr>
              <a:t>«СЕВЕРО-ВОСТОЧНЫЙ ФЕДЕРАЛЬНЫЙ УНИВЕРСИТЕТ</a:t>
            </a:r>
            <a:endParaRPr lang="ru-RU" sz="1600" dirty="0"/>
          </a:p>
          <a:p>
            <a:pPr algn="ctr">
              <a:spcAft>
                <a:spcPts val="0"/>
              </a:spcAft>
            </a:pPr>
            <a:r>
              <a:rPr lang="ru-RU" sz="1600" dirty="0">
                <a:latin typeface="Times New Roman" panose="02020603050405020304" pitchFamily="18" charset="0"/>
              </a:rPr>
              <a:t>ИМЕНИ М.К.АММОСОВА»</a:t>
            </a:r>
            <a:endParaRPr lang="ru-RU" sz="1600" dirty="0"/>
          </a:p>
          <a:p>
            <a:pPr algn="ctr">
              <a:spcAft>
                <a:spcPts val="0"/>
              </a:spcAft>
            </a:pPr>
            <a:r>
              <a:rPr lang="ru-RU" sz="1600" dirty="0">
                <a:latin typeface="Times New Roman" panose="02020603050405020304" pitchFamily="18" charset="0"/>
              </a:rPr>
              <a:t>Технический институт (филиал) в г. Нерюнгри</a:t>
            </a:r>
            <a:endParaRPr lang="ru-RU" sz="1600" dirty="0"/>
          </a:p>
          <a:p>
            <a:pPr algn="ctr">
              <a:spcAft>
                <a:spcPts val="0"/>
              </a:spcAft>
            </a:pPr>
            <a:r>
              <a:rPr lang="ru-RU" sz="1600" dirty="0">
                <a:latin typeface="Times New Roman" panose="02020603050405020304" pitchFamily="18" charset="0"/>
              </a:rPr>
              <a:t>(ТИ (ф) СВФУ)</a:t>
            </a:r>
            <a:endParaRPr lang="ru-RU" sz="1600" dirty="0">
              <a:effectLst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220686" y="2715274"/>
            <a:ext cx="6881752" cy="20159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2500" b="1" dirty="0">
                <a:cs typeface="Times New Roman" panose="02020603050405020304" pitchFamily="18" charset="0"/>
              </a:rPr>
              <a:t>ПЛАН</a:t>
            </a:r>
          </a:p>
          <a:p>
            <a:pPr algn="ctr">
              <a:spcAft>
                <a:spcPts val="0"/>
              </a:spcAft>
            </a:pPr>
            <a:r>
              <a:rPr lang="ru-RU" sz="2500" b="1" dirty="0">
                <a:cs typeface="Times New Roman" panose="02020603050405020304" pitchFamily="18" charset="0"/>
              </a:rPr>
              <a:t> НАУЧНО-ИССЛЕДОВАТЕЛЬСКОЙ РАБОТЫ ТЕХНИЧЕСКОГО ИНСТИТУТА</a:t>
            </a:r>
          </a:p>
          <a:p>
            <a:pPr algn="ctr">
              <a:spcAft>
                <a:spcPts val="0"/>
              </a:spcAft>
            </a:pPr>
            <a:r>
              <a:rPr lang="ru-RU" sz="2500" b="1" dirty="0">
                <a:cs typeface="Times New Roman" panose="02020603050405020304" pitchFamily="18" charset="0"/>
              </a:rPr>
              <a:t> (ФИЛИАЛА) ФГАОУ ВО «СВФУ»</a:t>
            </a:r>
          </a:p>
          <a:p>
            <a:pPr algn="ctr"/>
            <a:r>
              <a:rPr lang="ru-RU" sz="2500" b="1" dirty="0">
                <a:cs typeface="Times New Roman" panose="02020603050405020304" pitchFamily="18" charset="0"/>
              </a:rPr>
              <a:t>на 2025 год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5637913" y="5953883"/>
            <a:ext cx="83837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/>
              <a:t>2025 г.</a:t>
            </a:r>
          </a:p>
        </p:txBody>
      </p:sp>
    </p:spTree>
    <p:extLst>
      <p:ext uri="{BB962C8B-B14F-4D97-AF65-F5344CB8AC3E}">
        <p14:creationId xmlns:p14="http://schemas.microsoft.com/office/powerpoint/2010/main" val="356429353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194" y="207819"/>
            <a:ext cx="681642" cy="749806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20425" y="5957054"/>
            <a:ext cx="1071818" cy="758071"/>
          </a:xfrm>
          <a:prstGeom prst="rect">
            <a:avLst/>
          </a:prstGeom>
        </p:spPr>
      </p:pic>
      <p:sp>
        <p:nvSpPr>
          <p:cNvPr id="19" name="Половина рамки 18"/>
          <p:cNvSpPr/>
          <p:nvPr/>
        </p:nvSpPr>
        <p:spPr>
          <a:xfrm rot="10800000">
            <a:off x="191194" y="207819"/>
            <a:ext cx="1047750" cy="866775"/>
          </a:xfrm>
          <a:prstGeom prst="halfFrame">
            <a:avLst>
              <a:gd name="adj1" fmla="val 1656"/>
              <a:gd name="adj2" fmla="val 154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872836" y="818147"/>
            <a:ext cx="366108" cy="256448"/>
          </a:xfrm>
          <a:prstGeom prst="roundRect">
            <a:avLst/>
          </a:prstGeom>
          <a:noFill/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917871" y="792482"/>
            <a:ext cx="36740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i="1" dirty="0">
                <a:solidFill>
                  <a:srgbClr val="2C10F8"/>
                </a:solidFill>
              </a:rPr>
              <a:t>10</a:t>
            </a:r>
          </a:p>
        </p:txBody>
      </p:sp>
      <p:sp>
        <p:nvSpPr>
          <p:cNvPr id="10" name="Скругленный прямоугольник 4">
            <a:extLst>
              <a:ext uri="{FF2B5EF4-FFF2-40B4-BE49-F238E27FC236}">
                <a16:creationId xmlns:a16="http://schemas.microsoft.com/office/drawing/2014/main" id="{3F95965F-2C5E-4FE8-82F2-06D1BBCB10D6}"/>
              </a:ext>
            </a:extLst>
          </p:cNvPr>
          <p:cNvSpPr/>
          <p:nvPr/>
        </p:nvSpPr>
        <p:spPr bwMode="auto">
          <a:xfrm>
            <a:off x="1330314" y="957625"/>
            <a:ext cx="4221498" cy="893394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38100" tIns="38100" rIns="38100" bIns="38100" spcCol="1270" anchor="ctr"/>
          <a:lstStyle/>
          <a:p>
            <a:pPr algn="ctr" defTabSz="444500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1600" b="1" i="1" dirty="0">
                <a:solidFill>
                  <a:srgbClr val="C00000"/>
                </a:solidFill>
              </a:rPr>
              <a:t>Наименования структурного подразделения</a:t>
            </a:r>
          </a:p>
        </p:txBody>
      </p:sp>
      <p:grpSp>
        <p:nvGrpSpPr>
          <p:cNvPr id="11" name="Группа 10">
            <a:extLst>
              <a:ext uri="{FF2B5EF4-FFF2-40B4-BE49-F238E27FC236}">
                <a16:creationId xmlns:a16="http://schemas.microsoft.com/office/drawing/2014/main" id="{EFA51A27-0485-4ADE-9679-4205CBA40312}"/>
              </a:ext>
            </a:extLst>
          </p:cNvPr>
          <p:cNvGrpSpPr/>
          <p:nvPr/>
        </p:nvGrpSpPr>
        <p:grpSpPr>
          <a:xfrm>
            <a:off x="1347398" y="1922418"/>
            <a:ext cx="4228671" cy="369015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12" name="Скругленный прямоугольник 260">
              <a:extLst>
                <a:ext uri="{FF2B5EF4-FFF2-40B4-BE49-F238E27FC236}">
                  <a16:creationId xmlns:a16="http://schemas.microsoft.com/office/drawing/2014/main" id="{0B069531-72E7-4738-97B0-0A72D147A278}"/>
                </a:ext>
              </a:extLst>
            </p:cNvPr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3" name="Скругленный прямоугольник 4">
              <a:extLst>
                <a:ext uri="{FF2B5EF4-FFF2-40B4-BE49-F238E27FC236}">
                  <a16:creationId xmlns:a16="http://schemas.microsoft.com/office/drawing/2014/main" id="{2EAC6420-BC86-42EB-8D63-8A2A4F49F932}"/>
                </a:ext>
              </a:extLst>
            </p:cNvPr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>
                <a:lnSpc>
                  <a:spcPct val="107000"/>
                </a:lnSpc>
                <a:spcAft>
                  <a:spcPts val="0"/>
                </a:spcAft>
              </a:pPr>
              <a:r>
                <a:rPr lang="ru-RU" sz="1400" b="1" i="1" dirty="0"/>
                <a:t>ТИ(ф) СВФУ</a:t>
              </a:r>
            </a:p>
          </p:txBody>
        </p:sp>
      </p:grpSp>
      <p:sp>
        <p:nvSpPr>
          <p:cNvPr id="14" name="Скругленный прямоугольник 4">
            <a:extLst>
              <a:ext uri="{FF2B5EF4-FFF2-40B4-BE49-F238E27FC236}">
                <a16:creationId xmlns:a16="http://schemas.microsoft.com/office/drawing/2014/main" id="{E94B228E-C221-4349-A86B-78F7C366C993}"/>
              </a:ext>
            </a:extLst>
          </p:cNvPr>
          <p:cNvSpPr/>
          <p:nvPr/>
        </p:nvSpPr>
        <p:spPr bwMode="auto">
          <a:xfrm>
            <a:off x="5611536" y="965627"/>
            <a:ext cx="3011533" cy="42905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38100" tIns="38100" rIns="38100" bIns="38100" spcCol="1270" anchor="ctr"/>
          <a:lstStyle/>
          <a:p>
            <a:pPr algn="ctr" defTabSz="444500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1400" b="1" i="1" dirty="0">
                <a:solidFill>
                  <a:srgbClr val="C00000"/>
                </a:solidFill>
              </a:rPr>
              <a:t>Патентование</a:t>
            </a:r>
          </a:p>
        </p:txBody>
      </p:sp>
      <p:grpSp>
        <p:nvGrpSpPr>
          <p:cNvPr id="15" name="Группа 14">
            <a:extLst>
              <a:ext uri="{FF2B5EF4-FFF2-40B4-BE49-F238E27FC236}">
                <a16:creationId xmlns:a16="http://schemas.microsoft.com/office/drawing/2014/main" id="{640F7D62-BC90-4E4E-B438-7B310B81A317}"/>
              </a:ext>
            </a:extLst>
          </p:cNvPr>
          <p:cNvGrpSpPr/>
          <p:nvPr/>
        </p:nvGrpSpPr>
        <p:grpSpPr>
          <a:xfrm>
            <a:off x="5642624" y="1943962"/>
            <a:ext cx="1311006" cy="338462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16" name="Скругленный прямоугольник 265">
              <a:extLst>
                <a:ext uri="{FF2B5EF4-FFF2-40B4-BE49-F238E27FC236}">
                  <a16:creationId xmlns:a16="http://schemas.microsoft.com/office/drawing/2014/main" id="{45D17875-EB38-44AC-A3B5-D2AD8CF3F2D1}"/>
                </a:ext>
              </a:extLst>
            </p:cNvPr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7" name="Скругленный прямоугольник 4">
              <a:extLst>
                <a:ext uri="{FF2B5EF4-FFF2-40B4-BE49-F238E27FC236}">
                  <a16:creationId xmlns:a16="http://schemas.microsoft.com/office/drawing/2014/main" id="{3D36F8B8-31C5-46DC-AC3F-7A0062B0A3F9}"/>
                </a:ext>
              </a:extLst>
            </p:cNvPr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>
                  <a:solidFill>
                    <a:srgbClr val="2C10F8"/>
                  </a:solidFill>
                </a:rPr>
                <a:t>2</a:t>
              </a:r>
              <a:endParaRPr lang="ru-RU" sz="1400" b="1" i="1" dirty="0">
                <a:solidFill>
                  <a:srgbClr val="26DC18"/>
                </a:solidFill>
              </a:endParaRPr>
            </a:p>
          </p:txBody>
        </p:sp>
      </p:grpSp>
      <p:grpSp>
        <p:nvGrpSpPr>
          <p:cNvPr id="24" name="Группа 23">
            <a:extLst>
              <a:ext uri="{FF2B5EF4-FFF2-40B4-BE49-F238E27FC236}">
                <a16:creationId xmlns:a16="http://schemas.microsoft.com/office/drawing/2014/main" id="{1C0D5817-CCD8-4498-AAD5-095601586B61}"/>
              </a:ext>
            </a:extLst>
          </p:cNvPr>
          <p:cNvGrpSpPr/>
          <p:nvPr/>
        </p:nvGrpSpPr>
        <p:grpSpPr>
          <a:xfrm>
            <a:off x="7090820" y="1934957"/>
            <a:ext cx="1554522" cy="338462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25" name="Скругленный прямоугольник 265">
              <a:extLst>
                <a:ext uri="{FF2B5EF4-FFF2-40B4-BE49-F238E27FC236}">
                  <a16:creationId xmlns:a16="http://schemas.microsoft.com/office/drawing/2014/main" id="{42D3EC34-5134-44A6-A9D1-4779715956BA}"/>
                </a:ext>
              </a:extLst>
            </p:cNvPr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6" name="Скругленный прямоугольник 4">
              <a:extLst>
                <a:ext uri="{FF2B5EF4-FFF2-40B4-BE49-F238E27FC236}">
                  <a16:creationId xmlns:a16="http://schemas.microsoft.com/office/drawing/2014/main" id="{847E17C2-FB53-4E6E-B242-D9434F80BBFE}"/>
                </a:ext>
              </a:extLst>
            </p:cNvPr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>
                  <a:solidFill>
                    <a:srgbClr val="2C10F8"/>
                  </a:solidFill>
                </a:rPr>
                <a:t>2</a:t>
              </a:r>
              <a:endParaRPr lang="ru-RU" sz="1400" b="1" i="1" dirty="0">
                <a:solidFill>
                  <a:srgbClr val="26DC18"/>
                </a:solidFill>
              </a:endParaRPr>
            </a:p>
          </p:txBody>
        </p:sp>
      </p:grpSp>
      <p:sp>
        <p:nvSpPr>
          <p:cNvPr id="36" name="Прямоугольник 35">
            <a:extLst>
              <a:ext uri="{FF2B5EF4-FFF2-40B4-BE49-F238E27FC236}">
                <a16:creationId xmlns:a16="http://schemas.microsoft.com/office/drawing/2014/main" id="{648C48D9-75AE-4745-B616-E633354518E1}"/>
              </a:ext>
            </a:extLst>
          </p:cNvPr>
          <p:cNvSpPr/>
          <p:nvPr/>
        </p:nvSpPr>
        <p:spPr>
          <a:xfrm>
            <a:off x="1055890" y="242260"/>
            <a:ext cx="11097943" cy="6719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0"/>
              </a:spcAft>
              <a:defRPr/>
            </a:pPr>
            <a:r>
              <a:rPr lang="ru-RU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cs typeface="Arial" charset="0"/>
              </a:rPr>
              <a:t>ПЛАНОВЫЕ ПОКАЗАТЕЛИ ИННОВАЦИОННОЙ ДЕЯТЕЛЬНОСТИ В ТИ (Ф) СВФУ В 2025 ГОДУ</a:t>
            </a:r>
          </a:p>
          <a:p>
            <a:pPr algn="ctr">
              <a:lnSpc>
                <a:spcPct val="107000"/>
              </a:lnSpc>
              <a:spcAft>
                <a:spcPts val="0"/>
              </a:spcAft>
              <a:defRPr/>
            </a:pPr>
            <a:r>
              <a:rPr lang="ru-RU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cs typeface="Arial" charset="0"/>
              </a:rPr>
              <a:t>(инициативные темы НИР)</a:t>
            </a:r>
          </a:p>
        </p:txBody>
      </p:sp>
      <p:sp>
        <p:nvSpPr>
          <p:cNvPr id="37" name="Скругленный прямоугольник 4">
            <a:extLst>
              <a:ext uri="{FF2B5EF4-FFF2-40B4-BE49-F238E27FC236}">
                <a16:creationId xmlns:a16="http://schemas.microsoft.com/office/drawing/2014/main" id="{667D987A-0531-48AD-BEE8-AEB3B04BE06D}"/>
              </a:ext>
            </a:extLst>
          </p:cNvPr>
          <p:cNvSpPr/>
          <p:nvPr/>
        </p:nvSpPr>
        <p:spPr bwMode="auto">
          <a:xfrm>
            <a:off x="5611523" y="1427629"/>
            <a:ext cx="1342107" cy="42905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38100" tIns="38100" rIns="38100" bIns="38100" spcCol="1270" anchor="ctr"/>
          <a:lstStyle/>
          <a:p>
            <a:pPr algn="ctr" defTabSz="444500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1400" b="1" i="1" dirty="0">
                <a:solidFill>
                  <a:srgbClr val="C00000"/>
                </a:solidFill>
              </a:rPr>
              <a:t>Кол-во заявок</a:t>
            </a:r>
          </a:p>
        </p:txBody>
      </p:sp>
      <p:sp>
        <p:nvSpPr>
          <p:cNvPr id="38" name="Скругленный прямоугольник 4">
            <a:extLst>
              <a:ext uri="{FF2B5EF4-FFF2-40B4-BE49-F238E27FC236}">
                <a16:creationId xmlns:a16="http://schemas.microsoft.com/office/drawing/2014/main" id="{581490DB-3335-4268-891D-7535E1570CB5}"/>
              </a:ext>
            </a:extLst>
          </p:cNvPr>
          <p:cNvSpPr/>
          <p:nvPr/>
        </p:nvSpPr>
        <p:spPr bwMode="auto">
          <a:xfrm>
            <a:off x="7013354" y="1426322"/>
            <a:ext cx="1614063" cy="42905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38100" tIns="38100" rIns="38100" bIns="38100" spcCol="1270" anchor="ctr"/>
          <a:lstStyle/>
          <a:p>
            <a:pPr lvl="0" algn="ctr" defTabSz="444500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1400" b="1" i="1" dirty="0">
                <a:solidFill>
                  <a:srgbClr val="C00000"/>
                </a:solidFill>
              </a:rPr>
              <a:t>Кол-во патентов</a:t>
            </a:r>
          </a:p>
        </p:txBody>
      </p:sp>
      <p:sp>
        <p:nvSpPr>
          <p:cNvPr id="39" name="Скругленный прямоугольник 4">
            <a:extLst>
              <a:ext uri="{FF2B5EF4-FFF2-40B4-BE49-F238E27FC236}">
                <a16:creationId xmlns:a16="http://schemas.microsoft.com/office/drawing/2014/main" id="{37218748-D150-4986-A499-2BEA44DB9118}"/>
              </a:ext>
            </a:extLst>
          </p:cNvPr>
          <p:cNvSpPr/>
          <p:nvPr/>
        </p:nvSpPr>
        <p:spPr bwMode="auto">
          <a:xfrm>
            <a:off x="8698734" y="961272"/>
            <a:ext cx="3242633" cy="42905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38100" tIns="38100" rIns="38100" bIns="38100" spcCol="1270" anchor="ctr"/>
          <a:lstStyle/>
          <a:p>
            <a:pPr algn="ctr" defTabSz="444500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1400" b="1" i="1" dirty="0">
                <a:solidFill>
                  <a:srgbClr val="C00000"/>
                </a:solidFill>
              </a:rPr>
              <a:t>Регистрация базы данных, программ для ЭВМ</a:t>
            </a:r>
          </a:p>
        </p:txBody>
      </p:sp>
      <p:grpSp>
        <p:nvGrpSpPr>
          <p:cNvPr id="40" name="Группа 39">
            <a:extLst>
              <a:ext uri="{FF2B5EF4-FFF2-40B4-BE49-F238E27FC236}">
                <a16:creationId xmlns:a16="http://schemas.microsoft.com/office/drawing/2014/main" id="{F95D0547-CF0C-4374-9756-08CB7DABCCFD}"/>
              </a:ext>
            </a:extLst>
          </p:cNvPr>
          <p:cNvGrpSpPr/>
          <p:nvPr/>
        </p:nvGrpSpPr>
        <p:grpSpPr>
          <a:xfrm>
            <a:off x="8729823" y="1939607"/>
            <a:ext cx="1311006" cy="338462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41" name="Скругленный прямоугольник 265">
              <a:extLst>
                <a:ext uri="{FF2B5EF4-FFF2-40B4-BE49-F238E27FC236}">
                  <a16:creationId xmlns:a16="http://schemas.microsoft.com/office/drawing/2014/main" id="{16EE9665-431B-4FA7-AFA6-67AFBBAD6A2F}"/>
                </a:ext>
              </a:extLst>
            </p:cNvPr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2" name="Скругленный прямоугольник 4">
              <a:extLst>
                <a:ext uri="{FF2B5EF4-FFF2-40B4-BE49-F238E27FC236}">
                  <a16:creationId xmlns:a16="http://schemas.microsoft.com/office/drawing/2014/main" id="{1A1D4587-78FB-40D6-9524-830A48099C20}"/>
                </a:ext>
              </a:extLst>
            </p:cNvPr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>
                  <a:solidFill>
                    <a:srgbClr val="2C10F8"/>
                  </a:solidFill>
                </a:rPr>
                <a:t>2</a:t>
              </a:r>
              <a:endParaRPr lang="ru-RU" sz="1400" b="1" i="1" dirty="0">
                <a:solidFill>
                  <a:srgbClr val="26DC18"/>
                </a:solidFill>
              </a:endParaRPr>
            </a:p>
          </p:txBody>
        </p:sp>
      </p:grpSp>
      <p:grpSp>
        <p:nvGrpSpPr>
          <p:cNvPr id="44" name="Группа 43">
            <a:extLst>
              <a:ext uri="{FF2B5EF4-FFF2-40B4-BE49-F238E27FC236}">
                <a16:creationId xmlns:a16="http://schemas.microsoft.com/office/drawing/2014/main" id="{688F29A7-B0D6-4917-B7F3-C9D1FB72F7EF}"/>
              </a:ext>
            </a:extLst>
          </p:cNvPr>
          <p:cNvGrpSpPr/>
          <p:nvPr/>
        </p:nvGrpSpPr>
        <p:grpSpPr>
          <a:xfrm>
            <a:off x="10160093" y="1928279"/>
            <a:ext cx="1787839" cy="338462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45" name="Скругленный прямоугольник 265">
              <a:extLst>
                <a:ext uri="{FF2B5EF4-FFF2-40B4-BE49-F238E27FC236}">
                  <a16:creationId xmlns:a16="http://schemas.microsoft.com/office/drawing/2014/main" id="{631E9D11-0450-401F-9D8D-0266FA3B428E}"/>
                </a:ext>
              </a:extLst>
            </p:cNvPr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6" name="Скругленный прямоугольник 4">
              <a:extLst>
                <a:ext uri="{FF2B5EF4-FFF2-40B4-BE49-F238E27FC236}">
                  <a16:creationId xmlns:a16="http://schemas.microsoft.com/office/drawing/2014/main" id="{27B8DBEB-10B8-4A18-B186-52463B9EAA74}"/>
                </a:ext>
              </a:extLst>
            </p:cNvPr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>
                  <a:solidFill>
                    <a:srgbClr val="2C10F8"/>
                  </a:solidFill>
                </a:rPr>
                <a:t>2</a:t>
              </a:r>
              <a:endParaRPr lang="ru-RU" sz="1400" b="1" i="1" dirty="0">
                <a:solidFill>
                  <a:srgbClr val="26DC18"/>
                </a:solidFill>
              </a:endParaRPr>
            </a:p>
          </p:txBody>
        </p:sp>
      </p:grpSp>
      <p:sp>
        <p:nvSpPr>
          <p:cNvPr id="47" name="Скругленный прямоугольник 4">
            <a:extLst>
              <a:ext uri="{FF2B5EF4-FFF2-40B4-BE49-F238E27FC236}">
                <a16:creationId xmlns:a16="http://schemas.microsoft.com/office/drawing/2014/main" id="{1F463C75-2F95-411A-80CA-20289437C44B}"/>
              </a:ext>
            </a:extLst>
          </p:cNvPr>
          <p:cNvSpPr/>
          <p:nvPr/>
        </p:nvSpPr>
        <p:spPr bwMode="auto">
          <a:xfrm>
            <a:off x="8698722" y="1423274"/>
            <a:ext cx="1342107" cy="42905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38100" tIns="38100" rIns="38100" bIns="38100" spcCol="1270" anchor="ctr"/>
          <a:lstStyle/>
          <a:p>
            <a:pPr algn="ctr" defTabSz="444500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1400" b="1" i="1" dirty="0">
                <a:solidFill>
                  <a:srgbClr val="C00000"/>
                </a:solidFill>
              </a:rPr>
              <a:t>Кол-во заявок</a:t>
            </a:r>
          </a:p>
        </p:txBody>
      </p:sp>
      <p:sp>
        <p:nvSpPr>
          <p:cNvPr id="48" name="Скругленный прямоугольник 4">
            <a:extLst>
              <a:ext uri="{FF2B5EF4-FFF2-40B4-BE49-F238E27FC236}">
                <a16:creationId xmlns:a16="http://schemas.microsoft.com/office/drawing/2014/main" id="{BF779ABB-B8FA-4780-95A7-82FBD18F4448}"/>
              </a:ext>
            </a:extLst>
          </p:cNvPr>
          <p:cNvSpPr/>
          <p:nvPr/>
        </p:nvSpPr>
        <p:spPr bwMode="auto">
          <a:xfrm>
            <a:off x="10100553" y="1421967"/>
            <a:ext cx="1856316" cy="42905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38100" tIns="38100" rIns="38100" bIns="38100" spcCol="1270" anchor="ctr"/>
          <a:lstStyle/>
          <a:p>
            <a:pPr lvl="0" algn="ctr" defTabSz="444500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1400" b="1" i="1" dirty="0">
                <a:solidFill>
                  <a:srgbClr val="C00000"/>
                </a:solidFill>
              </a:rPr>
              <a:t>Кол-во свидетельств</a:t>
            </a:r>
          </a:p>
        </p:txBody>
      </p:sp>
      <p:sp>
        <p:nvSpPr>
          <p:cNvPr id="49" name="Прямоугольник 48">
            <a:extLst>
              <a:ext uri="{FF2B5EF4-FFF2-40B4-BE49-F238E27FC236}">
                <a16:creationId xmlns:a16="http://schemas.microsoft.com/office/drawing/2014/main" id="{5F3697A3-9D53-490E-A98E-D1DAC6078673}"/>
              </a:ext>
            </a:extLst>
          </p:cNvPr>
          <p:cNvSpPr/>
          <p:nvPr/>
        </p:nvSpPr>
        <p:spPr>
          <a:xfrm>
            <a:off x="89840" y="2398567"/>
            <a:ext cx="1206399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200" b="1" i="1" dirty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 Приоритет регистрации РИД НПР определяется: возможностью фактической коммерциализации РИД; реализацией стратегии подготовки научно-педагогических кадров для нужд ТИ (ф) СВФУ. </a:t>
            </a:r>
          </a:p>
        </p:txBody>
      </p:sp>
    </p:spTree>
    <p:extLst>
      <p:ext uri="{BB962C8B-B14F-4D97-AF65-F5344CB8AC3E}">
        <p14:creationId xmlns:p14="http://schemas.microsoft.com/office/powerpoint/2010/main" val="368418526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194" y="207819"/>
            <a:ext cx="681642" cy="749806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20425" y="5957054"/>
            <a:ext cx="1071818" cy="758071"/>
          </a:xfrm>
          <a:prstGeom prst="rect">
            <a:avLst/>
          </a:prstGeom>
        </p:spPr>
      </p:pic>
      <p:sp>
        <p:nvSpPr>
          <p:cNvPr id="19" name="Половина рамки 18"/>
          <p:cNvSpPr/>
          <p:nvPr/>
        </p:nvSpPr>
        <p:spPr>
          <a:xfrm rot="10800000">
            <a:off x="191194" y="207819"/>
            <a:ext cx="1047750" cy="866775"/>
          </a:xfrm>
          <a:prstGeom prst="halfFrame">
            <a:avLst>
              <a:gd name="adj1" fmla="val 1656"/>
              <a:gd name="adj2" fmla="val 154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374" name="Скругленный прямоугольник 373"/>
          <p:cNvSpPr/>
          <p:nvPr/>
        </p:nvSpPr>
        <p:spPr>
          <a:xfrm>
            <a:off x="872836" y="818147"/>
            <a:ext cx="366108" cy="256448"/>
          </a:xfrm>
          <a:prstGeom prst="roundRect">
            <a:avLst/>
          </a:prstGeom>
          <a:noFill/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375" name="TextBox 374"/>
          <p:cNvSpPr txBox="1"/>
          <p:nvPr/>
        </p:nvSpPr>
        <p:spPr>
          <a:xfrm>
            <a:off x="926597" y="792482"/>
            <a:ext cx="2760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i="1" dirty="0">
                <a:solidFill>
                  <a:srgbClr val="2C10F8"/>
                </a:solidFill>
              </a:rPr>
              <a:t>2</a:t>
            </a:r>
          </a:p>
        </p:txBody>
      </p:sp>
      <p:sp>
        <p:nvSpPr>
          <p:cNvPr id="430" name="Прямоугольник 429">
            <a:extLst>
              <a:ext uri="{FF2B5EF4-FFF2-40B4-BE49-F238E27FC236}">
                <a16:creationId xmlns:a16="http://schemas.microsoft.com/office/drawing/2014/main" id="{10BA488D-A2D9-4B68-AEA6-4209B5D7580A}"/>
              </a:ext>
            </a:extLst>
          </p:cNvPr>
          <p:cNvSpPr/>
          <p:nvPr/>
        </p:nvSpPr>
        <p:spPr>
          <a:xfrm>
            <a:off x="313717" y="332372"/>
            <a:ext cx="11616875" cy="6719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cs typeface="Arial" charset="0"/>
              </a:rPr>
              <a:t>ПЛАН ПРОВЕДЕНИЯ НАУЧНЫХ МЕРОПРИЯТИЙ НА 2025 ГОД </a:t>
            </a: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cs typeface="Arial" charset="0"/>
              </a:rPr>
              <a:t>(ТИ (ф) СВФУ)</a:t>
            </a:r>
          </a:p>
        </p:txBody>
      </p:sp>
      <p:graphicFrame>
        <p:nvGraphicFramePr>
          <p:cNvPr id="4" name="Таблица 3">
            <a:extLst>
              <a:ext uri="{FF2B5EF4-FFF2-40B4-BE49-F238E27FC236}">
                <a16:creationId xmlns:a16="http://schemas.microsoft.com/office/drawing/2014/main" id="{24EC8FBB-C1E1-462A-8B42-CF0D8F48A3E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75660991"/>
              </p:ext>
            </p:extLst>
          </p:nvPr>
        </p:nvGraphicFramePr>
        <p:xfrm>
          <a:off x="191192" y="946370"/>
          <a:ext cx="11739400" cy="584924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196093">
                  <a:extLst>
                    <a:ext uri="{9D8B030D-6E8A-4147-A177-3AD203B41FA5}">
                      <a16:colId xmlns:a16="http://schemas.microsoft.com/office/drawing/2014/main" val="2771492443"/>
                    </a:ext>
                  </a:extLst>
                </a:gridCol>
                <a:gridCol w="10543307">
                  <a:extLst>
                    <a:ext uri="{9D8B030D-6E8A-4147-A177-3AD203B41FA5}">
                      <a16:colId xmlns:a16="http://schemas.microsoft.com/office/drawing/2014/main" val="817839813"/>
                    </a:ext>
                  </a:extLst>
                </a:gridCol>
              </a:tblGrid>
              <a:tr h="204440">
                <a:tc>
                  <a:txBody>
                    <a:bodyPr/>
                    <a:lstStyle/>
                    <a:p>
                      <a:pPr algn="ctr" fontAlgn="base">
                        <a:spcAft>
                          <a:spcPts val="0"/>
                        </a:spcAft>
                      </a:pPr>
                      <a:r>
                        <a:rPr lang="ru-RU" sz="1300" b="1" kern="1200" dirty="0">
                          <a:effectLst/>
                        </a:rPr>
                        <a:t>Даты</a:t>
                      </a:r>
                      <a:endParaRPr lang="ru-RU" sz="1300" b="1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2483" marR="22483" marT="8647" marB="0"/>
                </a:tc>
                <a:tc>
                  <a:txBody>
                    <a:bodyPr/>
                    <a:lstStyle/>
                    <a:p>
                      <a:pPr algn="ctr" fontAlgn="base">
                        <a:spcAft>
                          <a:spcPts val="0"/>
                        </a:spcAft>
                      </a:pPr>
                      <a:r>
                        <a:rPr lang="ru-RU" sz="1300" b="1" kern="1200" dirty="0">
                          <a:effectLst/>
                        </a:rPr>
                        <a:t>Название и уровень мероприятия</a:t>
                      </a:r>
                      <a:endParaRPr lang="ru-RU" sz="1300" b="1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2483" marR="22483" marT="8647" marB="0"/>
                </a:tc>
                <a:extLst>
                  <a:ext uri="{0D108BD9-81ED-4DB2-BD59-A6C34878D82A}">
                    <a16:rowId xmlns:a16="http://schemas.microsoft.com/office/drawing/2014/main" val="1229103015"/>
                  </a:ext>
                </a:extLst>
              </a:tr>
              <a:tr h="204440">
                <a:tc>
                  <a:txBody>
                    <a:bodyPr/>
                    <a:lstStyle/>
                    <a:p>
                      <a:pPr fontAlgn="base"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</a:rPr>
                        <a:t>Январь</a:t>
                      </a:r>
                      <a:endParaRPr lang="ru-RU" sz="13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2483" marR="22483" marT="8647" marB="0" anchor="ctr"/>
                </a:tc>
                <a:tc>
                  <a:txBody>
                    <a:bodyPr/>
                    <a:lstStyle/>
                    <a:p>
                      <a:pPr fontAlgn="base"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</a:rPr>
                        <a:t>- Контроль заполнения данных в Отчетно-аналитическую систему СВФУ</a:t>
                      </a:r>
                      <a:endParaRPr lang="ru-RU" sz="13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2483" marR="22483" marT="8647" marB="0" anchor="ctr"/>
                </a:tc>
                <a:extLst>
                  <a:ext uri="{0D108BD9-81ED-4DB2-BD59-A6C34878D82A}">
                    <a16:rowId xmlns:a16="http://schemas.microsoft.com/office/drawing/2014/main" val="951877099"/>
                  </a:ext>
                </a:extLst>
              </a:tr>
              <a:tr h="400330">
                <a:tc>
                  <a:txBody>
                    <a:bodyPr/>
                    <a:lstStyle/>
                    <a:p>
                      <a:pPr fontAlgn="base"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</a:rPr>
                        <a:t>Февраль</a:t>
                      </a:r>
                      <a:endParaRPr lang="ru-RU" sz="13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2483" marR="22483" marT="8647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</a:rPr>
                        <a:t>- Формирование отчета по научно-исследовательской деятельности ТИ (ф) СВФУ и </a:t>
                      </a:r>
                      <a:r>
                        <a:rPr lang="ru-RU" sz="1300" dirty="0" smtClean="0">
                          <a:effectLst/>
                        </a:rPr>
                        <a:t>формирование контрольных </a:t>
                      </a:r>
                      <a:r>
                        <a:rPr lang="ru-RU" sz="1300" dirty="0">
                          <a:effectLst/>
                        </a:rPr>
                        <a:t>цифр для отчетных форм Федеральной службы государственной статистики</a:t>
                      </a:r>
                      <a:endParaRPr lang="ru-RU" sz="13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2483" marR="22483" marT="8647" marB="0" anchor="ctr"/>
                </a:tc>
                <a:extLst>
                  <a:ext uri="{0D108BD9-81ED-4DB2-BD59-A6C34878D82A}">
                    <a16:rowId xmlns:a16="http://schemas.microsoft.com/office/drawing/2014/main" val="2597950221"/>
                  </a:ext>
                </a:extLst>
              </a:tr>
              <a:tr h="596220">
                <a:tc>
                  <a:txBody>
                    <a:bodyPr/>
                    <a:lstStyle/>
                    <a:p>
                      <a:pPr fontAlgn="base"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</a:rPr>
                        <a:t>Март</a:t>
                      </a:r>
                      <a:endParaRPr lang="ru-RU" sz="13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2483" marR="22483" marT="8647" marB="0" anchor="ctr"/>
                </a:tc>
                <a:tc>
                  <a:txBody>
                    <a:bodyPr/>
                    <a:lstStyle/>
                    <a:p>
                      <a:pPr fontAlgn="base"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</a:rPr>
                        <a:t>- Заполнение форм Федеральной службы государственной статистики</a:t>
                      </a:r>
                    </a:p>
                    <a:p>
                      <a:pPr fontAlgn="base"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</a:rPr>
                        <a:t>- Корректировка кафедральных планов НИР и НИРС на 2026 г., с учетом ключевых показателей эффективности СВФУ на 2026 год</a:t>
                      </a:r>
                    </a:p>
                    <a:p>
                      <a:pPr eaLnBrk="0" fontAlgn="base" hangingPunct="0"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</a:rPr>
                        <a:t>- </a:t>
                      </a:r>
                      <a:r>
                        <a:rPr lang="en-US" sz="1300" dirty="0">
                          <a:effectLst/>
                        </a:rPr>
                        <a:t>II</a:t>
                      </a:r>
                      <a:r>
                        <a:rPr lang="ru-RU" sz="1300" dirty="0">
                          <a:effectLst/>
                        </a:rPr>
                        <a:t> всероссийская научно-практическая конференция «Психолого-педагогическое сопровождение образовательного процесса» </a:t>
                      </a:r>
                      <a:endParaRPr lang="ru-RU" sz="13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2483" marR="22483" marT="8647" marB="0" anchor="ctr"/>
                </a:tc>
                <a:extLst>
                  <a:ext uri="{0D108BD9-81ED-4DB2-BD59-A6C34878D82A}">
                    <a16:rowId xmlns:a16="http://schemas.microsoft.com/office/drawing/2014/main" val="1705325195"/>
                  </a:ext>
                </a:extLst>
              </a:tr>
              <a:tr h="400330">
                <a:tc>
                  <a:txBody>
                    <a:bodyPr/>
                    <a:lstStyle/>
                    <a:p>
                      <a:pPr fontAlgn="base"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</a:rPr>
                        <a:t>Апрель</a:t>
                      </a:r>
                      <a:endParaRPr lang="ru-RU" sz="13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2483" marR="22483" marT="8647" marB="0" anchor="ctr"/>
                </a:tc>
                <a:tc>
                  <a:txBody>
                    <a:bodyPr/>
                    <a:lstStyle/>
                    <a:p>
                      <a:pPr eaLnBrk="0" fontAlgn="base" hangingPunct="0"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</a:rPr>
                        <a:t>- Составление плана издательской деятельности</a:t>
                      </a:r>
                    </a:p>
                    <a:p>
                      <a:pPr eaLnBrk="0" fontAlgn="base" hangingPunct="0"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</a:rPr>
                        <a:t>- Заполнение форм Федеральной службы государственной статистики</a:t>
                      </a:r>
                      <a:endParaRPr lang="ru-RU" sz="13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2483" marR="22483" marT="8647" marB="0"/>
                </a:tc>
                <a:extLst>
                  <a:ext uri="{0D108BD9-81ED-4DB2-BD59-A6C34878D82A}">
                    <a16:rowId xmlns:a16="http://schemas.microsoft.com/office/drawing/2014/main" val="14256158"/>
                  </a:ext>
                </a:extLst>
              </a:tr>
              <a:tr h="400330">
                <a:tc>
                  <a:txBody>
                    <a:bodyPr/>
                    <a:lstStyle/>
                    <a:p>
                      <a:pPr fontAlgn="base"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</a:rPr>
                        <a:t>Май -июнь</a:t>
                      </a:r>
                      <a:endParaRPr lang="ru-RU" sz="13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2483" marR="22483" marT="8647" marB="0" anchor="ctr"/>
                </a:tc>
                <a:tc>
                  <a:txBody>
                    <a:bodyPr/>
                    <a:lstStyle/>
                    <a:p>
                      <a:pPr eaLnBrk="0" fontAlgn="base" hangingPunct="0"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</a:rPr>
                        <a:t>- Региональная научно-практическая конференция «Современная педагогика и психология. Проблемы и решения»</a:t>
                      </a:r>
                    </a:p>
                    <a:p>
                      <a:pPr eaLnBrk="0" fontAlgn="base" hangingPunct="0"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</a:rPr>
                        <a:t>- Заполнение форм Федеральной службы государственной статистики</a:t>
                      </a:r>
                      <a:endParaRPr lang="ru-RU" sz="13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2483" marR="22483" marT="8647" marB="0"/>
                </a:tc>
                <a:extLst>
                  <a:ext uri="{0D108BD9-81ED-4DB2-BD59-A6C34878D82A}">
                    <a16:rowId xmlns:a16="http://schemas.microsoft.com/office/drawing/2014/main" val="3974968960"/>
                  </a:ext>
                </a:extLst>
              </a:tr>
              <a:tr h="792110">
                <a:tc>
                  <a:txBody>
                    <a:bodyPr/>
                    <a:lstStyle/>
                    <a:p>
                      <a:pPr fontAlgn="base"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</a:rPr>
                        <a:t>Май-сентябрь</a:t>
                      </a:r>
                      <a:endParaRPr lang="ru-RU" sz="13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2483" marR="22483" marT="8647" marB="0" anchor="ctr"/>
                </a:tc>
                <a:tc>
                  <a:txBody>
                    <a:bodyPr/>
                    <a:lstStyle/>
                    <a:p>
                      <a:pPr fontAlgn="base"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</a:rPr>
                        <a:t>- Подготовка к проведению XX</a:t>
                      </a:r>
                      <a:r>
                        <a:rPr lang="en-US" sz="1300" dirty="0">
                          <a:effectLst/>
                        </a:rPr>
                        <a:t>V </a:t>
                      </a:r>
                      <a:r>
                        <a:rPr lang="ru-RU" sz="1300" dirty="0">
                          <a:effectLst/>
                        </a:rPr>
                        <a:t>Всероссийской научно-практической конференции молодых ученых, аспирантов и студентов, с международным участием</a:t>
                      </a:r>
                    </a:p>
                    <a:p>
                      <a:pPr fontAlgn="base"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</a:rPr>
                        <a:t>- Заполнение данных в Отчетно-аналитическую систему СВФУ</a:t>
                      </a:r>
                    </a:p>
                    <a:p>
                      <a:pPr fontAlgn="base"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</a:rPr>
                        <a:t>- Анализ качества </a:t>
                      </a:r>
                      <a:r>
                        <a:rPr lang="ru-RU" sz="1300" dirty="0" smtClean="0">
                          <a:effectLst/>
                        </a:rPr>
                        <a:t>заполнения </a:t>
                      </a:r>
                      <a:r>
                        <a:rPr lang="ru-RU" sz="1300" dirty="0">
                          <a:effectLst/>
                        </a:rPr>
                        <a:t>НПР личных кабинетов научной электронной библиотеки </a:t>
                      </a:r>
                      <a:r>
                        <a:rPr lang="ru-RU" sz="1300" dirty="0" err="1">
                          <a:effectLst/>
                        </a:rPr>
                        <a:t>Elibrary</a:t>
                      </a:r>
                      <a:r>
                        <a:rPr lang="ru-RU" sz="1300" dirty="0">
                          <a:effectLst/>
                        </a:rPr>
                        <a:t>, наукометрических систем WoS, Scopus и </a:t>
                      </a:r>
                      <a:r>
                        <a:rPr lang="ru-RU" sz="1300" dirty="0" err="1">
                          <a:effectLst/>
                        </a:rPr>
                        <a:t>Orcid</a:t>
                      </a:r>
                      <a:r>
                        <a:rPr lang="ru-RU" sz="1300" dirty="0">
                          <a:effectLst/>
                        </a:rPr>
                        <a:t> </a:t>
                      </a:r>
                      <a:endParaRPr lang="ru-RU" sz="13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2483" marR="22483" marT="8647" marB="0" anchor="ctr"/>
                </a:tc>
                <a:extLst>
                  <a:ext uri="{0D108BD9-81ED-4DB2-BD59-A6C34878D82A}">
                    <a16:rowId xmlns:a16="http://schemas.microsoft.com/office/drawing/2014/main" val="1784915089"/>
                  </a:ext>
                </a:extLst>
              </a:tr>
              <a:tr h="204440">
                <a:tc>
                  <a:txBody>
                    <a:bodyPr/>
                    <a:lstStyle/>
                    <a:p>
                      <a:pPr fontAlgn="base"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</a:rPr>
                        <a:t>Сентябрь</a:t>
                      </a:r>
                      <a:endParaRPr lang="ru-RU" sz="13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2483" marR="22483" marT="8647" marB="0" anchor="ctr"/>
                </a:tc>
                <a:tc>
                  <a:txBody>
                    <a:bodyPr/>
                    <a:lstStyle/>
                    <a:p>
                      <a:pPr fontAlgn="base"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</a:rPr>
                        <a:t>- Анализ НИД и НИРС кафедр за 1-е полугодие 2024 года. </a:t>
                      </a:r>
                      <a:endParaRPr lang="ru-RU" sz="13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2483" marR="22483" marT="8647" marB="0" anchor="ctr"/>
                </a:tc>
                <a:extLst>
                  <a:ext uri="{0D108BD9-81ED-4DB2-BD59-A6C34878D82A}">
                    <a16:rowId xmlns:a16="http://schemas.microsoft.com/office/drawing/2014/main" val="182278152"/>
                  </a:ext>
                </a:extLst>
              </a:tr>
              <a:tr h="400330">
                <a:tc>
                  <a:txBody>
                    <a:bodyPr/>
                    <a:lstStyle/>
                    <a:p>
                      <a:pPr fontAlgn="base"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</a:rPr>
                        <a:t>Октябрь</a:t>
                      </a:r>
                      <a:endParaRPr lang="ru-RU" sz="13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2483" marR="22483" marT="8647" marB="0" anchor="ctr"/>
                </a:tc>
                <a:tc>
                  <a:txBody>
                    <a:bodyPr/>
                    <a:lstStyle/>
                    <a:p>
                      <a:pPr fontAlgn="base"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</a:rPr>
                        <a:t>- XХ</a:t>
                      </a:r>
                      <a:r>
                        <a:rPr lang="en-US" sz="1300" dirty="0">
                          <a:effectLst/>
                        </a:rPr>
                        <a:t>V</a:t>
                      </a:r>
                      <a:r>
                        <a:rPr lang="ru-RU" sz="1300" dirty="0">
                          <a:effectLst/>
                        </a:rPr>
                        <a:t> </a:t>
                      </a:r>
                      <a:r>
                        <a:rPr lang="ru-RU" sz="1300" dirty="0" err="1" smtClean="0">
                          <a:effectLst/>
                        </a:rPr>
                        <a:t>Всеросийская</a:t>
                      </a:r>
                      <a:r>
                        <a:rPr lang="ru-RU" sz="1300" dirty="0" smtClean="0">
                          <a:effectLst/>
                        </a:rPr>
                        <a:t> </a:t>
                      </a:r>
                      <a:r>
                        <a:rPr lang="ru-RU" sz="1300" dirty="0">
                          <a:effectLst/>
                        </a:rPr>
                        <a:t>научно-практическая конференция молодых ученных, аспирантов и студентов, с международным участием </a:t>
                      </a:r>
                    </a:p>
                    <a:p>
                      <a:pPr fontAlgn="base"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</a:rPr>
                        <a:t>- Заполнение данных в Отчетно-аналитическую систему СВФУ</a:t>
                      </a:r>
                      <a:endParaRPr lang="ru-RU" sz="13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2483" marR="22483" marT="8647" marB="0" anchor="ctr"/>
                </a:tc>
                <a:extLst>
                  <a:ext uri="{0D108BD9-81ED-4DB2-BD59-A6C34878D82A}">
                    <a16:rowId xmlns:a16="http://schemas.microsoft.com/office/drawing/2014/main" val="512461132"/>
                  </a:ext>
                </a:extLst>
              </a:tr>
              <a:tr h="988000">
                <a:tc>
                  <a:txBody>
                    <a:bodyPr/>
                    <a:lstStyle/>
                    <a:p>
                      <a:pPr fontAlgn="base"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</a:rPr>
                        <a:t>Ноябрь</a:t>
                      </a:r>
                      <a:endParaRPr lang="ru-RU" sz="13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2483" marR="22483" marT="8647" marB="0" anchor="ctr"/>
                </a:tc>
                <a:tc>
                  <a:txBody>
                    <a:bodyPr/>
                    <a:lstStyle/>
                    <a:p>
                      <a:pPr fontAlgn="base"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</a:rPr>
                        <a:t>- НПК «Шаг в будущее» (г. Нерюнгри) региональный этап.</a:t>
                      </a:r>
                    </a:p>
                    <a:p>
                      <a:pPr fontAlgn="base"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</a:rPr>
                        <a:t>- Региональная научно-практическая конференция «Взаимодействие психологии и педагогики в современном образовательном процессе»</a:t>
                      </a:r>
                    </a:p>
                    <a:p>
                      <a:pPr fontAlgn="base"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</a:rPr>
                        <a:t>- Консультирование по формированию кафедральных отчетов по НИР за 2025 г.</a:t>
                      </a:r>
                    </a:p>
                    <a:p>
                      <a:pPr fontAlgn="base"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</a:rPr>
                        <a:t>- Подготовка кафедральных планов НИР и НИРС на 2026 г</a:t>
                      </a:r>
                    </a:p>
                    <a:p>
                      <a:pPr fontAlgn="base"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</a:rPr>
                        <a:t>- Заполнение данных в Отчетно-аналитическую систему СВФУ</a:t>
                      </a:r>
                      <a:endParaRPr lang="ru-RU" sz="13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2483" marR="22483" marT="8647" marB="0" anchor="ctr"/>
                </a:tc>
                <a:extLst>
                  <a:ext uri="{0D108BD9-81ED-4DB2-BD59-A6C34878D82A}">
                    <a16:rowId xmlns:a16="http://schemas.microsoft.com/office/drawing/2014/main" val="1020783655"/>
                  </a:ext>
                </a:extLst>
              </a:tr>
              <a:tr h="596220">
                <a:tc>
                  <a:txBody>
                    <a:bodyPr/>
                    <a:lstStyle/>
                    <a:p>
                      <a:pPr fontAlgn="base"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</a:rPr>
                        <a:t>Декабрь</a:t>
                      </a:r>
                      <a:endParaRPr lang="ru-RU" sz="13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2483" marR="22483" marT="8647" marB="0" anchor="ctr"/>
                </a:tc>
                <a:tc>
                  <a:txBody>
                    <a:bodyPr/>
                    <a:lstStyle/>
                    <a:p>
                      <a:pPr fontAlgn="base"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</a:rPr>
                        <a:t>- Согласование и утверждение кафедральных отчетов по НИР за 2025 г.</a:t>
                      </a:r>
                    </a:p>
                    <a:p>
                      <a:pPr fontAlgn="base"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</a:rPr>
                        <a:t>- Заполнение данных в Отчетно-аналитическую систему СВФУ</a:t>
                      </a:r>
                    </a:p>
                    <a:p>
                      <a:pPr fontAlgn="base"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</a:rPr>
                        <a:t> - Анализ качества </a:t>
                      </a:r>
                      <a:r>
                        <a:rPr lang="ru-RU" sz="1300" dirty="0" smtClean="0">
                          <a:effectLst/>
                        </a:rPr>
                        <a:t>заполнения </a:t>
                      </a:r>
                      <a:r>
                        <a:rPr lang="ru-RU" sz="1300" dirty="0">
                          <a:effectLst/>
                        </a:rPr>
                        <a:t>НПР личных кабинетов научной электронной библиотеки </a:t>
                      </a:r>
                      <a:r>
                        <a:rPr lang="ru-RU" sz="1300" dirty="0" err="1">
                          <a:effectLst/>
                        </a:rPr>
                        <a:t>Elibrary</a:t>
                      </a:r>
                      <a:r>
                        <a:rPr lang="ru-RU" sz="1300" dirty="0">
                          <a:effectLst/>
                        </a:rPr>
                        <a:t>, наукометрических систем WoS, Scopus и </a:t>
                      </a:r>
                      <a:r>
                        <a:rPr lang="ru-RU" sz="1300" dirty="0" err="1">
                          <a:effectLst/>
                        </a:rPr>
                        <a:t>Orcid</a:t>
                      </a:r>
                      <a:endParaRPr lang="ru-RU" sz="13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2483" marR="22483" marT="8647" marB="0" anchor="ctr"/>
                </a:tc>
                <a:extLst>
                  <a:ext uri="{0D108BD9-81ED-4DB2-BD59-A6C34878D82A}">
                    <a16:rowId xmlns:a16="http://schemas.microsoft.com/office/drawing/2014/main" val="1917783878"/>
                  </a:ext>
                </a:extLst>
              </a:tr>
              <a:tr h="596220">
                <a:tc>
                  <a:txBody>
                    <a:bodyPr/>
                    <a:lstStyle/>
                    <a:p>
                      <a:pPr fontAlgn="base"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</a:rPr>
                        <a:t>В течение года</a:t>
                      </a:r>
                      <a:endParaRPr lang="ru-RU" sz="13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2483" marR="22483" marT="8647" marB="0" anchor="ctr"/>
                </a:tc>
                <a:tc>
                  <a:txBody>
                    <a:bodyPr/>
                    <a:lstStyle/>
                    <a:p>
                      <a:pPr fontAlgn="base"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</a:rPr>
                        <a:t>- Повышенная государственная академическая стипендия по научно-исследовательской деятельности.</a:t>
                      </a:r>
                    </a:p>
                    <a:p>
                      <a:pPr fontAlgn="base"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</a:rPr>
                        <a:t>- Участие в конференциях, семинарах, олимпиадах, публикация статей</a:t>
                      </a:r>
                    </a:p>
                    <a:p>
                      <a:pPr fontAlgn="base"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</a:rPr>
                        <a:t>- Оформление и отправка заявок на гранты, конкурсы республиканского и всероссийского уровней. </a:t>
                      </a:r>
                      <a:endParaRPr lang="ru-RU" sz="13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2483" marR="22483" marT="8647" marB="0" anchor="ctr"/>
                </a:tc>
                <a:extLst>
                  <a:ext uri="{0D108BD9-81ED-4DB2-BD59-A6C34878D82A}">
                    <a16:rowId xmlns:a16="http://schemas.microsoft.com/office/drawing/2014/main" val="141526499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5020278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194" y="207819"/>
            <a:ext cx="681642" cy="749806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20425" y="5957054"/>
            <a:ext cx="1071818" cy="758071"/>
          </a:xfrm>
          <a:prstGeom prst="rect">
            <a:avLst/>
          </a:prstGeom>
        </p:spPr>
      </p:pic>
      <p:sp>
        <p:nvSpPr>
          <p:cNvPr id="19" name="Половина рамки 18"/>
          <p:cNvSpPr/>
          <p:nvPr/>
        </p:nvSpPr>
        <p:spPr>
          <a:xfrm rot="10800000">
            <a:off x="191194" y="207819"/>
            <a:ext cx="1047750" cy="866775"/>
          </a:xfrm>
          <a:prstGeom prst="halfFrame">
            <a:avLst>
              <a:gd name="adj1" fmla="val 1656"/>
              <a:gd name="adj2" fmla="val 154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58" name="Прямоугольник 257"/>
          <p:cNvSpPr/>
          <p:nvPr/>
        </p:nvSpPr>
        <p:spPr>
          <a:xfrm>
            <a:off x="323395" y="299542"/>
            <a:ext cx="11616875" cy="375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cs typeface="Arial" charset="0"/>
              </a:rPr>
              <a:t>ПЛАН УЧАСТИЯ В НАУЧНЫХ МЕРОПРИЯТИЯ НА 2025 ГОД </a:t>
            </a:r>
          </a:p>
        </p:txBody>
      </p:sp>
      <p:sp>
        <p:nvSpPr>
          <p:cNvPr id="374" name="Скругленный прямоугольник 373"/>
          <p:cNvSpPr/>
          <p:nvPr/>
        </p:nvSpPr>
        <p:spPr>
          <a:xfrm>
            <a:off x="872836" y="818147"/>
            <a:ext cx="366108" cy="256448"/>
          </a:xfrm>
          <a:prstGeom prst="roundRect">
            <a:avLst/>
          </a:prstGeom>
          <a:noFill/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375" name="TextBox 374"/>
          <p:cNvSpPr txBox="1"/>
          <p:nvPr/>
        </p:nvSpPr>
        <p:spPr>
          <a:xfrm>
            <a:off x="917871" y="792482"/>
            <a:ext cx="2760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i="1" dirty="0">
                <a:solidFill>
                  <a:srgbClr val="2C10F8"/>
                </a:solidFill>
              </a:rPr>
              <a:t>3</a:t>
            </a:r>
          </a:p>
        </p:txBody>
      </p:sp>
      <p:graphicFrame>
        <p:nvGraphicFramePr>
          <p:cNvPr id="5" name="Таблица 4">
            <a:extLst>
              <a:ext uri="{FF2B5EF4-FFF2-40B4-BE49-F238E27FC236}">
                <a16:creationId xmlns:a16="http://schemas.microsoft.com/office/drawing/2014/main" id="{2973B40D-E350-4D3B-9C4B-3A81264962E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3414437"/>
              </p:ext>
            </p:extLst>
          </p:nvPr>
        </p:nvGraphicFramePr>
        <p:xfrm>
          <a:off x="1206500" y="1457484"/>
          <a:ext cx="9583057" cy="3207861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664195">
                  <a:extLst>
                    <a:ext uri="{9D8B030D-6E8A-4147-A177-3AD203B41FA5}">
                      <a16:colId xmlns:a16="http://schemas.microsoft.com/office/drawing/2014/main" val="558101404"/>
                    </a:ext>
                  </a:extLst>
                </a:gridCol>
                <a:gridCol w="7918862">
                  <a:extLst>
                    <a:ext uri="{9D8B030D-6E8A-4147-A177-3AD203B41FA5}">
                      <a16:colId xmlns:a16="http://schemas.microsoft.com/office/drawing/2014/main" val="2243408695"/>
                    </a:ext>
                  </a:extLst>
                </a:gridCol>
              </a:tblGrid>
              <a:tr h="220821">
                <a:tc>
                  <a:txBody>
                    <a:bodyPr/>
                    <a:lstStyle/>
                    <a:p>
                      <a:pPr algn="ctr" fontAlgn="base">
                        <a:spcAft>
                          <a:spcPts val="0"/>
                        </a:spcAft>
                      </a:pPr>
                      <a:r>
                        <a:rPr lang="ru-RU" sz="1400" b="1" kern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Дата проведения</a:t>
                      </a:r>
                      <a:endParaRPr lang="ru-RU" sz="1400" b="1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base">
                        <a:spcAft>
                          <a:spcPts val="0"/>
                        </a:spcAft>
                      </a:pPr>
                      <a:r>
                        <a:rPr lang="ru-RU" sz="1400" b="1" kern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 мероприятий</a:t>
                      </a:r>
                      <a:endParaRPr lang="ru-RU" sz="1400" b="1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1082226524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fontAlgn="base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Февраль</a:t>
                      </a: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marL="457200" fontAlgn="base"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XV</a:t>
                      </a:r>
                      <a:r>
                        <a:rPr lang="ru-RU" sz="1400" kern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Межрегиональная научно-методическая </a:t>
                      </a:r>
                      <a:r>
                        <a:rPr lang="ru-RU" sz="1400" kern="12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конфеернция</a:t>
                      </a:r>
                      <a:r>
                        <a:rPr lang="ru-RU" sz="1400" kern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1400" kern="12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Ысыах</a:t>
                      </a:r>
                      <a:r>
                        <a:rPr lang="ru-RU" sz="1400" kern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400" kern="12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Олонхо</a:t>
                      </a:r>
                      <a:r>
                        <a:rPr lang="ru-RU" sz="1400" kern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 </a:t>
                      </a:r>
                      <a:r>
                        <a:rPr lang="ru-RU" sz="1400" kern="12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Нерюнгринском</a:t>
                      </a:r>
                      <a:r>
                        <a:rPr lang="ru-RU" sz="1400" kern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районе: от эпосов к диалогу культур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/>
                </a:tc>
                <a:extLst>
                  <a:ext uri="{0D108BD9-81ED-4DB2-BD59-A6C34878D82A}">
                    <a16:rowId xmlns:a16="http://schemas.microsoft.com/office/drawing/2014/main" val="3664091973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fontAlgn="base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</a:t>
                      </a: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marL="457200" fontAlgn="base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</a:t>
                      </a: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II</a:t>
                      </a: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всероссийская научно-практическая конференция «Психолого-педагогическое сопровождение образовательного процесса» 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/>
                </a:tc>
                <a:extLst>
                  <a:ext uri="{0D108BD9-81ED-4DB2-BD59-A6C34878D82A}">
                    <a16:rowId xmlns:a16="http://schemas.microsoft.com/office/drawing/2014/main" val="931496133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fontAlgn="base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Май - июнь</a:t>
                      </a: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fontAlgn="base"/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Региональная научно-практическая конференция «Современная педагогика и психология. Проблемы и решения»</a:t>
                      </a:r>
                    </a:p>
                    <a:p>
                      <a:pPr fontAlgn="base"/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Конференция на базе ИГДС им. Н.В. Черского СО РАН</a:t>
                      </a:r>
                    </a:p>
                  </a:txBody>
                  <a:tcPr marL="44450" marR="44450" marT="0" marB="0"/>
                </a:tc>
                <a:extLst>
                  <a:ext uri="{0D108BD9-81ED-4DB2-BD59-A6C34878D82A}">
                    <a16:rowId xmlns:a16="http://schemas.microsoft.com/office/drawing/2014/main" val="2822808427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fontAlgn="base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Сентябрь</a:t>
                      </a: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marL="457200" fontAlgn="base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Научная китайско-российская конференция «Проблемы комплексного освоение </a:t>
                      </a:r>
                      <a:r>
                        <a:rPr lang="ru-RU" sz="1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георесурсов</a:t>
                      </a: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/>
                </a:tc>
                <a:extLst>
                  <a:ext uri="{0D108BD9-81ED-4DB2-BD59-A6C34878D82A}">
                    <a16:rowId xmlns:a16="http://schemas.microsoft.com/office/drawing/2014/main" val="3606115967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fontAlgn="base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Октябрь </a:t>
                      </a: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XХ</a:t>
                      </a: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</a:t>
                      </a: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4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Всероси1ская </a:t>
                      </a: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научно-практическая конференция молодых ученных, аспирантов и студентов, с международным участием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/>
                </a:tc>
                <a:extLst>
                  <a:ext uri="{0D108BD9-81ED-4DB2-BD59-A6C34878D82A}">
                    <a16:rowId xmlns:a16="http://schemas.microsoft.com/office/drawing/2014/main" val="3214032086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fontAlgn="base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Ноябрь </a:t>
                      </a: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fontAlgn="base">
                        <a:spcAft>
                          <a:spcPts val="0"/>
                        </a:spcAft>
                        <a:tabLst>
                          <a:tab pos="455930" algn="l"/>
                        </a:tabLs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НПК «Шаг в будущее» (г. Нерюнгри) региональный этап</a:t>
                      </a:r>
                    </a:p>
                    <a:p>
                      <a:pPr fontAlgn="base">
                        <a:spcAft>
                          <a:spcPts val="0"/>
                        </a:spcAft>
                        <a:tabLst>
                          <a:tab pos="455930" algn="l"/>
                        </a:tabLs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Региональная научно-практическая конференция «Взаимодействие психологии и педагогики в современном образовательном процессе»</a:t>
                      </a: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2279140128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fontAlgn="base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года</a:t>
                      </a: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Участие в конференциях, грантах и других научных мероприятиях различного уровня.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/>
                </a:tc>
                <a:extLst>
                  <a:ext uri="{0D108BD9-81ED-4DB2-BD59-A6C34878D82A}">
                    <a16:rowId xmlns:a16="http://schemas.microsoft.com/office/drawing/2014/main" val="309111220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0458204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194" y="207819"/>
            <a:ext cx="681642" cy="749806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20425" y="5957054"/>
            <a:ext cx="1071818" cy="758071"/>
          </a:xfrm>
          <a:prstGeom prst="rect">
            <a:avLst/>
          </a:prstGeom>
        </p:spPr>
      </p:pic>
      <p:sp>
        <p:nvSpPr>
          <p:cNvPr id="19" name="Половина рамки 18"/>
          <p:cNvSpPr/>
          <p:nvPr/>
        </p:nvSpPr>
        <p:spPr>
          <a:xfrm rot="10800000">
            <a:off x="191194" y="207819"/>
            <a:ext cx="1047750" cy="866775"/>
          </a:xfrm>
          <a:prstGeom prst="halfFrame">
            <a:avLst>
              <a:gd name="adj1" fmla="val 1656"/>
              <a:gd name="adj2" fmla="val 154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58" name="Прямоугольник 257"/>
          <p:cNvSpPr/>
          <p:nvPr/>
        </p:nvSpPr>
        <p:spPr>
          <a:xfrm>
            <a:off x="571195" y="3100772"/>
            <a:ext cx="11616875" cy="9682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cs typeface="Arial" charset="0"/>
              </a:rPr>
              <a:t>ПОДГОТОВКА НАУЧНО-ПЕДАГОГИЧЕСКИХ КАДРОВ</a:t>
            </a: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cs typeface="Arial" charset="0"/>
              </a:rPr>
              <a:t>(планируемые защиты диссертационных работ в 2025 году)</a:t>
            </a: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endParaRPr lang="ru-RU" b="1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cs typeface="Arial" charset="0"/>
            </a:endParaRPr>
          </a:p>
        </p:txBody>
      </p:sp>
      <p:sp>
        <p:nvSpPr>
          <p:cNvPr id="374" name="Скругленный прямоугольник 373"/>
          <p:cNvSpPr/>
          <p:nvPr/>
        </p:nvSpPr>
        <p:spPr>
          <a:xfrm>
            <a:off x="872836" y="818147"/>
            <a:ext cx="366108" cy="256448"/>
          </a:xfrm>
          <a:prstGeom prst="roundRect">
            <a:avLst/>
          </a:prstGeom>
          <a:noFill/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375" name="TextBox 374"/>
          <p:cNvSpPr txBox="1"/>
          <p:nvPr/>
        </p:nvSpPr>
        <p:spPr>
          <a:xfrm>
            <a:off x="917871" y="792482"/>
            <a:ext cx="2760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i="1" dirty="0">
                <a:solidFill>
                  <a:srgbClr val="2C10F8"/>
                </a:solidFill>
              </a:rPr>
              <a:t>4</a:t>
            </a:r>
          </a:p>
        </p:txBody>
      </p:sp>
      <p:sp>
        <p:nvSpPr>
          <p:cNvPr id="430" name="Прямоугольник 429">
            <a:extLst>
              <a:ext uri="{FF2B5EF4-FFF2-40B4-BE49-F238E27FC236}">
                <a16:creationId xmlns:a16="http://schemas.microsoft.com/office/drawing/2014/main" id="{10BA488D-A2D9-4B68-AEA6-4209B5D7580A}"/>
              </a:ext>
            </a:extLst>
          </p:cNvPr>
          <p:cNvSpPr/>
          <p:nvPr/>
        </p:nvSpPr>
        <p:spPr>
          <a:xfrm>
            <a:off x="269650" y="107734"/>
            <a:ext cx="11616875" cy="6719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cs typeface="Arial" charset="0"/>
              </a:rPr>
              <a:t>ПОДГОТОВКА НАУЧНО-ПЕДАГОГИЧЕСКИХ КАДРОВ</a:t>
            </a: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cs typeface="Arial" charset="0"/>
              </a:rPr>
              <a:t>(работа в диссертационных советах  в 2025 году)</a:t>
            </a:r>
          </a:p>
        </p:txBody>
      </p:sp>
      <p:sp>
        <p:nvSpPr>
          <p:cNvPr id="431" name="Скругленный прямоугольник 4">
            <a:extLst>
              <a:ext uri="{FF2B5EF4-FFF2-40B4-BE49-F238E27FC236}">
                <a16:creationId xmlns:a16="http://schemas.microsoft.com/office/drawing/2014/main" id="{5DA8551C-8DEA-4E73-99C9-41E9FE6CE848}"/>
              </a:ext>
            </a:extLst>
          </p:cNvPr>
          <p:cNvSpPr/>
          <p:nvPr/>
        </p:nvSpPr>
        <p:spPr bwMode="auto">
          <a:xfrm>
            <a:off x="1378367" y="878654"/>
            <a:ext cx="6280609" cy="458676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38100" tIns="38100" rIns="38100" bIns="38100" spcCol="1270" anchor="ctr"/>
          <a:lstStyle/>
          <a:p>
            <a:pPr algn="ctr" defTabSz="444500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1600" b="1" i="1" dirty="0">
                <a:solidFill>
                  <a:srgbClr val="C00000"/>
                </a:solidFill>
              </a:rPr>
              <a:t>Диссертационные совет </a:t>
            </a:r>
          </a:p>
        </p:txBody>
      </p:sp>
      <p:grpSp>
        <p:nvGrpSpPr>
          <p:cNvPr id="432" name="Группа 431">
            <a:extLst>
              <a:ext uri="{FF2B5EF4-FFF2-40B4-BE49-F238E27FC236}">
                <a16:creationId xmlns:a16="http://schemas.microsoft.com/office/drawing/2014/main" id="{2C3C29F9-4BDA-40FC-841B-708ABF767E20}"/>
              </a:ext>
            </a:extLst>
          </p:cNvPr>
          <p:cNvGrpSpPr/>
          <p:nvPr/>
        </p:nvGrpSpPr>
        <p:grpSpPr>
          <a:xfrm>
            <a:off x="1378368" y="1386194"/>
            <a:ext cx="6291282" cy="518393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433" name="Скругленный прямоугольник 260">
              <a:extLst>
                <a:ext uri="{FF2B5EF4-FFF2-40B4-BE49-F238E27FC236}">
                  <a16:creationId xmlns:a16="http://schemas.microsoft.com/office/drawing/2014/main" id="{E833DCAB-4C58-415D-B2D7-7696864194C6}"/>
                </a:ext>
              </a:extLst>
            </p:cNvPr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34" name="Скругленный прямоугольник 4">
              <a:extLst>
                <a:ext uri="{FF2B5EF4-FFF2-40B4-BE49-F238E27FC236}">
                  <a16:creationId xmlns:a16="http://schemas.microsoft.com/office/drawing/2014/main" id="{752DC7A2-56FD-48AA-B9BD-8E1E52578F24}"/>
                </a:ext>
              </a:extLst>
            </p:cNvPr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>
                <a:lnSpc>
                  <a:spcPct val="107000"/>
                </a:lnSpc>
                <a:spcAft>
                  <a:spcPts val="0"/>
                </a:spcAft>
              </a:pPr>
              <a:endParaRPr lang="ru-RU" sz="1400" b="1" i="1" dirty="0"/>
            </a:p>
          </p:txBody>
        </p:sp>
      </p:grpSp>
      <p:grpSp>
        <p:nvGrpSpPr>
          <p:cNvPr id="435" name="Группа 434">
            <a:extLst>
              <a:ext uri="{FF2B5EF4-FFF2-40B4-BE49-F238E27FC236}">
                <a16:creationId xmlns:a16="http://schemas.microsoft.com/office/drawing/2014/main" id="{AB7311E6-A7B2-4C61-BF38-ACCE4BE00A5F}"/>
              </a:ext>
            </a:extLst>
          </p:cNvPr>
          <p:cNvGrpSpPr/>
          <p:nvPr/>
        </p:nvGrpSpPr>
        <p:grpSpPr>
          <a:xfrm>
            <a:off x="1385656" y="1940706"/>
            <a:ext cx="6281603" cy="496476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436" name="Скругленный прямоугольник 268">
              <a:extLst>
                <a:ext uri="{FF2B5EF4-FFF2-40B4-BE49-F238E27FC236}">
                  <a16:creationId xmlns:a16="http://schemas.microsoft.com/office/drawing/2014/main" id="{78700245-4156-48AD-929F-17CD29AC3A8C}"/>
                </a:ext>
              </a:extLst>
            </p:cNvPr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37" name="Скругленный прямоугольник 4">
              <a:extLst>
                <a:ext uri="{FF2B5EF4-FFF2-40B4-BE49-F238E27FC236}">
                  <a16:creationId xmlns:a16="http://schemas.microsoft.com/office/drawing/2014/main" id="{A9ACB127-8E6A-45DE-BB00-E1E146CD2F8B}"/>
                </a:ext>
              </a:extLst>
            </p:cNvPr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>
                <a:lnSpc>
                  <a:spcPct val="107000"/>
                </a:lnSpc>
                <a:spcAft>
                  <a:spcPts val="0"/>
                </a:spcAft>
              </a:pPr>
              <a:endParaRPr lang="ru-RU" sz="1400" b="1" i="1" dirty="0"/>
            </a:p>
          </p:txBody>
        </p:sp>
      </p:grpSp>
      <p:sp>
        <p:nvSpPr>
          <p:cNvPr id="438" name="Скругленный прямоугольник 4">
            <a:extLst>
              <a:ext uri="{FF2B5EF4-FFF2-40B4-BE49-F238E27FC236}">
                <a16:creationId xmlns:a16="http://schemas.microsoft.com/office/drawing/2014/main" id="{B9BBAAD2-1F68-4EAA-A673-7671C4AFDEE9}"/>
              </a:ext>
            </a:extLst>
          </p:cNvPr>
          <p:cNvSpPr/>
          <p:nvPr/>
        </p:nvSpPr>
        <p:spPr bwMode="auto">
          <a:xfrm>
            <a:off x="7724482" y="870772"/>
            <a:ext cx="948213" cy="458676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38100" tIns="38100" rIns="38100" bIns="38100" spcCol="1270" anchor="ctr"/>
          <a:lstStyle/>
          <a:p>
            <a:pPr algn="ctr" defTabSz="444500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1600" b="1" i="1" dirty="0">
                <a:solidFill>
                  <a:srgbClr val="C00000"/>
                </a:solidFill>
              </a:rPr>
              <a:t>Статус </a:t>
            </a:r>
          </a:p>
        </p:txBody>
      </p:sp>
      <p:grpSp>
        <p:nvGrpSpPr>
          <p:cNvPr id="439" name="Группа 438">
            <a:extLst>
              <a:ext uri="{FF2B5EF4-FFF2-40B4-BE49-F238E27FC236}">
                <a16:creationId xmlns:a16="http://schemas.microsoft.com/office/drawing/2014/main" id="{A2CF59F0-FD5D-4163-BC95-1EAEAE264BA1}"/>
              </a:ext>
            </a:extLst>
          </p:cNvPr>
          <p:cNvGrpSpPr/>
          <p:nvPr/>
        </p:nvGrpSpPr>
        <p:grpSpPr>
          <a:xfrm>
            <a:off x="7724483" y="1378312"/>
            <a:ext cx="949824" cy="518393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440" name="Скругленный прямоугольник 260">
              <a:extLst>
                <a:ext uri="{FF2B5EF4-FFF2-40B4-BE49-F238E27FC236}">
                  <a16:creationId xmlns:a16="http://schemas.microsoft.com/office/drawing/2014/main" id="{026B1200-C5AE-4209-8E16-DA9E59B92F05}"/>
                </a:ext>
              </a:extLst>
            </p:cNvPr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41" name="Скругленный прямоугольник 4">
              <a:extLst>
                <a:ext uri="{FF2B5EF4-FFF2-40B4-BE49-F238E27FC236}">
                  <a16:creationId xmlns:a16="http://schemas.microsoft.com/office/drawing/2014/main" id="{F6BFF54D-91CD-4BA7-9B5A-CDD724C26207}"/>
                </a:ext>
              </a:extLst>
            </p:cNvPr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algn="ctr">
                <a:lnSpc>
                  <a:spcPct val="107000"/>
                </a:lnSpc>
              </a:pPr>
              <a:r>
                <a:rPr lang="ru-RU" sz="1400" b="1" i="1" dirty="0">
                  <a:solidFill>
                    <a:srgbClr val="2C10F8"/>
                  </a:solidFill>
                </a:rPr>
                <a:t>Член совета</a:t>
              </a:r>
              <a:endParaRPr lang="ru-RU" sz="1400" b="1" i="1" dirty="0"/>
            </a:p>
          </p:txBody>
        </p:sp>
      </p:grpSp>
      <p:grpSp>
        <p:nvGrpSpPr>
          <p:cNvPr id="442" name="Группа 441">
            <a:extLst>
              <a:ext uri="{FF2B5EF4-FFF2-40B4-BE49-F238E27FC236}">
                <a16:creationId xmlns:a16="http://schemas.microsoft.com/office/drawing/2014/main" id="{50EFBEBB-0A55-4CF2-8D99-5E547ACE46D0}"/>
              </a:ext>
            </a:extLst>
          </p:cNvPr>
          <p:cNvGrpSpPr/>
          <p:nvPr/>
        </p:nvGrpSpPr>
        <p:grpSpPr>
          <a:xfrm>
            <a:off x="7731771" y="1932824"/>
            <a:ext cx="948363" cy="496476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443" name="Скругленный прямоугольник 268">
              <a:extLst>
                <a:ext uri="{FF2B5EF4-FFF2-40B4-BE49-F238E27FC236}">
                  <a16:creationId xmlns:a16="http://schemas.microsoft.com/office/drawing/2014/main" id="{F7A86094-3070-48D4-AAE4-F7A654877E0E}"/>
                </a:ext>
              </a:extLst>
            </p:cNvPr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44" name="Скругленный прямоугольник 4">
              <a:extLst>
                <a:ext uri="{FF2B5EF4-FFF2-40B4-BE49-F238E27FC236}">
                  <a16:creationId xmlns:a16="http://schemas.microsoft.com/office/drawing/2014/main" id="{73660E79-5399-492C-BB32-CD72B6F2BCE3}"/>
                </a:ext>
              </a:extLst>
            </p:cNvPr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algn="ctr">
                <a:lnSpc>
                  <a:spcPct val="107000"/>
                </a:lnSpc>
              </a:pPr>
              <a:r>
                <a:rPr lang="ru-RU" sz="1400" b="1" i="1" dirty="0">
                  <a:solidFill>
                    <a:srgbClr val="2C10F8"/>
                  </a:solidFill>
                </a:rPr>
                <a:t>Член совета</a:t>
              </a:r>
              <a:endParaRPr lang="ru-RU" sz="1400" b="1" i="1" dirty="0"/>
            </a:p>
          </p:txBody>
        </p:sp>
      </p:grpSp>
      <p:sp>
        <p:nvSpPr>
          <p:cNvPr id="89" name="Скругленный прямоугольник 4">
            <a:extLst>
              <a:ext uri="{FF2B5EF4-FFF2-40B4-BE49-F238E27FC236}">
                <a16:creationId xmlns:a16="http://schemas.microsoft.com/office/drawing/2014/main" id="{259865FB-274D-41B7-903F-3753F6AE5ED2}"/>
              </a:ext>
            </a:extLst>
          </p:cNvPr>
          <p:cNvSpPr/>
          <p:nvPr/>
        </p:nvSpPr>
        <p:spPr bwMode="auto">
          <a:xfrm>
            <a:off x="8729139" y="873684"/>
            <a:ext cx="2945969" cy="458676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38100" tIns="38100" rIns="38100" bIns="38100" spcCol="1270" anchor="ctr"/>
          <a:lstStyle/>
          <a:p>
            <a:pPr algn="ctr" defTabSz="444500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1600" b="1" i="1" dirty="0">
                <a:solidFill>
                  <a:srgbClr val="C00000"/>
                </a:solidFill>
              </a:rPr>
              <a:t>Фамилия И.О. НПР ТИ (ф) СВФУ</a:t>
            </a:r>
          </a:p>
        </p:txBody>
      </p:sp>
      <p:grpSp>
        <p:nvGrpSpPr>
          <p:cNvPr id="90" name="Группа 89">
            <a:extLst>
              <a:ext uri="{FF2B5EF4-FFF2-40B4-BE49-F238E27FC236}">
                <a16:creationId xmlns:a16="http://schemas.microsoft.com/office/drawing/2014/main" id="{CE920E27-BE20-4287-98C3-D1A3785B22F3}"/>
              </a:ext>
            </a:extLst>
          </p:cNvPr>
          <p:cNvGrpSpPr/>
          <p:nvPr/>
        </p:nvGrpSpPr>
        <p:grpSpPr>
          <a:xfrm>
            <a:off x="8729140" y="1381224"/>
            <a:ext cx="2950974" cy="518393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91" name="Скругленный прямоугольник 260">
              <a:extLst>
                <a:ext uri="{FF2B5EF4-FFF2-40B4-BE49-F238E27FC236}">
                  <a16:creationId xmlns:a16="http://schemas.microsoft.com/office/drawing/2014/main" id="{8CFE57AA-5B8F-4B50-8F94-51A00367434F}"/>
                </a:ext>
              </a:extLst>
            </p:cNvPr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92" name="Скругленный прямоугольник 4">
              <a:extLst>
                <a:ext uri="{FF2B5EF4-FFF2-40B4-BE49-F238E27FC236}">
                  <a16:creationId xmlns:a16="http://schemas.microsoft.com/office/drawing/2014/main" id="{4A3B788B-179F-4EA9-9AFD-64C112FA734D}"/>
                </a:ext>
              </a:extLst>
            </p:cNvPr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algn="ctr">
                <a:lnSpc>
                  <a:spcPct val="107000"/>
                </a:lnSpc>
              </a:pPr>
              <a:r>
                <a:rPr lang="ru-RU" sz="1400" b="1" i="1" dirty="0">
                  <a:solidFill>
                    <a:srgbClr val="2C10F8"/>
                  </a:solidFill>
                </a:rPr>
                <a:t>Гриб Н.Н.</a:t>
              </a:r>
            </a:p>
          </p:txBody>
        </p:sp>
      </p:grpSp>
      <p:grpSp>
        <p:nvGrpSpPr>
          <p:cNvPr id="93" name="Группа 92">
            <a:extLst>
              <a:ext uri="{FF2B5EF4-FFF2-40B4-BE49-F238E27FC236}">
                <a16:creationId xmlns:a16="http://schemas.microsoft.com/office/drawing/2014/main" id="{81DC5E15-7D41-4B55-BE7F-BCE732B7BDC9}"/>
              </a:ext>
            </a:extLst>
          </p:cNvPr>
          <p:cNvGrpSpPr/>
          <p:nvPr/>
        </p:nvGrpSpPr>
        <p:grpSpPr>
          <a:xfrm>
            <a:off x="8736428" y="1935736"/>
            <a:ext cx="2946435" cy="496476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94" name="Скругленный прямоугольник 268">
              <a:extLst>
                <a:ext uri="{FF2B5EF4-FFF2-40B4-BE49-F238E27FC236}">
                  <a16:creationId xmlns:a16="http://schemas.microsoft.com/office/drawing/2014/main" id="{DFE97D17-E499-44D0-96CF-B7037D8D6CFF}"/>
                </a:ext>
              </a:extLst>
            </p:cNvPr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95" name="Скругленный прямоугольник 4">
              <a:extLst>
                <a:ext uri="{FF2B5EF4-FFF2-40B4-BE49-F238E27FC236}">
                  <a16:creationId xmlns:a16="http://schemas.microsoft.com/office/drawing/2014/main" id="{934389D8-6343-48BB-847C-333321EFCF76}"/>
                </a:ext>
              </a:extLst>
            </p:cNvPr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algn="ctr">
                <a:lnSpc>
                  <a:spcPct val="107000"/>
                </a:lnSpc>
              </a:pPr>
              <a:r>
                <a:rPr lang="ru-RU" sz="1400" b="1" i="1" dirty="0">
                  <a:solidFill>
                    <a:srgbClr val="2C10F8"/>
                  </a:solidFill>
                </a:rPr>
                <a:t>Гриб Н.Н.</a:t>
              </a:r>
            </a:p>
          </p:txBody>
        </p:sp>
      </p:grpSp>
      <p:sp>
        <p:nvSpPr>
          <p:cNvPr id="96" name="Скругленный прямоугольник 4">
            <a:extLst>
              <a:ext uri="{FF2B5EF4-FFF2-40B4-BE49-F238E27FC236}">
                <a16:creationId xmlns:a16="http://schemas.microsoft.com/office/drawing/2014/main" id="{275693DC-0BC7-4870-8F5F-DB72321EB6F2}"/>
              </a:ext>
            </a:extLst>
          </p:cNvPr>
          <p:cNvSpPr/>
          <p:nvPr/>
        </p:nvSpPr>
        <p:spPr bwMode="auto">
          <a:xfrm>
            <a:off x="76200" y="3726668"/>
            <a:ext cx="6698723" cy="458676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38100" tIns="38100" rIns="38100" bIns="38100" spcCol="1270" anchor="ctr"/>
          <a:lstStyle/>
          <a:p>
            <a:pPr algn="ctr" defTabSz="444500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1600" b="1" i="1" dirty="0">
                <a:solidFill>
                  <a:srgbClr val="C00000"/>
                </a:solidFill>
              </a:rPr>
              <a:t>Диссертационные совет </a:t>
            </a:r>
          </a:p>
        </p:txBody>
      </p:sp>
      <p:grpSp>
        <p:nvGrpSpPr>
          <p:cNvPr id="97" name="Группа 96">
            <a:extLst>
              <a:ext uri="{FF2B5EF4-FFF2-40B4-BE49-F238E27FC236}">
                <a16:creationId xmlns:a16="http://schemas.microsoft.com/office/drawing/2014/main" id="{89A5DACD-45D0-43EC-B414-6841EE8A5880}"/>
              </a:ext>
            </a:extLst>
          </p:cNvPr>
          <p:cNvGrpSpPr/>
          <p:nvPr/>
        </p:nvGrpSpPr>
        <p:grpSpPr>
          <a:xfrm>
            <a:off x="76200" y="4282658"/>
            <a:ext cx="6906799" cy="1047147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98" name="Скругленный прямоугольник 260">
              <a:extLst>
                <a:ext uri="{FF2B5EF4-FFF2-40B4-BE49-F238E27FC236}">
                  <a16:creationId xmlns:a16="http://schemas.microsoft.com/office/drawing/2014/main" id="{4F5D6844-96F6-4312-80A3-8F74BC5C63A7}"/>
                </a:ext>
              </a:extLst>
            </p:cNvPr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99" name="Скругленный прямоугольник 4">
              <a:extLst>
                <a:ext uri="{FF2B5EF4-FFF2-40B4-BE49-F238E27FC236}">
                  <a16:creationId xmlns:a16="http://schemas.microsoft.com/office/drawing/2014/main" id="{12CD1E99-EFC4-4EB8-889B-4A0EA7E1B4D3}"/>
                </a:ext>
              </a:extLst>
            </p:cNvPr>
            <p:cNvSpPr txBox="1"/>
            <p:nvPr/>
          </p:nvSpPr>
          <p:spPr>
            <a:xfrm>
              <a:off x="276269" y="3365154"/>
              <a:ext cx="4946426" cy="335026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algn="ctr"/>
              <a:r>
                <a:rPr lang="ru-RU" dirty="0"/>
                <a:t>Процедура защиты (предзащита)</a:t>
              </a:r>
              <a:endParaRPr lang="ru-RU" sz="1400" dirty="0"/>
            </a:p>
            <a:p>
              <a:pPr algn="ctr"/>
              <a:r>
                <a:rPr lang="ru-RU" dirty="0"/>
                <a:t>По теме «Когнитивные особенности перевода в рамках институционального дискурса»</a:t>
              </a:r>
              <a:endParaRPr lang="ru-RU" sz="1400" b="1" i="1" dirty="0"/>
            </a:p>
          </p:txBody>
        </p:sp>
      </p:grpSp>
      <p:sp>
        <p:nvSpPr>
          <p:cNvPr id="103" name="Скругленный прямоугольник 4">
            <a:extLst>
              <a:ext uri="{FF2B5EF4-FFF2-40B4-BE49-F238E27FC236}">
                <a16:creationId xmlns:a16="http://schemas.microsoft.com/office/drawing/2014/main" id="{108D3C76-90DC-4857-BE65-24DCB1A49806}"/>
              </a:ext>
            </a:extLst>
          </p:cNvPr>
          <p:cNvSpPr/>
          <p:nvPr/>
        </p:nvSpPr>
        <p:spPr bwMode="auto">
          <a:xfrm>
            <a:off x="7029285" y="3729136"/>
            <a:ext cx="1625165" cy="458676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38100" tIns="38100" rIns="38100" bIns="38100" spcCol="1270" anchor="ctr"/>
          <a:lstStyle/>
          <a:p>
            <a:pPr algn="ctr" defTabSz="444500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1600" b="1" i="1" dirty="0">
                <a:solidFill>
                  <a:srgbClr val="C00000"/>
                </a:solidFill>
              </a:rPr>
              <a:t>Статус </a:t>
            </a:r>
          </a:p>
        </p:txBody>
      </p:sp>
      <p:grpSp>
        <p:nvGrpSpPr>
          <p:cNvPr id="104" name="Группа 103">
            <a:extLst>
              <a:ext uri="{FF2B5EF4-FFF2-40B4-BE49-F238E27FC236}">
                <a16:creationId xmlns:a16="http://schemas.microsoft.com/office/drawing/2014/main" id="{4320118D-C2DD-44FA-8C7F-984CBCE464D5}"/>
              </a:ext>
            </a:extLst>
          </p:cNvPr>
          <p:cNvGrpSpPr/>
          <p:nvPr/>
        </p:nvGrpSpPr>
        <p:grpSpPr>
          <a:xfrm>
            <a:off x="7029638" y="4274776"/>
            <a:ext cx="1627926" cy="1127759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105" name="Скругленный прямоугольник 260">
              <a:extLst>
                <a:ext uri="{FF2B5EF4-FFF2-40B4-BE49-F238E27FC236}">
                  <a16:creationId xmlns:a16="http://schemas.microsoft.com/office/drawing/2014/main" id="{814DFCAA-4B40-4B03-A3EE-4982BDA0E73D}"/>
                </a:ext>
              </a:extLst>
            </p:cNvPr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06" name="Скругленный прямоугольник 4">
              <a:extLst>
                <a:ext uri="{FF2B5EF4-FFF2-40B4-BE49-F238E27FC236}">
                  <a16:creationId xmlns:a16="http://schemas.microsoft.com/office/drawing/2014/main" id="{CCA27DAE-9F15-4AC3-BC49-0ED7092B17A5}"/>
                </a:ext>
              </a:extLst>
            </p:cNvPr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algn="ctr">
                <a:lnSpc>
                  <a:spcPct val="107000"/>
                </a:lnSpc>
              </a:pPr>
              <a:r>
                <a:rPr lang="ru-RU" sz="1400" b="1" i="1" dirty="0">
                  <a:solidFill>
                    <a:srgbClr val="2C10F8"/>
                  </a:solidFill>
                </a:rPr>
                <a:t>кандидатская</a:t>
              </a:r>
              <a:endParaRPr lang="ru-RU" sz="1400" b="1" i="1" dirty="0"/>
            </a:p>
          </p:txBody>
        </p:sp>
      </p:grpSp>
      <p:sp>
        <p:nvSpPr>
          <p:cNvPr id="110" name="Скругленный прямоугольник 4">
            <a:extLst>
              <a:ext uri="{FF2B5EF4-FFF2-40B4-BE49-F238E27FC236}">
                <a16:creationId xmlns:a16="http://schemas.microsoft.com/office/drawing/2014/main" id="{C08C4E9D-D132-4163-B285-A1DC1C7B37C6}"/>
              </a:ext>
            </a:extLst>
          </p:cNvPr>
          <p:cNvSpPr/>
          <p:nvPr/>
        </p:nvSpPr>
        <p:spPr bwMode="auto">
          <a:xfrm>
            <a:off x="8714361" y="3732048"/>
            <a:ext cx="2945969" cy="458676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38100" tIns="38100" rIns="38100" bIns="38100" spcCol="1270" anchor="ctr"/>
          <a:lstStyle/>
          <a:p>
            <a:pPr algn="ctr" defTabSz="444500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1600" b="1" i="1" dirty="0">
                <a:solidFill>
                  <a:srgbClr val="C00000"/>
                </a:solidFill>
              </a:rPr>
              <a:t>Фамилия И.О. НПР ТИ (ф СВФУ</a:t>
            </a:r>
          </a:p>
        </p:txBody>
      </p:sp>
      <p:grpSp>
        <p:nvGrpSpPr>
          <p:cNvPr id="111" name="Группа 110">
            <a:extLst>
              <a:ext uri="{FF2B5EF4-FFF2-40B4-BE49-F238E27FC236}">
                <a16:creationId xmlns:a16="http://schemas.microsoft.com/office/drawing/2014/main" id="{FE8CF805-0B3E-4FE5-ADD4-B6C9839BD5C5}"/>
              </a:ext>
            </a:extLst>
          </p:cNvPr>
          <p:cNvGrpSpPr/>
          <p:nvPr/>
        </p:nvGrpSpPr>
        <p:grpSpPr>
          <a:xfrm>
            <a:off x="8714362" y="4277689"/>
            <a:ext cx="2950974" cy="1127759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112" name="Скругленный прямоугольник 260">
              <a:extLst>
                <a:ext uri="{FF2B5EF4-FFF2-40B4-BE49-F238E27FC236}">
                  <a16:creationId xmlns:a16="http://schemas.microsoft.com/office/drawing/2014/main" id="{7FFDECBC-A5A6-4397-A8EE-D1317E11C979}"/>
                </a:ext>
              </a:extLst>
            </p:cNvPr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13" name="Скругленный прямоугольник 4">
              <a:extLst>
                <a:ext uri="{FF2B5EF4-FFF2-40B4-BE49-F238E27FC236}">
                  <a16:creationId xmlns:a16="http://schemas.microsoft.com/office/drawing/2014/main" id="{495FEBB6-20F1-4CC9-80FE-D1D1B7F89273}"/>
                </a:ext>
              </a:extLst>
            </p:cNvPr>
            <p:cNvSpPr txBox="1"/>
            <p:nvPr/>
          </p:nvSpPr>
          <p:spPr>
            <a:xfrm>
              <a:off x="30919" y="3420164"/>
              <a:ext cx="5435846" cy="248184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algn="ctr">
                <a:lnSpc>
                  <a:spcPct val="107000"/>
                </a:lnSpc>
              </a:pPr>
              <a:r>
                <a:rPr lang="ru-RU" sz="1400" b="1" i="1" dirty="0">
                  <a:solidFill>
                    <a:srgbClr val="2C10F8"/>
                  </a:solidFill>
                </a:rPr>
                <a:t>Валиева А.В.</a:t>
              </a:r>
            </a:p>
          </p:txBody>
        </p:sp>
      </p:grpSp>
      <p:sp>
        <p:nvSpPr>
          <p:cNvPr id="4" name="Прямоугольник 3"/>
          <p:cNvSpPr/>
          <p:nvPr/>
        </p:nvSpPr>
        <p:spPr>
          <a:xfrm>
            <a:off x="1500176" y="1415961"/>
            <a:ext cx="552946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Д 212.306.04 при СВФУ им. М.К. </a:t>
            </a:r>
            <a:r>
              <a:rPr lang="ru-RU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Аммосова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г. Якутск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456959" y="1849313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Д 24.1.234.01 при ФГБ УНФ ИЦ «Якутский научный центр СО РАН», г. Якутск</a:t>
            </a:r>
            <a:endParaRPr lang="ru-RU" dirty="0"/>
          </a:p>
        </p:txBody>
      </p:sp>
      <p:grpSp>
        <p:nvGrpSpPr>
          <p:cNvPr id="44" name="Группа 43">
            <a:extLst>
              <a:ext uri="{FF2B5EF4-FFF2-40B4-BE49-F238E27FC236}">
                <a16:creationId xmlns:a16="http://schemas.microsoft.com/office/drawing/2014/main" id="{0D847A81-D044-40AB-812D-E4C016F8BCCE}"/>
              </a:ext>
            </a:extLst>
          </p:cNvPr>
          <p:cNvGrpSpPr/>
          <p:nvPr/>
        </p:nvGrpSpPr>
        <p:grpSpPr>
          <a:xfrm>
            <a:off x="1436456" y="2512206"/>
            <a:ext cx="6281603" cy="496476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45" name="Скругленный прямоугольник 268">
              <a:extLst>
                <a:ext uri="{FF2B5EF4-FFF2-40B4-BE49-F238E27FC236}">
                  <a16:creationId xmlns:a16="http://schemas.microsoft.com/office/drawing/2014/main" id="{CB61737C-5E64-4A8A-908E-25CF3636A194}"/>
                </a:ext>
              </a:extLst>
            </p:cNvPr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6" name="Скругленный прямоугольник 4">
              <a:extLst>
                <a:ext uri="{FF2B5EF4-FFF2-40B4-BE49-F238E27FC236}">
                  <a16:creationId xmlns:a16="http://schemas.microsoft.com/office/drawing/2014/main" id="{7F52B58A-E011-4156-94DA-274AA9019C06}"/>
                </a:ext>
              </a:extLst>
            </p:cNvPr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>
                <a:lnSpc>
                  <a:spcPct val="107000"/>
                </a:lnSpc>
                <a:spcAft>
                  <a:spcPts val="0"/>
                </a:spcAft>
              </a:pPr>
              <a:endParaRPr lang="ru-RU" sz="1400" b="1" i="1" dirty="0"/>
            </a:p>
          </p:txBody>
        </p:sp>
      </p:grpSp>
      <p:grpSp>
        <p:nvGrpSpPr>
          <p:cNvPr id="47" name="Группа 46">
            <a:extLst>
              <a:ext uri="{FF2B5EF4-FFF2-40B4-BE49-F238E27FC236}">
                <a16:creationId xmlns:a16="http://schemas.microsoft.com/office/drawing/2014/main" id="{74D60B83-C95A-4846-9E45-4C9E45F1D4B7}"/>
              </a:ext>
            </a:extLst>
          </p:cNvPr>
          <p:cNvGrpSpPr/>
          <p:nvPr/>
        </p:nvGrpSpPr>
        <p:grpSpPr>
          <a:xfrm>
            <a:off x="7782571" y="2504324"/>
            <a:ext cx="948363" cy="496476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48" name="Скругленный прямоугольник 268">
              <a:extLst>
                <a:ext uri="{FF2B5EF4-FFF2-40B4-BE49-F238E27FC236}">
                  <a16:creationId xmlns:a16="http://schemas.microsoft.com/office/drawing/2014/main" id="{9A81B1E1-26E5-45C4-B20C-9899AA45C5DF}"/>
                </a:ext>
              </a:extLst>
            </p:cNvPr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9" name="Скругленный прямоугольник 4">
              <a:extLst>
                <a:ext uri="{FF2B5EF4-FFF2-40B4-BE49-F238E27FC236}">
                  <a16:creationId xmlns:a16="http://schemas.microsoft.com/office/drawing/2014/main" id="{150541A0-E575-4422-BDE1-C03228AD3969}"/>
                </a:ext>
              </a:extLst>
            </p:cNvPr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algn="ctr">
                <a:lnSpc>
                  <a:spcPct val="107000"/>
                </a:lnSpc>
              </a:pPr>
              <a:r>
                <a:rPr lang="ru-RU" sz="1400" b="1" i="1" dirty="0">
                  <a:solidFill>
                    <a:srgbClr val="2C10F8"/>
                  </a:solidFill>
                </a:rPr>
                <a:t>Член совета</a:t>
              </a:r>
              <a:endParaRPr lang="ru-RU" sz="1400" b="1" i="1" dirty="0"/>
            </a:p>
          </p:txBody>
        </p:sp>
      </p:grpSp>
      <p:grpSp>
        <p:nvGrpSpPr>
          <p:cNvPr id="50" name="Группа 49">
            <a:extLst>
              <a:ext uri="{FF2B5EF4-FFF2-40B4-BE49-F238E27FC236}">
                <a16:creationId xmlns:a16="http://schemas.microsoft.com/office/drawing/2014/main" id="{7A7CDF20-1D46-4F1F-8FF0-0DA494228309}"/>
              </a:ext>
            </a:extLst>
          </p:cNvPr>
          <p:cNvGrpSpPr/>
          <p:nvPr/>
        </p:nvGrpSpPr>
        <p:grpSpPr>
          <a:xfrm>
            <a:off x="8787228" y="2507236"/>
            <a:ext cx="2946435" cy="496476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51" name="Скругленный прямоугольник 268">
              <a:extLst>
                <a:ext uri="{FF2B5EF4-FFF2-40B4-BE49-F238E27FC236}">
                  <a16:creationId xmlns:a16="http://schemas.microsoft.com/office/drawing/2014/main" id="{780BDB18-F892-451F-900A-5EEE715E8E0D}"/>
                </a:ext>
              </a:extLst>
            </p:cNvPr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2" name="Скругленный прямоугольник 4">
              <a:extLst>
                <a:ext uri="{FF2B5EF4-FFF2-40B4-BE49-F238E27FC236}">
                  <a16:creationId xmlns:a16="http://schemas.microsoft.com/office/drawing/2014/main" id="{D727C3DB-0611-4572-93C7-00BE1F51F46F}"/>
                </a:ext>
              </a:extLst>
            </p:cNvPr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algn="ctr">
                <a:lnSpc>
                  <a:spcPct val="107000"/>
                </a:lnSpc>
              </a:pPr>
              <a:r>
                <a:rPr lang="ru-RU" sz="1400" b="1" i="1" dirty="0">
                  <a:solidFill>
                    <a:srgbClr val="2C10F8"/>
                  </a:solidFill>
                </a:rPr>
                <a:t>Мельников А.Е.</a:t>
              </a:r>
            </a:p>
          </p:txBody>
        </p:sp>
      </p:grp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5C932665-E71D-46C3-BC27-363A2E38A099}"/>
              </a:ext>
            </a:extLst>
          </p:cNvPr>
          <p:cNvSpPr/>
          <p:nvPr/>
        </p:nvSpPr>
        <p:spPr>
          <a:xfrm>
            <a:off x="1448702" y="2445483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</a:rPr>
              <a:t>Д 24.1.076.01, ФГБУН «Институт мерзлотоведения им. П.И. Мельникова Сибирского отделения РАН», г. Якутск</a:t>
            </a:r>
          </a:p>
        </p:txBody>
      </p:sp>
      <p:grpSp>
        <p:nvGrpSpPr>
          <p:cNvPr id="54" name="Группа 53">
            <a:extLst>
              <a:ext uri="{FF2B5EF4-FFF2-40B4-BE49-F238E27FC236}">
                <a16:creationId xmlns:a16="http://schemas.microsoft.com/office/drawing/2014/main" id="{B2D0BE62-7D8C-4435-9237-BAD823537145}"/>
              </a:ext>
            </a:extLst>
          </p:cNvPr>
          <p:cNvGrpSpPr/>
          <p:nvPr/>
        </p:nvGrpSpPr>
        <p:grpSpPr>
          <a:xfrm>
            <a:off x="76200" y="5402536"/>
            <a:ext cx="6894099" cy="1434881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55" name="Скругленный прямоугольник 260">
              <a:extLst>
                <a:ext uri="{FF2B5EF4-FFF2-40B4-BE49-F238E27FC236}">
                  <a16:creationId xmlns:a16="http://schemas.microsoft.com/office/drawing/2014/main" id="{867805FE-AABF-4555-81D3-2867DE71D355}"/>
                </a:ext>
              </a:extLst>
            </p:cNvPr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6" name="Скругленный прямоугольник 4">
              <a:extLst>
                <a:ext uri="{FF2B5EF4-FFF2-40B4-BE49-F238E27FC236}">
                  <a16:creationId xmlns:a16="http://schemas.microsoft.com/office/drawing/2014/main" id="{837133C9-A6B3-4DEC-B258-7A03691DB49E}"/>
                </a:ext>
              </a:extLst>
            </p:cNvPr>
            <p:cNvSpPr txBox="1"/>
            <p:nvPr/>
          </p:nvSpPr>
          <p:spPr>
            <a:xfrm>
              <a:off x="276269" y="3365154"/>
              <a:ext cx="4946426" cy="335026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algn="ctr"/>
              <a:r>
                <a:rPr lang="ru-RU" dirty="0"/>
                <a:t>Процедура предзащиты</a:t>
              </a:r>
              <a:endParaRPr lang="ru-RU" sz="1400" dirty="0"/>
            </a:p>
            <a:p>
              <a:pPr algn="ctr"/>
              <a:r>
                <a:rPr lang="ru-RU" dirty="0"/>
                <a:t>Районирования вскрышных пород разреза «Эльгинский» по </a:t>
              </a:r>
              <a:r>
                <a:rPr lang="ru-RU" dirty="0" err="1"/>
                <a:t>прочностым</a:t>
              </a:r>
              <a:r>
                <a:rPr lang="ru-RU" dirty="0"/>
                <a:t> свойствам и разработка рекомендаций по оптимальным параметрам ведения горным и взрывных работ</a:t>
              </a:r>
              <a:endParaRPr lang="ru-RU" sz="1400" b="1" i="1" dirty="0"/>
            </a:p>
          </p:txBody>
        </p:sp>
      </p:grpSp>
      <p:grpSp>
        <p:nvGrpSpPr>
          <p:cNvPr id="57" name="Группа 56">
            <a:extLst>
              <a:ext uri="{FF2B5EF4-FFF2-40B4-BE49-F238E27FC236}">
                <a16:creationId xmlns:a16="http://schemas.microsoft.com/office/drawing/2014/main" id="{2D3563BD-BBDE-4803-AFEB-444A0F77070A}"/>
              </a:ext>
            </a:extLst>
          </p:cNvPr>
          <p:cNvGrpSpPr/>
          <p:nvPr/>
        </p:nvGrpSpPr>
        <p:grpSpPr>
          <a:xfrm>
            <a:off x="7016938" y="5390057"/>
            <a:ext cx="1637108" cy="1434880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58" name="Скругленный прямоугольник 260">
              <a:extLst>
                <a:ext uri="{FF2B5EF4-FFF2-40B4-BE49-F238E27FC236}">
                  <a16:creationId xmlns:a16="http://schemas.microsoft.com/office/drawing/2014/main" id="{9F52F420-A20E-4CAB-801C-BDDFDEEA105C}"/>
                </a:ext>
              </a:extLst>
            </p:cNvPr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9" name="Скругленный прямоугольник 4">
              <a:extLst>
                <a:ext uri="{FF2B5EF4-FFF2-40B4-BE49-F238E27FC236}">
                  <a16:creationId xmlns:a16="http://schemas.microsoft.com/office/drawing/2014/main" id="{594D1687-C895-4977-A20E-A560BDC8C9CF}"/>
                </a:ext>
              </a:extLst>
            </p:cNvPr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algn="ctr">
                <a:lnSpc>
                  <a:spcPct val="107000"/>
                </a:lnSpc>
              </a:pPr>
              <a:r>
                <a:rPr lang="ru-RU" sz="1400" b="1" i="1" dirty="0">
                  <a:solidFill>
                    <a:srgbClr val="2C10F8"/>
                  </a:solidFill>
                </a:rPr>
                <a:t>кандидатская</a:t>
              </a:r>
              <a:endParaRPr lang="ru-RU" sz="1400" b="1" i="1" dirty="0"/>
            </a:p>
          </p:txBody>
        </p:sp>
      </p:grpSp>
      <p:grpSp>
        <p:nvGrpSpPr>
          <p:cNvPr id="60" name="Группа 59">
            <a:extLst>
              <a:ext uri="{FF2B5EF4-FFF2-40B4-BE49-F238E27FC236}">
                <a16:creationId xmlns:a16="http://schemas.microsoft.com/office/drawing/2014/main" id="{F0B7D99F-F945-4727-987D-777CA0E71FF6}"/>
              </a:ext>
            </a:extLst>
          </p:cNvPr>
          <p:cNvGrpSpPr/>
          <p:nvPr/>
        </p:nvGrpSpPr>
        <p:grpSpPr>
          <a:xfrm>
            <a:off x="8701662" y="5392970"/>
            <a:ext cx="2967618" cy="1434880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61" name="Скругленный прямоугольник 260">
              <a:extLst>
                <a:ext uri="{FF2B5EF4-FFF2-40B4-BE49-F238E27FC236}">
                  <a16:creationId xmlns:a16="http://schemas.microsoft.com/office/drawing/2014/main" id="{3C9AE2ED-CC46-48ED-AE39-9AA26B83E250}"/>
                </a:ext>
              </a:extLst>
            </p:cNvPr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62" name="Скругленный прямоугольник 4">
              <a:extLst>
                <a:ext uri="{FF2B5EF4-FFF2-40B4-BE49-F238E27FC236}">
                  <a16:creationId xmlns:a16="http://schemas.microsoft.com/office/drawing/2014/main" id="{4DF9012C-17FE-463A-B477-230159B6ECFF}"/>
                </a:ext>
              </a:extLst>
            </p:cNvPr>
            <p:cNvSpPr txBox="1"/>
            <p:nvPr/>
          </p:nvSpPr>
          <p:spPr>
            <a:xfrm>
              <a:off x="30919" y="3420164"/>
              <a:ext cx="5435846" cy="248184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algn="ctr">
                <a:lnSpc>
                  <a:spcPct val="107000"/>
                </a:lnSpc>
              </a:pPr>
              <a:r>
                <a:rPr lang="ru-RU" sz="1400" b="1" i="1" dirty="0">
                  <a:solidFill>
                    <a:srgbClr val="2C10F8"/>
                  </a:solidFill>
                </a:rPr>
                <a:t>Малинин Ю.А.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63414070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194" y="207819"/>
            <a:ext cx="681642" cy="749806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20425" y="5957054"/>
            <a:ext cx="1071818" cy="758071"/>
          </a:xfrm>
          <a:prstGeom prst="rect">
            <a:avLst/>
          </a:prstGeom>
        </p:spPr>
      </p:pic>
      <p:sp>
        <p:nvSpPr>
          <p:cNvPr id="19" name="Половина рамки 18"/>
          <p:cNvSpPr/>
          <p:nvPr/>
        </p:nvSpPr>
        <p:spPr>
          <a:xfrm rot="10800000">
            <a:off x="191194" y="207819"/>
            <a:ext cx="1047750" cy="866775"/>
          </a:xfrm>
          <a:prstGeom prst="halfFrame">
            <a:avLst>
              <a:gd name="adj1" fmla="val 1656"/>
              <a:gd name="adj2" fmla="val 154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374" name="Скругленный прямоугольник 373"/>
          <p:cNvSpPr/>
          <p:nvPr/>
        </p:nvSpPr>
        <p:spPr>
          <a:xfrm>
            <a:off x="872836" y="818147"/>
            <a:ext cx="366108" cy="256448"/>
          </a:xfrm>
          <a:prstGeom prst="roundRect">
            <a:avLst/>
          </a:prstGeom>
          <a:noFill/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375" name="TextBox 374"/>
          <p:cNvSpPr txBox="1"/>
          <p:nvPr/>
        </p:nvSpPr>
        <p:spPr>
          <a:xfrm>
            <a:off x="917871" y="792482"/>
            <a:ext cx="2760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i="1" dirty="0">
                <a:solidFill>
                  <a:srgbClr val="2C10F8"/>
                </a:solidFill>
              </a:rPr>
              <a:t>5</a:t>
            </a:r>
          </a:p>
        </p:txBody>
      </p:sp>
      <p:sp>
        <p:nvSpPr>
          <p:cNvPr id="117" name="Прямоугольник 116">
            <a:extLst>
              <a:ext uri="{FF2B5EF4-FFF2-40B4-BE49-F238E27FC236}">
                <a16:creationId xmlns:a16="http://schemas.microsoft.com/office/drawing/2014/main" id="{5D7EC70B-4E40-46AE-B871-4739C1CD959B}"/>
              </a:ext>
            </a:extLst>
          </p:cNvPr>
          <p:cNvSpPr/>
          <p:nvPr/>
        </p:nvSpPr>
        <p:spPr>
          <a:xfrm>
            <a:off x="379818" y="342090"/>
            <a:ext cx="11616875" cy="9682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cs typeface="Arial" charset="0"/>
              </a:rPr>
              <a:t>ПОДГОТОВКА НАУЧНО-ПЕДАГОГИЧЕСКИХ КАДРОВ</a:t>
            </a: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cs typeface="Arial" charset="0"/>
              </a:rPr>
              <a:t>(обучение в аспирантуре  и докторантуре в 202</a:t>
            </a:r>
            <a:r>
              <a:rPr lang="en-US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cs typeface="Arial" charset="0"/>
              </a:rPr>
              <a:t>5</a:t>
            </a:r>
            <a:r>
              <a:rPr lang="ru-RU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cs typeface="Arial" charset="0"/>
              </a:rPr>
              <a:t> году)</a:t>
            </a: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endParaRPr lang="ru-RU" b="1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cs typeface="Arial" charset="0"/>
            </a:endParaRPr>
          </a:p>
        </p:txBody>
      </p:sp>
      <p:sp>
        <p:nvSpPr>
          <p:cNvPr id="118" name="Скругленный прямоугольник 4">
            <a:extLst>
              <a:ext uri="{FF2B5EF4-FFF2-40B4-BE49-F238E27FC236}">
                <a16:creationId xmlns:a16="http://schemas.microsoft.com/office/drawing/2014/main" id="{629BAB2B-C616-4BE9-9025-ABF513BC53FA}"/>
              </a:ext>
            </a:extLst>
          </p:cNvPr>
          <p:cNvSpPr/>
          <p:nvPr/>
        </p:nvSpPr>
        <p:spPr bwMode="auto">
          <a:xfrm>
            <a:off x="532240" y="1576316"/>
            <a:ext cx="6280609" cy="458676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38100" tIns="38100" rIns="38100" bIns="38100" spcCol="1270" anchor="ctr"/>
          <a:lstStyle/>
          <a:p>
            <a:pPr algn="ctr" defTabSz="444500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1600" b="1" i="1" dirty="0">
                <a:solidFill>
                  <a:srgbClr val="C00000"/>
                </a:solidFill>
              </a:rPr>
              <a:t>Организация (место обучения или прикрепления)</a:t>
            </a:r>
          </a:p>
        </p:txBody>
      </p:sp>
      <p:grpSp>
        <p:nvGrpSpPr>
          <p:cNvPr id="119" name="Группа 118">
            <a:extLst>
              <a:ext uri="{FF2B5EF4-FFF2-40B4-BE49-F238E27FC236}">
                <a16:creationId xmlns:a16="http://schemas.microsoft.com/office/drawing/2014/main" id="{5EE5435D-6015-4287-8DE7-7F0F211A40E4}"/>
              </a:ext>
            </a:extLst>
          </p:cNvPr>
          <p:cNvGrpSpPr/>
          <p:nvPr/>
        </p:nvGrpSpPr>
        <p:grpSpPr>
          <a:xfrm>
            <a:off x="532241" y="2083856"/>
            <a:ext cx="6291282" cy="518393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120" name="Скругленный прямоугольник 260">
              <a:extLst>
                <a:ext uri="{FF2B5EF4-FFF2-40B4-BE49-F238E27FC236}">
                  <a16:creationId xmlns:a16="http://schemas.microsoft.com/office/drawing/2014/main" id="{FBBC3859-478F-424A-AC51-57CF2FD90F01}"/>
                </a:ext>
              </a:extLst>
            </p:cNvPr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21" name="Скругленный прямоугольник 4">
              <a:extLst>
                <a:ext uri="{FF2B5EF4-FFF2-40B4-BE49-F238E27FC236}">
                  <a16:creationId xmlns:a16="http://schemas.microsoft.com/office/drawing/2014/main" id="{CDF4B8BB-8D13-448F-BEB0-869DEFEF0795}"/>
                </a:ext>
              </a:extLst>
            </p:cNvPr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0"/>
                </a:spcAft>
              </a:pPr>
              <a:r>
                <a:rPr lang="ru-RU" dirty="0"/>
                <a:t>ФГБОУ ВО «</a:t>
              </a:r>
              <a:r>
                <a:rPr lang="ru-RU" dirty="0" err="1"/>
                <a:t>ЧелГУ</a:t>
              </a:r>
              <a:r>
                <a:rPr lang="ru-RU" dirty="0"/>
                <a:t>»</a:t>
              </a:r>
              <a:endParaRPr lang="ru-RU" sz="1400" b="1" i="1" dirty="0"/>
            </a:p>
          </p:txBody>
        </p:sp>
      </p:grpSp>
      <p:sp>
        <p:nvSpPr>
          <p:cNvPr id="122" name="Скругленный прямоугольник 4">
            <a:extLst>
              <a:ext uri="{FF2B5EF4-FFF2-40B4-BE49-F238E27FC236}">
                <a16:creationId xmlns:a16="http://schemas.microsoft.com/office/drawing/2014/main" id="{8EC69A71-84F9-4B52-8ECF-C82033079622}"/>
              </a:ext>
            </a:extLst>
          </p:cNvPr>
          <p:cNvSpPr/>
          <p:nvPr/>
        </p:nvSpPr>
        <p:spPr bwMode="auto">
          <a:xfrm>
            <a:off x="6878355" y="1568434"/>
            <a:ext cx="1832520" cy="458676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38100" tIns="38100" rIns="38100" bIns="38100" spcCol="1270" anchor="ctr"/>
          <a:lstStyle/>
          <a:p>
            <a:pPr algn="ctr" defTabSz="444500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1600" b="1" i="1" dirty="0">
                <a:solidFill>
                  <a:srgbClr val="C00000"/>
                </a:solidFill>
              </a:rPr>
              <a:t>Тип диссертации </a:t>
            </a:r>
          </a:p>
        </p:txBody>
      </p:sp>
      <p:grpSp>
        <p:nvGrpSpPr>
          <p:cNvPr id="123" name="Группа 122">
            <a:extLst>
              <a:ext uri="{FF2B5EF4-FFF2-40B4-BE49-F238E27FC236}">
                <a16:creationId xmlns:a16="http://schemas.microsoft.com/office/drawing/2014/main" id="{2E6B642A-CCD8-440E-886D-E43D57A5A406}"/>
              </a:ext>
            </a:extLst>
          </p:cNvPr>
          <p:cNvGrpSpPr/>
          <p:nvPr/>
        </p:nvGrpSpPr>
        <p:grpSpPr>
          <a:xfrm>
            <a:off x="6878355" y="2075974"/>
            <a:ext cx="1835633" cy="518393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124" name="Скругленный прямоугольник 260">
              <a:extLst>
                <a:ext uri="{FF2B5EF4-FFF2-40B4-BE49-F238E27FC236}">
                  <a16:creationId xmlns:a16="http://schemas.microsoft.com/office/drawing/2014/main" id="{53BAF4E7-6F2D-454B-902E-ABD78E875831}"/>
                </a:ext>
              </a:extLst>
            </p:cNvPr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25" name="Скругленный прямоугольник 4">
              <a:extLst>
                <a:ext uri="{FF2B5EF4-FFF2-40B4-BE49-F238E27FC236}">
                  <a16:creationId xmlns:a16="http://schemas.microsoft.com/office/drawing/2014/main" id="{40F9B6BF-24A9-404D-8AE2-4B5B0045D2A8}"/>
                </a:ext>
              </a:extLst>
            </p:cNvPr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algn="ctr">
                <a:lnSpc>
                  <a:spcPct val="107000"/>
                </a:lnSpc>
              </a:pPr>
              <a:r>
                <a:rPr lang="ru-RU" sz="1400" b="1" i="1" dirty="0">
                  <a:solidFill>
                    <a:srgbClr val="2C10F8"/>
                  </a:solidFill>
                </a:rPr>
                <a:t>кандидатская</a:t>
              </a:r>
              <a:endParaRPr lang="ru-RU" sz="1400" b="1" i="1" dirty="0"/>
            </a:p>
          </p:txBody>
        </p:sp>
      </p:grpSp>
      <p:sp>
        <p:nvSpPr>
          <p:cNvPr id="126" name="Скругленный прямоугольник 4">
            <a:extLst>
              <a:ext uri="{FF2B5EF4-FFF2-40B4-BE49-F238E27FC236}">
                <a16:creationId xmlns:a16="http://schemas.microsoft.com/office/drawing/2014/main" id="{CC496241-FD33-43BF-AF8D-313AB47B3C2A}"/>
              </a:ext>
            </a:extLst>
          </p:cNvPr>
          <p:cNvSpPr/>
          <p:nvPr/>
        </p:nvSpPr>
        <p:spPr bwMode="auto">
          <a:xfrm>
            <a:off x="8770785" y="1571346"/>
            <a:ext cx="2945969" cy="458676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38100" tIns="38100" rIns="38100" bIns="38100" spcCol="1270" anchor="ctr"/>
          <a:lstStyle/>
          <a:p>
            <a:pPr algn="ctr" defTabSz="444500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1600" b="1" i="1" dirty="0">
                <a:solidFill>
                  <a:srgbClr val="C00000"/>
                </a:solidFill>
              </a:rPr>
              <a:t>Фамилия И.О. НПР ТИ (ф СВФУ</a:t>
            </a:r>
          </a:p>
        </p:txBody>
      </p:sp>
      <p:grpSp>
        <p:nvGrpSpPr>
          <p:cNvPr id="127" name="Группа 126">
            <a:extLst>
              <a:ext uri="{FF2B5EF4-FFF2-40B4-BE49-F238E27FC236}">
                <a16:creationId xmlns:a16="http://schemas.microsoft.com/office/drawing/2014/main" id="{F6329DBA-83B3-4E6D-9FD0-98612489FCE2}"/>
              </a:ext>
            </a:extLst>
          </p:cNvPr>
          <p:cNvGrpSpPr/>
          <p:nvPr/>
        </p:nvGrpSpPr>
        <p:grpSpPr>
          <a:xfrm>
            <a:off x="8770785" y="2078886"/>
            <a:ext cx="2950975" cy="518393"/>
            <a:chOff x="-2" y="3333270"/>
            <a:chExt cx="5476057" cy="411840"/>
          </a:xfrm>
          <a:scene3d>
            <a:camera prst="orthographicFront"/>
            <a:lightRig rig="threePt" dir="t"/>
          </a:scene3d>
        </p:grpSpPr>
        <p:sp>
          <p:nvSpPr>
            <p:cNvPr id="128" name="Скругленный прямоугольник 260">
              <a:extLst>
                <a:ext uri="{FF2B5EF4-FFF2-40B4-BE49-F238E27FC236}">
                  <a16:creationId xmlns:a16="http://schemas.microsoft.com/office/drawing/2014/main" id="{265CF1A0-31E3-488A-9B8E-A0935DAF73FD}"/>
                </a:ext>
              </a:extLst>
            </p:cNvPr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29" name="Скругленный прямоугольник 4">
              <a:extLst>
                <a:ext uri="{FF2B5EF4-FFF2-40B4-BE49-F238E27FC236}">
                  <a16:creationId xmlns:a16="http://schemas.microsoft.com/office/drawing/2014/main" id="{70119951-4FFF-466F-BAA0-25EAEDB48F7E}"/>
                </a:ext>
              </a:extLst>
            </p:cNvPr>
            <p:cNvSpPr txBox="1"/>
            <p:nvPr/>
          </p:nvSpPr>
          <p:spPr>
            <a:xfrm>
              <a:off x="-2" y="3357668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algn="ctr">
                <a:lnSpc>
                  <a:spcPct val="107000"/>
                </a:lnSpc>
              </a:pPr>
              <a:r>
                <a:rPr lang="ru-RU" sz="1400" b="1" i="1" dirty="0">
                  <a:solidFill>
                    <a:srgbClr val="2C10F8"/>
                  </a:solidFill>
                </a:rPr>
                <a:t>Валиева А.В.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65377249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194" y="207819"/>
            <a:ext cx="681642" cy="749806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20425" y="5957054"/>
            <a:ext cx="1071818" cy="758071"/>
          </a:xfrm>
          <a:prstGeom prst="rect">
            <a:avLst/>
          </a:prstGeom>
        </p:spPr>
      </p:pic>
      <p:sp>
        <p:nvSpPr>
          <p:cNvPr id="19" name="Половина рамки 18"/>
          <p:cNvSpPr/>
          <p:nvPr/>
        </p:nvSpPr>
        <p:spPr>
          <a:xfrm rot="10800000">
            <a:off x="191194" y="207819"/>
            <a:ext cx="1047750" cy="866775"/>
          </a:xfrm>
          <a:prstGeom prst="halfFrame">
            <a:avLst>
              <a:gd name="adj1" fmla="val 1656"/>
              <a:gd name="adj2" fmla="val 154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58" name="Прямоугольник 257"/>
          <p:cNvSpPr/>
          <p:nvPr/>
        </p:nvSpPr>
        <p:spPr>
          <a:xfrm>
            <a:off x="23233" y="3500008"/>
            <a:ext cx="11616875" cy="6719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cs typeface="Arial" charset="0"/>
              </a:rPr>
              <a:t>ПЛАНОВОЕ КОЛИЧЕСТВО СТАТЕЙ В РЕЦЕНЗИРУЕМЫХ И РЕФЕРИРУЕМЫХ ИЗДАНИЯХ  НА 2025 ГОД </a:t>
            </a: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cs typeface="Arial" charset="0"/>
              </a:rPr>
              <a:t>(детализация до структурных подразделений ТИ (ф) СВФУ)</a:t>
            </a:r>
          </a:p>
        </p:txBody>
      </p:sp>
      <p:sp>
        <p:nvSpPr>
          <p:cNvPr id="259" name="Скругленный прямоугольник 4"/>
          <p:cNvSpPr/>
          <p:nvPr/>
        </p:nvSpPr>
        <p:spPr bwMode="auto">
          <a:xfrm>
            <a:off x="84236" y="4132425"/>
            <a:ext cx="2241927" cy="151575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38100" tIns="38100" rIns="38100" bIns="38100" spcCol="1270" anchor="ctr"/>
          <a:lstStyle/>
          <a:p>
            <a:pPr algn="ctr" defTabSz="444500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1600" b="1" i="1" dirty="0">
                <a:solidFill>
                  <a:srgbClr val="C00000"/>
                </a:solidFill>
              </a:rPr>
              <a:t>Тип издания для публикации </a:t>
            </a:r>
          </a:p>
        </p:txBody>
      </p:sp>
      <p:grpSp>
        <p:nvGrpSpPr>
          <p:cNvPr id="260" name="Группа 259"/>
          <p:cNvGrpSpPr/>
          <p:nvPr/>
        </p:nvGrpSpPr>
        <p:grpSpPr>
          <a:xfrm>
            <a:off x="84236" y="5697041"/>
            <a:ext cx="2245737" cy="518393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261" name="Скругленный прямоугольник 260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62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>
                <a:lnSpc>
                  <a:spcPct val="107000"/>
                </a:lnSpc>
                <a:spcAft>
                  <a:spcPts val="0"/>
                </a:spcAft>
              </a:pPr>
              <a:r>
                <a:rPr lang="ru-RU" sz="1400" b="1" i="1" dirty="0"/>
                <a:t>В изданиях, входящих в БД </a:t>
              </a:r>
              <a:r>
                <a:rPr lang="en-US" sz="1400" b="1" i="1" dirty="0"/>
                <a:t>Web of Science</a:t>
              </a:r>
              <a:r>
                <a:rPr lang="ru-RU" sz="1400" b="1" i="1" dirty="0"/>
                <a:t> и </a:t>
              </a:r>
              <a:r>
                <a:rPr lang="en-US" sz="1400" b="1" i="1" dirty="0"/>
                <a:t>Scopus</a:t>
              </a:r>
              <a:r>
                <a:rPr lang="ru-RU" sz="1400" b="1" i="1" dirty="0"/>
                <a:t>, ед.</a:t>
              </a:r>
            </a:p>
          </p:txBody>
        </p:sp>
      </p:grpSp>
      <p:sp>
        <p:nvSpPr>
          <p:cNvPr id="263" name="Скругленный прямоугольник 4"/>
          <p:cNvSpPr/>
          <p:nvPr/>
        </p:nvSpPr>
        <p:spPr bwMode="auto">
          <a:xfrm>
            <a:off x="2364542" y="4640131"/>
            <a:ext cx="1342107" cy="992494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38100" tIns="38100" rIns="38100" bIns="38100" spcCol="1270" anchor="ctr"/>
          <a:lstStyle/>
          <a:p>
            <a:pPr algn="ctr" defTabSz="444500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1400" b="1" i="1" dirty="0">
                <a:solidFill>
                  <a:srgbClr val="C00000"/>
                </a:solidFill>
              </a:rPr>
              <a:t>Строительное дело</a:t>
            </a:r>
          </a:p>
        </p:txBody>
      </p:sp>
      <p:sp>
        <p:nvSpPr>
          <p:cNvPr id="264" name="Скругленный прямоугольник 4"/>
          <p:cNvSpPr/>
          <p:nvPr/>
        </p:nvSpPr>
        <p:spPr bwMode="auto">
          <a:xfrm>
            <a:off x="2377514" y="4122745"/>
            <a:ext cx="9639432" cy="21709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38100" tIns="38100" rIns="38100" bIns="38100" spcCol="1270" anchor="ctr"/>
          <a:lstStyle/>
          <a:p>
            <a:pPr algn="ctr" defTabSz="444500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1600" b="1" i="1" dirty="0">
                <a:solidFill>
                  <a:srgbClr val="C00000"/>
                </a:solidFill>
              </a:rPr>
              <a:t>Структурное подразделение</a:t>
            </a:r>
          </a:p>
        </p:txBody>
      </p:sp>
      <p:grpSp>
        <p:nvGrpSpPr>
          <p:cNvPr id="265" name="Группа 264"/>
          <p:cNvGrpSpPr/>
          <p:nvPr/>
        </p:nvGrpSpPr>
        <p:grpSpPr>
          <a:xfrm>
            <a:off x="2377514" y="5714656"/>
            <a:ext cx="1311006" cy="475472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266" name="Скругленный прямоугольник 265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67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>
                  <a:solidFill>
                    <a:srgbClr val="2C10F8"/>
                  </a:solidFill>
                </a:rPr>
                <a:t>1,04</a:t>
              </a:r>
              <a:endParaRPr lang="ru-RU" sz="1400" b="1" i="1" dirty="0">
                <a:solidFill>
                  <a:srgbClr val="26DC18"/>
                </a:solidFill>
              </a:endParaRPr>
            </a:p>
          </p:txBody>
        </p:sp>
      </p:grpSp>
      <p:grpSp>
        <p:nvGrpSpPr>
          <p:cNvPr id="268" name="Группа 267"/>
          <p:cNvGrpSpPr/>
          <p:nvPr/>
        </p:nvGrpSpPr>
        <p:grpSpPr>
          <a:xfrm>
            <a:off x="91525" y="6251553"/>
            <a:ext cx="2242282" cy="496476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269" name="Скругленный прямоугольник 268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70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>
                <a:lnSpc>
                  <a:spcPct val="107000"/>
                </a:lnSpc>
                <a:spcAft>
                  <a:spcPts val="0"/>
                </a:spcAft>
              </a:pPr>
              <a:r>
                <a:rPr lang="ru-RU" sz="1400" b="1" i="1" dirty="0"/>
                <a:t>В изданиях, входящих в перечень ВАК РФ, ед.</a:t>
              </a:r>
            </a:p>
          </p:txBody>
        </p:sp>
      </p:grpSp>
      <p:grpSp>
        <p:nvGrpSpPr>
          <p:cNvPr id="271" name="Группа 270"/>
          <p:cNvGrpSpPr/>
          <p:nvPr/>
        </p:nvGrpSpPr>
        <p:grpSpPr>
          <a:xfrm>
            <a:off x="2380703" y="6239751"/>
            <a:ext cx="1311006" cy="496475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272" name="Скругленный прямоугольник 271"/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73" name="Скругленный прямоугольник 4"/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>
                  <a:solidFill>
                    <a:srgbClr val="2C10F8"/>
                  </a:solidFill>
                </a:rPr>
                <a:t>2,25</a:t>
              </a:r>
              <a:endParaRPr lang="ru-RU" sz="1400" b="1" i="1" dirty="0">
                <a:solidFill>
                  <a:srgbClr val="26DC18"/>
                </a:solidFill>
              </a:endParaRPr>
            </a:p>
          </p:txBody>
        </p:sp>
      </p:grpSp>
      <p:sp>
        <p:nvSpPr>
          <p:cNvPr id="374" name="Скругленный прямоугольник 373"/>
          <p:cNvSpPr/>
          <p:nvPr/>
        </p:nvSpPr>
        <p:spPr>
          <a:xfrm>
            <a:off x="872836" y="818147"/>
            <a:ext cx="366108" cy="256448"/>
          </a:xfrm>
          <a:prstGeom prst="roundRect">
            <a:avLst/>
          </a:prstGeom>
          <a:noFill/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375" name="TextBox 374"/>
          <p:cNvSpPr txBox="1"/>
          <p:nvPr/>
        </p:nvSpPr>
        <p:spPr>
          <a:xfrm>
            <a:off x="917871" y="792482"/>
            <a:ext cx="2760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i="1" dirty="0">
                <a:solidFill>
                  <a:srgbClr val="2C10F8"/>
                </a:solidFill>
              </a:rPr>
              <a:t>6</a:t>
            </a:r>
          </a:p>
        </p:txBody>
      </p:sp>
      <p:cxnSp>
        <p:nvCxnSpPr>
          <p:cNvPr id="287" name="Соединительная линия уступом 51">
            <a:extLst>
              <a:ext uri="{FF2B5EF4-FFF2-40B4-BE49-F238E27FC236}">
                <a16:creationId xmlns:a16="http://schemas.microsoft.com/office/drawing/2014/main" id="{24815AEE-A1A4-4522-B914-CF0BDDFF322B}"/>
              </a:ext>
            </a:extLst>
          </p:cNvPr>
          <p:cNvCxnSpPr>
            <a:cxnSpLocks/>
            <a:stCxn id="430" idx="2"/>
            <a:endCxn id="431" idx="0"/>
          </p:cNvCxnSpPr>
          <p:nvPr/>
        </p:nvCxnSpPr>
        <p:spPr>
          <a:xfrm rot="16200000" flipH="1">
            <a:off x="7499539" y="-613767"/>
            <a:ext cx="242874" cy="2364800"/>
          </a:xfrm>
          <a:prstGeom prst="bentConnector3">
            <a:avLst>
              <a:gd name="adj1" fmla="val 50000"/>
            </a:avLst>
          </a:prstGeom>
          <a:ln w="1905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8" name="Соединительная линия уступом 59">
            <a:extLst>
              <a:ext uri="{FF2B5EF4-FFF2-40B4-BE49-F238E27FC236}">
                <a16:creationId xmlns:a16="http://schemas.microsoft.com/office/drawing/2014/main" id="{8B1A9C26-E66E-4BA1-A664-A37237D39194}"/>
              </a:ext>
            </a:extLst>
          </p:cNvPr>
          <p:cNvCxnSpPr>
            <a:cxnSpLocks/>
          </p:cNvCxnSpPr>
          <p:nvPr/>
        </p:nvCxnSpPr>
        <p:spPr>
          <a:xfrm rot="5400000">
            <a:off x="7670160" y="1339618"/>
            <a:ext cx="1150370" cy="2902772"/>
          </a:xfrm>
          <a:prstGeom prst="bentConnector3">
            <a:avLst>
              <a:gd name="adj1" fmla="val 50000"/>
            </a:avLst>
          </a:prstGeom>
          <a:ln w="1905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9" name="Соединительная линия уступом 60">
            <a:extLst>
              <a:ext uri="{FF2B5EF4-FFF2-40B4-BE49-F238E27FC236}">
                <a16:creationId xmlns:a16="http://schemas.microsoft.com/office/drawing/2014/main" id="{A3E1C066-96C1-4094-AD7D-95E5334D411A}"/>
              </a:ext>
            </a:extLst>
          </p:cNvPr>
          <p:cNvCxnSpPr>
            <a:cxnSpLocks/>
            <a:stCxn id="430" idx="2"/>
            <a:endCxn id="89" idx="0"/>
          </p:cNvCxnSpPr>
          <p:nvPr/>
        </p:nvCxnSpPr>
        <p:spPr>
          <a:xfrm rot="5400000">
            <a:off x="4747147" y="-981307"/>
            <a:ext cx="262927" cy="3119933"/>
          </a:xfrm>
          <a:prstGeom prst="bentConnector3">
            <a:avLst>
              <a:gd name="adj1" fmla="val 50000"/>
            </a:avLst>
          </a:prstGeom>
          <a:ln w="1905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1" name="Скругленный прямоугольник 4">
            <a:extLst>
              <a:ext uri="{FF2B5EF4-FFF2-40B4-BE49-F238E27FC236}">
                <a16:creationId xmlns:a16="http://schemas.microsoft.com/office/drawing/2014/main" id="{60883524-4EFC-4777-9199-B401E3D91A47}"/>
              </a:ext>
            </a:extLst>
          </p:cNvPr>
          <p:cNvSpPr/>
          <p:nvPr/>
        </p:nvSpPr>
        <p:spPr bwMode="auto">
          <a:xfrm>
            <a:off x="3740251" y="4642753"/>
            <a:ext cx="1614063" cy="992494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38100" tIns="38100" rIns="38100" bIns="38100" spcCol="1270" anchor="ctr"/>
          <a:lstStyle/>
          <a:p>
            <a:pPr lvl="0" algn="ctr" defTabSz="444500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1400" b="1" i="1" dirty="0">
                <a:solidFill>
                  <a:srgbClr val="C00000"/>
                </a:solidFill>
              </a:rPr>
              <a:t>Электропривод и автоматизация производственных процессов</a:t>
            </a:r>
          </a:p>
        </p:txBody>
      </p:sp>
      <p:sp>
        <p:nvSpPr>
          <p:cNvPr id="322" name="Скругленный прямоугольник 4">
            <a:extLst>
              <a:ext uri="{FF2B5EF4-FFF2-40B4-BE49-F238E27FC236}">
                <a16:creationId xmlns:a16="http://schemas.microsoft.com/office/drawing/2014/main" id="{E5401F8B-758D-48A3-9338-B2B91292C208}"/>
              </a:ext>
            </a:extLst>
          </p:cNvPr>
          <p:cNvSpPr/>
          <p:nvPr/>
        </p:nvSpPr>
        <p:spPr bwMode="auto">
          <a:xfrm>
            <a:off x="5413952" y="4658655"/>
            <a:ext cx="1232967" cy="97659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38100" tIns="38100" rIns="38100" bIns="38100" spcCol="1270" anchor="ctr"/>
          <a:lstStyle/>
          <a:p>
            <a:pPr algn="ctr" defTabSz="444500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1400" b="1" i="1" dirty="0">
                <a:solidFill>
                  <a:srgbClr val="C00000"/>
                </a:solidFill>
              </a:rPr>
              <a:t>Математика и информатика</a:t>
            </a:r>
          </a:p>
        </p:txBody>
      </p:sp>
      <p:sp>
        <p:nvSpPr>
          <p:cNvPr id="323" name="Скругленный прямоугольник 4">
            <a:extLst>
              <a:ext uri="{FF2B5EF4-FFF2-40B4-BE49-F238E27FC236}">
                <a16:creationId xmlns:a16="http://schemas.microsoft.com/office/drawing/2014/main" id="{797FBCF7-C335-4EFA-9F36-61EA7DFC778F}"/>
              </a:ext>
            </a:extLst>
          </p:cNvPr>
          <p:cNvSpPr/>
          <p:nvPr/>
        </p:nvSpPr>
        <p:spPr bwMode="auto">
          <a:xfrm>
            <a:off x="6687231" y="4659437"/>
            <a:ext cx="1581983" cy="97659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38100" tIns="38100" rIns="38100" bIns="38100" spcCol="1270" anchor="ctr"/>
          <a:lstStyle/>
          <a:p>
            <a:pPr lvl="0" algn="ctr" defTabSz="444500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1400" b="1" i="1" dirty="0">
                <a:solidFill>
                  <a:srgbClr val="C00000"/>
                </a:solidFill>
              </a:rPr>
              <a:t>Экономических, гуманитарных и </a:t>
            </a:r>
            <a:r>
              <a:rPr lang="ru-RU" sz="1400" b="1" i="1" dirty="0" err="1">
                <a:solidFill>
                  <a:srgbClr val="C00000"/>
                </a:solidFill>
              </a:rPr>
              <a:t>общеобразова</a:t>
            </a:r>
            <a:r>
              <a:rPr lang="ru-RU" sz="1400" b="1" i="1" dirty="0">
                <a:solidFill>
                  <a:srgbClr val="C00000"/>
                </a:solidFill>
              </a:rPr>
              <a:t>-тельных дисциплин</a:t>
            </a:r>
          </a:p>
        </p:txBody>
      </p:sp>
      <p:sp>
        <p:nvSpPr>
          <p:cNvPr id="337" name="Скругленный прямоугольник 4">
            <a:extLst>
              <a:ext uri="{FF2B5EF4-FFF2-40B4-BE49-F238E27FC236}">
                <a16:creationId xmlns:a16="http://schemas.microsoft.com/office/drawing/2014/main" id="{8469FBCA-C882-4C06-839E-C17064033852}"/>
              </a:ext>
            </a:extLst>
          </p:cNvPr>
          <p:cNvSpPr/>
          <p:nvPr/>
        </p:nvSpPr>
        <p:spPr bwMode="auto">
          <a:xfrm>
            <a:off x="8325180" y="4655682"/>
            <a:ext cx="1184969" cy="992495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38100" tIns="38100" rIns="38100" bIns="38100" spcCol="1270" anchor="ctr"/>
          <a:lstStyle/>
          <a:p>
            <a:pPr algn="ctr" defTabSz="444500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1400" b="1" i="1" dirty="0">
                <a:solidFill>
                  <a:srgbClr val="C00000"/>
                </a:solidFill>
              </a:rPr>
              <a:t>Педагогика и методика начального обучения</a:t>
            </a:r>
          </a:p>
        </p:txBody>
      </p:sp>
      <p:sp>
        <p:nvSpPr>
          <p:cNvPr id="338" name="Скругленный прямоугольник 4">
            <a:extLst>
              <a:ext uri="{FF2B5EF4-FFF2-40B4-BE49-F238E27FC236}">
                <a16:creationId xmlns:a16="http://schemas.microsoft.com/office/drawing/2014/main" id="{06E4BEF0-97F5-4B55-8305-3C5426F6C639}"/>
              </a:ext>
            </a:extLst>
          </p:cNvPr>
          <p:cNvSpPr/>
          <p:nvPr/>
        </p:nvSpPr>
        <p:spPr bwMode="auto">
          <a:xfrm>
            <a:off x="9564855" y="4662747"/>
            <a:ext cx="1047544" cy="992495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38100" tIns="38100" rIns="38100" bIns="38100" spcCol="1270" anchor="ctr"/>
          <a:lstStyle/>
          <a:p>
            <a:pPr lvl="0" algn="ctr" defTabSz="444500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1400" b="1" i="1" dirty="0">
                <a:solidFill>
                  <a:srgbClr val="C00000"/>
                </a:solidFill>
              </a:rPr>
              <a:t>Горное дело</a:t>
            </a:r>
          </a:p>
        </p:txBody>
      </p:sp>
      <p:sp>
        <p:nvSpPr>
          <p:cNvPr id="339" name="Скругленный прямоугольник 4">
            <a:extLst>
              <a:ext uri="{FF2B5EF4-FFF2-40B4-BE49-F238E27FC236}">
                <a16:creationId xmlns:a16="http://schemas.microsoft.com/office/drawing/2014/main" id="{B7D8AE29-E1EB-41A2-B4D4-0742BBED0290}"/>
              </a:ext>
            </a:extLst>
          </p:cNvPr>
          <p:cNvSpPr/>
          <p:nvPr/>
        </p:nvSpPr>
        <p:spPr bwMode="auto">
          <a:xfrm>
            <a:off x="10668365" y="4362516"/>
            <a:ext cx="1342107" cy="1270109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38100" tIns="38100" rIns="38100" bIns="38100" spcCol="1270" anchor="ctr"/>
          <a:lstStyle/>
          <a:p>
            <a:pPr algn="ctr" defTabSz="444500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1400" b="1" i="1" dirty="0">
                <a:solidFill>
                  <a:srgbClr val="C00000"/>
                </a:solidFill>
              </a:rPr>
              <a:t>Учебно-научная лаборатория физики мерзлых пород</a:t>
            </a:r>
          </a:p>
        </p:txBody>
      </p:sp>
      <p:sp>
        <p:nvSpPr>
          <p:cNvPr id="353" name="Скругленный прямоугольник 4">
            <a:extLst>
              <a:ext uri="{FF2B5EF4-FFF2-40B4-BE49-F238E27FC236}">
                <a16:creationId xmlns:a16="http://schemas.microsoft.com/office/drawing/2014/main" id="{ACA4E8F6-5AB8-4E99-A5C7-BE4D8F1DD1EF}"/>
              </a:ext>
            </a:extLst>
          </p:cNvPr>
          <p:cNvSpPr/>
          <p:nvPr/>
        </p:nvSpPr>
        <p:spPr bwMode="auto">
          <a:xfrm>
            <a:off x="2377514" y="4390556"/>
            <a:ext cx="8234885" cy="21709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38100" tIns="38100" rIns="38100" bIns="38100" spcCol="1270" anchor="ctr"/>
          <a:lstStyle/>
          <a:p>
            <a:pPr algn="ctr" defTabSz="444500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1600" b="1" i="1" dirty="0">
                <a:solidFill>
                  <a:srgbClr val="C00000"/>
                </a:solidFill>
              </a:rPr>
              <a:t>Кафедра</a:t>
            </a:r>
          </a:p>
        </p:txBody>
      </p:sp>
      <p:grpSp>
        <p:nvGrpSpPr>
          <p:cNvPr id="376" name="Группа 375">
            <a:extLst>
              <a:ext uri="{FF2B5EF4-FFF2-40B4-BE49-F238E27FC236}">
                <a16:creationId xmlns:a16="http://schemas.microsoft.com/office/drawing/2014/main" id="{453C2D11-ED33-45B1-82B8-061CE29F17FB}"/>
              </a:ext>
            </a:extLst>
          </p:cNvPr>
          <p:cNvGrpSpPr/>
          <p:nvPr/>
        </p:nvGrpSpPr>
        <p:grpSpPr>
          <a:xfrm>
            <a:off x="3781663" y="5707257"/>
            <a:ext cx="1554522" cy="475472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377" name="Скругленный прямоугольник 265">
              <a:extLst>
                <a:ext uri="{FF2B5EF4-FFF2-40B4-BE49-F238E27FC236}">
                  <a16:creationId xmlns:a16="http://schemas.microsoft.com/office/drawing/2014/main" id="{E45B05F1-1277-455D-BFAA-A38EA7E7B4A3}"/>
                </a:ext>
              </a:extLst>
            </p:cNvPr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78" name="Скругленный прямоугольник 4">
              <a:extLst>
                <a:ext uri="{FF2B5EF4-FFF2-40B4-BE49-F238E27FC236}">
                  <a16:creationId xmlns:a16="http://schemas.microsoft.com/office/drawing/2014/main" id="{43095A1F-D60C-4FE6-9E8F-3BAD1DC0C8D1}"/>
                </a:ext>
              </a:extLst>
            </p:cNvPr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>
                  <a:solidFill>
                    <a:srgbClr val="2C10F8"/>
                  </a:solidFill>
                </a:rPr>
                <a:t>1,15</a:t>
              </a:r>
              <a:endParaRPr lang="ru-RU" sz="1400" b="1" i="1" dirty="0">
                <a:solidFill>
                  <a:srgbClr val="26DC18"/>
                </a:solidFill>
              </a:endParaRPr>
            </a:p>
          </p:txBody>
        </p:sp>
      </p:grpSp>
      <p:grpSp>
        <p:nvGrpSpPr>
          <p:cNvPr id="379" name="Группа 378">
            <a:extLst>
              <a:ext uri="{FF2B5EF4-FFF2-40B4-BE49-F238E27FC236}">
                <a16:creationId xmlns:a16="http://schemas.microsoft.com/office/drawing/2014/main" id="{932CEBB6-28D6-424E-9CB0-CD369AC8C8F4}"/>
              </a:ext>
            </a:extLst>
          </p:cNvPr>
          <p:cNvGrpSpPr/>
          <p:nvPr/>
        </p:nvGrpSpPr>
        <p:grpSpPr>
          <a:xfrm>
            <a:off x="3784852" y="6232352"/>
            <a:ext cx="1554522" cy="496475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380" name="Скругленный прямоугольник 271">
              <a:extLst>
                <a:ext uri="{FF2B5EF4-FFF2-40B4-BE49-F238E27FC236}">
                  <a16:creationId xmlns:a16="http://schemas.microsoft.com/office/drawing/2014/main" id="{E8158365-7ACB-44EC-A79D-7F28A7CA661C}"/>
                </a:ext>
              </a:extLst>
            </p:cNvPr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81" name="Скругленный прямоугольник 4">
              <a:extLst>
                <a:ext uri="{FF2B5EF4-FFF2-40B4-BE49-F238E27FC236}">
                  <a16:creationId xmlns:a16="http://schemas.microsoft.com/office/drawing/2014/main" id="{5CBE1674-1ECA-4950-8B25-3154BDBF1330}"/>
                </a:ext>
              </a:extLst>
            </p:cNvPr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>
                  <a:solidFill>
                    <a:srgbClr val="2C10F8"/>
                  </a:solidFill>
                </a:rPr>
                <a:t>2,5</a:t>
              </a:r>
              <a:endParaRPr lang="ru-RU" sz="1400" b="1" i="1" dirty="0">
                <a:solidFill>
                  <a:srgbClr val="26DC18"/>
                </a:solidFill>
              </a:endParaRPr>
            </a:p>
          </p:txBody>
        </p:sp>
      </p:grpSp>
      <p:grpSp>
        <p:nvGrpSpPr>
          <p:cNvPr id="385" name="Группа 384">
            <a:extLst>
              <a:ext uri="{FF2B5EF4-FFF2-40B4-BE49-F238E27FC236}">
                <a16:creationId xmlns:a16="http://schemas.microsoft.com/office/drawing/2014/main" id="{783FB7E2-599A-4DFA-8999-DFBE28803978}"/>
              </a:ext>
            </a:extLst>
          </p:cNvPr>
          <p:cNvGrpSpPr/>
          <p:nvPr/>
        </p:nvGrpSpPr>
        <p:grpSpPr>
          <a:xfrm>
            <a:off x="5389999" y="5699857"/>
            <a:ext cx="1232967" cy="475472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386" name="Скругленный прямоугольник 265">
              <a:extLst>
                <a:ext uri="{FF2B5EF4-FFF2-40B4-BE49-F238E27FC236}">
                  <a16:creationId xmlns:a16="http://schemas.microsoft.com/office/drawing/2014/main" id="{E3E2EAA0-C903-4D4B-94B6-5E2E7E6E7C61}"/>
                </a:ext>
              </a:extLst>
            </p:cNvPr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87" name="Скругленный прямоугольник 4">
              <a:extLst>
                <a:ext uri="{FF2B5EF4-FFF2-40B4-BE49-F238E27FC236}">
                  <a16:creationId xmlns:a16="http://schemas.microsoft.com/office/drawing/2014/main" id="{82589EC5-36AE-4C60-B650-D304B00ACF1F}"/>
                </a:ext>
              </a:extLst>
            </p:cNvPr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>
                  <a:solidFill>
                    <a:srgbClr val="2C10F8"/>
                  </a:solidFill>
                </a:rPr>
                <a:t>2,07</a:t>
              </a:r>
              <a:endParaRPr lang="ru-RU" sz="1400" b="1" i="1" dirty="0">
                <a:solidFill>
                  <a:srgbClr val="26DC18"/>
                </a:solidFill>
              </a:endParaRPr>
            </a:p>
          </p:txBody>
        </p:sp>
      </p:grpSp>
      <p:grpSp>
        <p:nvGrpSpPr>
          <p:cNvPr id="388" name="Группа 387">
            <a:extLst>
              <a:ext uri="{FF2B5EF4-FFF2-40B4-BE49-F238E27FC236}">
                <a16:creationId xmlns:a16="http://schemas.microsoft.com/office/drawing/2014/main" id="{8B541D32-B82C-4A29-AEA2-B153FC722F29}"/>
              </a:ext>
            </a:extLst>
          </p:cNvPr>
          <p:cNvGrpSpPr/>
          <p:nvPr/>
        </p:nvGrpSpPr>
        <p:grpSpPr>
          <a:xfrm>
            <a:off x="5393188" y="6224952"/>
            <a:ext cx="1232967" cy="496475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389" name="Скругленный прямоугольник 271">
              <a:extLst>
                <a:ext uri="{FF2B5EF4-FFF2-40B4-BE49-F238E27FC236}">
                  <a16:creationId xmlns:a16="http://schemas.microsoft.com/office/drawing/2014/main" id="{B2A89ABF-53BF-40B9-95AA-C11027388385}"/>
                </a:ext>
              </a:extLst>
            </p:cNvPr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90" name="Скругленный прямоугольник 4">
              <a:extLst>
                <a:ext uri="{FF2B5EF4-FFF2-40B4-BE49-F238E27FC236}">
                  <a16:creationId xmlns:a16="http://schemas.microsoft.com/office/drawing/2014/main" id="{23A700DD-948F-4699-AB4B-B880B2CC391B}"/>
                </a:ext>
              </a:extLst>
            </p:cNvPr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>
                  <a:solidFill>
                    <a:srgbClr val="2C10F8"/>
                  </a:solidFill>
                </a:rPr>
                <a:t>4,05</a:t>
              </a:r>
              <a:endParaRPr lang="ru-RU" sz="1400" b="1" i="1" dirty="0">
                <a:solidFill>
                  <a:srgbClr val="26DC18"/>
                </a:solidFill>
              </a:endParaRPr>
            </a:p>
          </p:txBody>
        </p:sp>
      </p:grpSp>
      <p:grpSp>
        <p:nvGrpSpPr>
          <p:cNvPr id="394" name="Группа 393">
            <a:extLst>
              <a:ext uri="{FF2B5EF4-FFF2-40B4-BE49-F238E27FC236}">
                <a16:creationId xmlns:a16="http://schemas.microsoft.com/office/drawing/2014/main" id="{F5D7FEF9-FC50-43B8-81B9-5E5049A12804}"/>
              </a:ext>
            </a:extLst>
          </p:cNvPr>
          <p:cNvGrpSpPr/>
          <p:nvPr/>
        </p:nvGrpSpPr>
        <p:grpSpPr>
          <a:xfrm>
            <a:off x="6687619" y="5692458"/>
            <a:ext cx="1563466" cy="475472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395" name="Скругленный прямоугольник 265">
              <a:extLst>
                <a:ext uri="{FF2B5EF4-FFF2-40B4-BE49-F238E27FC236}">
                  <a16:creationId xmlns:a16="http://schemas.microsoft.com/office/drawing/2014/main" id="{57B12A45-9045-420E-94E5-50E1A70D5824}"/>
                </a:ext>
              </a:extLst>
            </p:cNvPr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96" name="Скругленный прямоугольник 4">
              <a:extLst>
                <a:ext uri="{FF2B5EF4-FFF2-40B4-BE49-F238E27FC236}">
                  <a16:creationId xmlns:a16="http://schemas.microsoft.com/office/drawing/2014/main" id="{395348FF-5E2D-443C-8779-231F54CB1182}"/>
                </a:ext>
              </a:extLst>
            </p:cNvPr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>
                  <a:solidFill>
                    <a:srgbClr val="2C10F8"/>
                  </a:solidFill>
                </a:rPr>
                <a:t>4,60</a:t>
              </a:r>
              <a:endParaRPr lang="ru-RU" sz="1400" b="1" i="1" dirty="0">
                <a:solidFill>
                  <a:srgbClr val="26DC18"/>
                </a:solidFill>
              </a:endParaRPr>
            </a:p>
          </p:txBody>
        </p:sp>
      </p:grpSp>
      <p:grpSp>
        <p:nvGrpSpPr>
          <p:cNvPr id="397" name="Группа 396">
            <a:extLst>
              <a:ext uri="{FF2B5EF4-FFF2-40B4-BE49-F238E27FC236}">
                <a16:creationId xmlns:a16="http://schemas.microsoft.com/office/drawing/2014/main" id="{8426B5D0-453B-4E7D-B9CE-4D176EF0C9D1}"/>
              </a:ext>
            </a:extLst>
          </p:cNvPr>
          <p:cNvGrpSpPr/>
          <p:nvPr/>
        </p:nvGrpSpPr>
        <p:grpSpPr>
          <a:xfrm>
            <a:off x="6690808" y="6217553"/>
            <a:ext cx="1563466" cy="496475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398" name="Скругленный прямоугольник 271">
              <a:extLst>
                <a:ext uri="{FF2B5EF4-FFF2-40B4-BE49-F238E27FC236}">
                  <a16:creationId xmlns:a16="http://schemas.microsoft.com/office/drawing/2014/main" id="{4185A748-6BD4-44F1-847F-3111EAADD363}"/>
                </a:ext>
              </a:extLst>
            </p:cNvPr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99" name="Скругленный прямоугольник 4">
              <a:extLst>
                <a:ext uri="{FF2B5EF4-FFF2-40B4-BE49-F238E27FC236}">
                  <a16:creationId xmlns:a16="http://schemas.microsoft.com/office/drawing/2014/main" id="{10826396-34BF-4FE6-86F2-C7284D069DC6}"/>
                </a:ext>
              </a:extLst>
            </p:cNvPr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>
                  <a:solidFill>
                    <a:srgbClr val="2C10F8"/>
                  </a:solidFill>
                </a:rPr>
                <a:t>10,0</a:t>
              </a:r>
              <a:endParaRPr lang="ru-RU" sz="1400" b="1" i="1" dirty="0">
                <a:solidFill>
                  <a:srgbClr val="26DC18"/>
                </a:solidFill>
              </a:endParaRPr>
            </a:p>
          </p:txBody>
        </p:sp>
      </p:grpSp>
      <p:grpSp>
        <p:nvGrpSpPr>
          <p:cNvPr id="403" name="Группа 402">
            <a:extLst>
              <a:ext uri="{FF2B5EF4-FFF2-40B4-BE49-F238E27FC236}">
                <a16:creationId xmlns:a16="http://schemas.microsoft.com/office/drawing/2014/main" id="{ED531E92-34C8-4CCE-A1AA-0AA3B8BC5D0F}"/>
              </a:ext>
            </a:extLst>
          </p:cNvPr>
          <p:cNvGrpSpPr/>
          <p:nvPr/>
        </p:nvGrpSpPr>
        <p:grpSpPr>
          <a:xfrm>
            <a:off x="8304835" y="5693935"/>
            <a:ext cx="1202125" cy="475472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404" name="Скругленный прямоугольник 265">
              <a:extLst>
                <a:ext uri="{FF2B5EF4-FFF2-40B4-BE49-F238E27FC236}">
                  <a16:creationId xmlns:a16="http://schemas.microsoft.com/office/drawing/2014/main" id="{D83F508A-E06B-466A-B562-D5C0445A8BCF}"/>
                </a:ext>
              </a:extLst>
            </p:cNvPr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05" name="Скругленный прямоугольник 4">
              <a:extLst>
                <a:ext uri="{FF2B5EF4-FFF2-40B4-BE49-F238E27FC236}">
                  <a16:creationId xmlns:a16="http://schemas.microsoft.com/office/drawing/2014/main" id="{924C92AD-869C-4CB5-BCBE-85F0944E4FC8}"/>
                </a:ext>
              </a:extLst>
            </p:cNvPr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>
                  <a:solidFill>
                    <a:srgbClr val="2C10F8"/>
                  </a:solidFill>
                </a:rPr>
                <a:t>2,07</a:t>
              </a:r>
              <a:endParaRPr lang="ru-RU" sz="1400" b="1" i="1" dirty="0">
                <a:solidFill>
                  <a:srgbClr val="26DC18"/>
                </a:solidFill>
              </a:endParaRPr>
            </a:p>
          </p:txBody>
        </p:sp>
      </p:grpSp>
      <p:grpSp>
        <p:nvGrpSpPr>
          <p:cNvPr id="406" name="Группа 405">
            <a:extLst>
              <a:ext uri="{FF2B5EF4-FFF2-40B4-BE49-F238E27FC236}">
                <a16:creationId xmlns:a16="http://schemas.microsoft.com/office/drawing/2014/main" id="{110B7ECC-82BE-4733-9BCF-BDFBE0C970B3}"/>
              </a:ext>
            </a:extLst>
          </p:cNvPr>
          <p:cNvGrpSpPr/>
          <p:nvPr/>
        </p:nvGrpSpPr>
        <p:grpSpPr>
          <a:xfrm>
            <a:off x="8295324" y="6219030"/>
            <a:ext cx="1202125" cy="496475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407" name="Скругленный прямоугольник 271">
              <a:extLst>
                <a:ext uri="{FF2B5EF4-FFF2-40B4-BE49-F238E27FC236}">
                  <a16:creationId xmlns:a16="http://schemas.microsoft.com/office/drawing/2014/main" id="{12E1E843-0A96-4066-A5C5-4F1E203D7371}"/>
                </a:ext>
              </a:extLst>
            </p:cNvPr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08" name="Скругленный прямоугольник 4">
              <a:extLst>
                <a:ext uri="{FF2B5EF4-FFF2-40B4-BE49-F238E27FC236}">
                  <a16:creationId xmlns:a16="http://schemas.microsoft.com/office/drawing/2014/main" id="{8DD3DA0E-4164-4F7E-AAF9-04421162D413}"/>
                </a:ext>
              </a:extLst>
            </p:cNvPr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>
                  <a:solidFill>
                    <a:srgbClr val="2C10F8"/>
                  </a:solidFill>
                </a:rPr>
                <a:t>4,5</a:t>
              </a:r>
              <a:endParaRPr lang="ru-RU" sz="1400" b="1" i="1" dirty="0">
                <a:solidFill>
                  <a:srgbClr val="26DC18"/>
                </a:solidFill>
              </a:endParaRPr>
            </a:p>
          </p:txBody>
        </p:sp>
      </p:grpSp>
      <p:grpSp>
        <p:nvGrpSpPr>
          <p:cNvPr id="412" name="Группа 411">
            <a:extLst>
              <a:ext uri="{FF2B5EF4-FFF2-40B4-BE49-F238E27FC236}">
                <a16:creationId xmlns:a16="http://schemas.microsoft.com/office/drawing/2014/main" id="{39F14E78-5C1E-46E2-96BA-5BA7400C214F}"/>
              </a:ext>
            </a:extLst>
          </p:cNvPr>
          <p:cNvGrpSpPr/>
          <p:nvPr/>
        </p:nvGrpSpPr>
        <p:grpSpPr>
          <a:xfrm>
            <a:off x="9566943" y="5704292"/>
            <a:ext cx="1042267" cy="475472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413" name="Скругленный прямоугольник 265">
              <a:extLst>
                <a:ext uri="{FF2B5EF4-FFF2-40B4-BE49-F238E27FC236}">
                  <a16:creationId xmlns:a16="http://schemas.microsoft.com/office/drawing/2014/main" id="{A7F67074-A9F3-4C04-9454-598B6AB70C8D}"/>
                </a:ext>
              </a:extLst>
            </p:cNvPr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14" name="Скругленный прямоугольник 4">
              <a:extLst>
                <a:ext uri="{FF2B5EF4-FFF2-40B4-BE49-F238E27FC236}">
                  <a16:creationId xmlns:a16="http://schemas.microsoft.com/office/drawing/2014/main" id="{05A0918F-2600-4C5C-8274-C91F161C9934}"/>
                </a:ext>
              </a:extLst>
            </p:cNvPr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>
                  <a:solidFill>
                    <a:srgbClr val="2C10F8"/>
                  </a:solidFill>
                </a:rPr>
                <a:t>1,85</a:t>
              </a:r>
              <a:endParaRPr lang="ru-RU" sz="1400" b="1" i="1" dirty="0">
                <a:solidFill>
                  <a:srgbClr val="26DC18"/>
                </a:solidFill>
              </a:endParaRPr>
            </a:p>
          </p:txBody>
        </p:sp>
      </p:grpSp>
      <p:grpSp>
        <p:nvGrpSpPr>
          <p:cNvPr id="415" name="Группа 414">
            <a:extLst>
              <a:ext uri="{FF2B5EF4-FFF2-40B4-BE49-F238E27FC236}">
                <a16:creationId xmlns:a16="http://schemas.microsoft.com/office/drawing/2014/main" id="{6E66066A-F888-4550-B865-A93245620C8D}"/>
              </a:ext>
            </a:extLst>
          </p:cNvPr>
          <p:cNvGrpSpPr/>
          <p:nvPr/>
        </p:nvGrpSpPr>
        <p:grpSpPr>
          <a:xfrm>
            <a:off x="9570132" y="6229387"/>
            <a:ext cx="1042267" cy="496475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416" name="Скругленный прямоугольник 271">
              <a:extLst>
                <a:ext uri="{FF2B5EF4-FFF2-40B4-BE49-F238E27FC236}">
                  <a16:creationId xmlns:a16="http://schemas.microsoft.com/office/drawing/2014/main" id="{9F883B5B-AB81-4D37-B080-EB75ED173B03}"/>
                </a:ext>
              </a:extLst>
            </p:cNvPr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17" name="Скругленный прямоугольник 4">
              <a:extLst>
                <a:ext uri="{FF2B5EF4-FFF2-40B4-BE49-F238E27FC236}">
                  <a16:creationId xmlns:a16="http://schemas.microsoft.com/office/drawing/2014/main" id="{33493D40-90CB-459E-B19F-ED13F8E34D7F}"/>
                </a:ext>
              </a:extLst>
            </p:cNvPr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>
                  <a:solidFill>
                    <a:srgbClr val="2C10F8"/>
                  </a:solidFill>
                </a:rPr>
                <a:t>4,00</a:t>
              </a:r>
              <a:endParaRPr lang="ru-RU" sz="1400" b="1" i="1" dirty="0">
                <a:solidFill>
                  <a:srgbClr val="26DC18"/>
                </a:solidFill>
              </a:endParaRPr>
            </a:p>
          </p:txBody>
        </p:sp>
      </p:grpSp>
      <p:grpSp>
        <p:nvGrpSpPr>
          <p:cNvPr id="421" name="Группа 420">
            <a:extLst>
              <a:ext uri="{FF2B5EF4-FFF2-40B4-BE49-F238E27FC236}">
                <a16:creationId xmlns:a16="http://schemas.microsoft.com/office/drawing/2014/main" id="{6DD4EDCF-A7FE-41AA-B138-D26823029810}"/>
              </a:ext>
            </a:extLst>
          </p:cNvPr>
          <p:cNvGrpSpPr/>
          <p:nvPr/>
        </p:nvGrpSpPr>
        <p:grpSpPr>
          <a:xfrm>
            <a:off x="10658844" y="5704292"/>
            <a:ext cx="1339392" cy="475472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422" name="Скругленный прямоугольник 265">
              <a:extLst>
                <a:ext uri="{FF2B5EF4-FFF2-40B4-BE49-F238E27FC236}">
                  <a16:creationId xmlns:a16="http://schemas.microsoft.com/office/drawing/2014/main" id="{812DA1C7-2760-4D36-9C72-CFBF7D0D77CF}"/>
                </a:ext>
              </a:extLst>
            </p:cNvPr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23" name="Скругленный прямоугольник 4">
              <a:extLst>
                <a:ext uri="{FF2B5EF4-FFF2-40B4-BE49-F238E27FC236}">
                  <a16:creationId xmlns:a16="http://schemas.microsoft.com/office/drawing/2014/main" id="{22A93D69-CA92-47E0-AA4C-11A329768D78}"/>
                </a:ext>
              </a:extLst>
            </p:cNvPr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>
                  <a:solidFill>
                    <a:srgbClr val="2C10F8"/>
                  </a:solidFill>
                </a:rPr>
                <a:t>0,23</a:t>
              </a:r>
              <a:endParaRPr lang="ru-RU" sz="1400" b="1" i="1" dirty="0">
                <a:solidFill>
                  <a:srgbClr val="26DC18"/>
                </a:solidFill>
              </a:endParaRPr>
            </a:p>
          </p:txBody>
        </p:sp>
      </p:grpSp>
      <p:grpSp>
        <p:nvGrpSpPr>
          <p:cNvPr id="424" name="Группа 423">
            <a:extLst>
              <a:ext uri="{FF2B5EF4-FFF2-40B4-BE49-F238E27FC236}">
                <a16:creationId xmlns:a16="http://schemas.microsoft.com/office/drawing/2014/main" id="{1F590C35-8DD3-4536-BFC4-07A6E353EF1D}"/>
              </a:ext>
            </a:extLst>
          </p:cNvPr>
          <p:cNvGrpSpPr/>
          <p:nvPr/>
        </p:nvGrpSpPr>
        <p:grpSpPr>
          <a:xfrm>
            <a:off x="10662033" y="6229387"/>
            <a:ext cx="1339392" cy="496475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425" name="Скругленный прямоугольник 271">
              <a:extLst>
                <a:ext uri="{FF2B5EF4-FFF2-40B4-BE49-F238E27FC236}">
                  <a16:creationId xmlns:a16="http://schemas.microsoft.com/office/drawing/2014/main" id="{3A96C6F1-052B-4C77-95F9-F020CE6252F0}"/>
                </a:ext>
              </a:extLst>
            </p:cNvPr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26" name="Скругленный прямоугольник 4">
              <a:extLst>
                <a:ext uri="{FF2B5EF4-FFF2-40B4-BE49-F238E27FC236}">
                  <a16:creationId xmlns:a16="http://schemas.microsoft.com/office/drawing/2014/main" id="{BEEC508B-29D5-4DEF-81E2-7826CB4B2094}"/>
                </a:ext>
              </a:extLst>
            </p:cNvPr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>
                  <a:solidFill>
                    <a:srgbClr val="2C10F8"/>
                  </a:solidFill>
                </a:rPr>
                <a:t>0,5</a:t>
              </a:r>
              <a:endParaRPr lang="ru-RU" sz="1400" b="1" i="1" dirty="0">
                <a:solidFill>
                  <a:srgbClr val="26DC18"/>
                </a:solidFill>
              </a:endParaRPr>
            </a:p>
          </p:txBody>
        </p:sp>
      </p:grpSp>
      <p:sp>
        <p:nvSpPr>
          <p:cNvPr id="430" name="Прямоугольник 429">
            <a:extLst>
              <a:ext uri="{FF2B5EF4-FFF2-40B4-BE49-F238E27FC236}">
                <a16:creationId xmlns:a16="http://schemas.microsoft.com/office/drawing/2014/main" id="{10BA488D-A2D9-4B68-AEA6-4209B5D7580A}"/>
              </a:ext>
            </a:extLst>
          </p:cNvPr>
          <p:cNvSpPr/>
          <p:nvPr/>
        </p:nvSpPr>
        <p:spPr>
          <a:xfrm>
            <a:off x="1130631" y="71644"/>
            <a:ext cx="10615889" cy="375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cs typeface="Arial" charset="0"/>
              </a:rPr>
              <a:t>ПЛАНОВОЕ КОЛИЧЕСТВО ПУБЛИКАЦИЙ  НА 2025ГОД (ТИ (ф) СВФУ)</a:t>
            </a:r>
          </a:p>
        </p:txBody>
      </p:sp>
      <p:sp>
        <p:nvSpPr>
          <p:cNvPr id="431" name="Скругленный прямоугольник 4">
            <a:extLst>
              <a:ext uri="{FF2B5EF4-FFF2-40B4-BE49-F238E27FC236}">
                <a16:creationId xmlns:a16="http://schemas.microsoft.com/office/drawing/2014/main" id="{5DA8551C-8DEA-4E73-99C9-41E9FE6CE848}"/>
              </a:ext>
            </a:extLst>
          </p:cNvPr>
          <p:cNvSpPr/>
          <p:nvPr/>
        </p:nvSpPr>
        <p:spPr bwMode="auto">
          <a:xfrm>
            <a:off x="6647332" y="690070"/>
            <a:ext cx="4312087" cy="458676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38100" tIns="38100" rIns="38100" bIns="38100" spcCol="1270" anchor="ctr"/>
          <a:lstStyle/>
          <a:p>
            <a:pPr algn="ctr" defTabSz="444500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1600" b="1" i="1" dirty="0">
                <a:solidFill>
                  <a:srgbClr val="C00000"/>
                </a:solidFill>
              </a:rPr>
              <a:t>Индексация статей в </a:t>
            </a:r>
            <a:r>
              <a:rPr lang="ru-RU" sz="1600" b="1" i="1" dirty="0" err="1">
                <a:solidFill>
                  <a:srgbClr val="C00000"/>
                </a:solidFill>
              </a:rPr>
              <a:t>наукометрических</a:t>
            </a:r>
            <a:r>
              <a:rPr lang="ru-RU" sz="1600" b="1" i="1" dirty="0">
                <a:solidFill>
                  <a:srgbClr val="C00000"/>
                </a:solidFill>
              </a:rPr>
              <a:t> БД</a:t>
            </a:r>
          </a:p>
        </p:txBody>
      </p:sp>
      <p:grpSp>
        <p:nvGrpSpPr>
          <p:cNvPr id="432" name="Группа 431">
            <a:extLst>
              <a:ext uri="{FF2B5EF4-FFF2-40B4-BE49-F238E27FC236}">
                <a16:creationId xmlns:a16="http://schemas.microsoft.com/office/drawing/2014/main" id="{2C3C29F9-4BDA-40FC-841B-708ABF767E20}"/>
              </a:ext>
            </a:extLst>
          </p:cNvPr>
          <p:cNvGrpSpPr/>
          <p:nvPr/>
        </p:nvGrpSpPr>
        <p:grpSpPr>
          <a:xfrm>
            <a:off x="6646919" y="1197610"/>
            <a:ext cx="4831833" cy="518393"/>
            <a:chOff x="0" y="3333270"/>
            <a:chExt cx="6125687" cy="411840"/>
          </a:xfrm>
          <a:scene3d>
            <a:camera prst="orthographicFront"/>
            <a:lightRig rig="threePt" dir="t"/>
          </a:scene3d>
        </p:grpSpPr>
        <p:sp>
          <p:nvSpPr>
            <p:cNvPr id="433" name="Скругленный прямоугольник 260">
              <a:extLst>
                <a:ext uri="{FF2B5EF4-FFF2-40B4-BE49-F238E27FC236}">
                  <a16:creationId xmlns:a16="http://schemas.microsoft.com/office/drawing/2014/main" id="{E833DCAB-4C58-415D-B2D7-7696864194C6}"/>
                </a:ext>
              </a:extLst>
            </p:cNvPr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34" name="Скругленный прямоугольник 4">
              <a:extLst>
                <a:ext uri="{FF2B5EF4-FFF2-40B4-BE49-F238E27FC236}">
                  <a16:creationId xmlns:a16="http://schemas.microsoft.com/office/drawing/2014/main" id="{752DC7A2-56FD-48AA-B9BD-8E1E52578F24}"/>
                </a:ext>
              </a:extLst>
            </p:cNvPr>
            <p:cNvSpPr txBox="1"/>
            <p:nvPr/>
          </p:nvSpPr>
          <p:spPr>
            <a:xfrm>
              <a:off x="689841" y="3347579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>
                <a:lnSpc>
                  <a:spcPct val="107000"/>
                </a:lnSpc>
                <a:spcAft>
                  <a:spcPts val="0"/>
                </a:spcAft>
              </a:pPr>
              <a:r>
                <a:rPr lang="ru-RU" sz="1400" b="1" i="1" dirty="0"/>
                <a:t>В изданиях, входящих в БД </a:t>
              </a:r>
              <a:r>
                <a:rPr lang="en-US" sz="1400" b="1" i="1" dirty="0"/>
                <a:t>Web of Science</a:t>
              </a:r>
              <a:r>
                <a:rPr lang="ru-RU" sz="1400" b="1" i="1" dirty="0"/>
                <a:t> и </a:t>
              </a:r>
              <a:r>
                <a:rPr lang="en-US" sz="1400" b="1" i="1" dirty="0"/>
                <a:t>Scopus</a:t>
              </a:r>
              <a:endParaRPr lang="ru-RU" sz="1400" b="1" i="1" dirty="0"/>
            </a:p>
          </p:txBody>
        </p:sp>
      </p:grpSp>
      <p:grpSp>
        <p:nvGrpSpPr>
          <p:cNvPr id="435" name="Группа 434">
            <a:extLst>
              <a:ext uri="{FF2B5EF4-FFF2-40B4-BE49-F238E27FC236}">
                <a16:creationId xmlns:a16="http://schemas.microsoft.com/office/drawing/2014/main" id="{AB7311E6-A7B2-4C61-BF38-ACCE4BE00A5F}"/>
              </a:ext>
            </a:extLst>
          </p:cNvPr>
          <p:cNvGrpSpPr/>
          <p:nvPr/>
        </p:nvGrpSpPr>
        <p:grpSpPr>
          <a:xfrm>
            <a:off x="6654582" y="1752122"/>
            <a:ext cx="4312770" cy="496476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436" name="Скругленный прямоугольник 268">
              <a:extLst>
                <a:ext uri="{FF2B5EF4-FFF2-40B4-BE49-F238E27FC236}">
                  <a16:creationId xmlns:a16="http://schemas.microsoft.com/office/drawing/2014/main" id="{78700245-4156-48AD-929F-17CD29AC3A8C}"/>
                </a:ext>
              </a:extLst>
            </p:cNvPr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37" name="Скругленный прямоугольник 4">
              <a:extLst>
                <a:ext uri="{FF2B5EF4-FFF2-40B4-BE49-F238E27FC236}">
                  <a16:creationId xmlns:a16="http://schemas.microsoft.com/office/drawing/2014/main" id="{A9ACB127-8E6A-45DE-BB00-E1E146CD2F8B}"/>
                </a:ext>
              </a:extLst>
            </p:cNvPr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>
                <a:lnSpc>
                  <a:spcPct val="107000"/>
                </a:lnSpc>
                <a:spcAft>
                  <a:spcPts val="0"/>
                </a:spcAft>
              </a:pPr>
              <a:r>
                <a:rPr lang="ru-RU" sz="1400" b="1" i="1" dirty="0"/>
                <a:t>В изданиях, входящих в перечень ВАК РФ</a:t>
              </a:r>
            </a:p>
          </p:txBody>
        </p:sp>
      </p:grpSp>
      <p:sp>
        <p:nvSpPr>
          <p:cNvPr id="438" name="Скругленный прямоугольник 4">
            <a:extLst>
              <a:ext uri="{FF2B5EF4-FFF2-40B4-BE49-F238E27FC236}">
                <a16:creationId xmlns:a16="http://schemas.microsoft.com/office/drawing/2014/main" id="{B9BBAAD2-1F68-4EAA-A673-7671C4AFDEE9}"/>
              </a:ext>
            </a:extLst>
          </p:cNvPr>
          <p:cNvSpPr/>
          <p:nvPr/>
        </p:nvSpPr>
        <p:spPr bwMode="auto">
          <a:xfrm>
            <a:off x="11028564" y="691513"/>
            <a:ext cx="948213" cy="458676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38100" tIns="38100" rIns="38100" bIns="38100" spcCol="1270" anchor="ctr"/>
          <a:lstStyle/>
          <a:p>
            <a:pPr algn="ctr" defTabSz="444500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1600" b="1" i="1" dirty="0">
                <a:solidFill>
                  <a:srgbClr val="C00000"/>
                </a:solidFill>
              </a:rPr>
              <a:t>Единиц </a:t>
            </a:r>
          </a:p>
        </p:txBody>
      </p:sp>
      <p:grpSp>
        <p:nvGrpSpPr>
          <p:cNvPr id="439" name="Группа 438">
            <a:extLst>
              <a:ext uri="{FF2B5EF4-FFF2-40B4-BE49-F238E27FC236}">
                <a16:creationId xmlns:a16="http://schemas.microsoft.com/office/drawing/2014/main" id="{A2CF59F0-FD5D-4163-BC95-1EAEAE264BA1}"/>
              </a:ext>
            </a:extLst>
          </p:cNvPr>
          <p:cNvGrpSpPr/>
          <p:nvPr/>
        </p:nvGrpSpPr>
        <p:grpSpPr>
          <a:xfrm>
            <a:off x="11028565" y="1199053"/>
            <a:ext cx="949824" cy="518393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440" name="Скругленный прямоугольник 260">
              <a:extLst>
                <a:ext uri="{FF2B5EF4-FFF2-40B4-BE49-F238E27FC236}">
                  <a16:creationId xmlns:a16="http://schemas.microsoft.com/office/drawing/2014/main" id="{026B1200-C5AE-4209-8E16-DA9E59B92F05}"/>
                </a:ext>
              </a:extLst>
            </p:cNvPr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41" name="Скругленный прямоугольник 4">
              <a:extLst>
                <a:ext uri="{FF2B5EF4-FFF2-40B4-BE49-F238E27FC236}">
                  <a16:creationId xmlns:a16="http://schemas.microsoft.com/office/drawing/2014/main" id="{F6BFF54D-91CD-4BA7-9B5A-CDD724C26207}"/>
                </a:ext>
              </a:extLst>
            </p:cNvPr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algn="ctr">
                <a:lnSpc>
                  <a:spcPct val="107000"/>
                </a:lnSpc>
              </a:pPr>
              <a:r>
                <a:rPr lang="ru-RU" sz="1400" b="1" i="1" dirty="0">
                  <a:solidFill>
                    <a:srgbClr val="2C10F8"/>
                  </a:solidFill>
                </a:rPr>
                <a:t>13</a:t>
              </a:r>
              <a:endParaRPr lang="ru-RU" sz="1400" b="1" i="1" dirty="0"/>
            </a:p>
          </p:txBody>
        </p:sp>
      </p:grpSp>
      <p:grpSp>
        <p:nvGrpSpPr>
          <p:cNvPr id="442" name="Группа 441">
            <a:extLst>
              <a:ext uri="{FF2B5EF4-FFF2-40B4-BE49-F238E27FC236}">
                <a16:creationId xmlns:a16="http://schemas.microsoft.com/office/drawing/2014/main" id="{50EFBEBB-0A55-4CF2-8D99-5E547ACE46D0}"/>
              </a:ext>
            </a:extLst>
          </p:cNvPr>
          <p:cNvGrpSpPr/>
          <p:nvPr/>
        </p:nvGrpSpPr>
        <p:grpSpPr>
          <a:xfrm>
            <a:off x="11035853" y="1753565"/>
            <a:ext cx="948363" cy="496476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443" name="Скругленный прямоугольник 268">
              <a:extLst>
                <a:ext uri="{FF2B5EF4-FFF2-40B4-BE49-F238E27FC236}">
                  <a16:creationId xmlns:a16="http://schemas.microsoft.com/office/drawing/2014/main" id="{F7A86094-3070-48D4-AAE4-F7A654877E0E}"/>
                </a:ext>
              </a:extLst>
            </p:cNvPr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44" name="Скругленный прямоугольник 4">
              <a:extLst>
                <a:ext uri="{FF2B5EF4-FFF2-40B4-BE49-F238E27FC236}">
                  <a16:creationId xmlns:a16="http://schemas.microsoft.com/office/drawing/2014/main" id="{73660E79-5399-492C-BB32-CD72B6F2BCE3}"/>
                </a:ext>
              </a:extLst>
            </p:cNvPr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algn="ctr">
                <a:lnSpc>
                  <a:spcPct val="107000"/>
                </a:lnSpc>
              </a:pPr>
              <a:r>
                <a:rPr lang="ru-RU" sz="1400" b="1" i="1" dirty="0">
                  <a:solidFill>
                    <a:srgbClr val="2C10F8"/>
                  </a:solidFill>
                </a:rPr>
                <a:t>28,25</a:t>
              </a:r>
              <a:endParaRPr lang="ru-RU" sz="1400" b="1" i="1" dirty="0"/>
            </a:p>
          </p:txBody>
        </p:sp>
      </p:grpSp>
      <p:sp>
        <p:nvSpPr>
          <p:cNvPr id="89" name="Скругленный прямоугольник 4">
            <a:extLst>
              <a:ext uri="{FF2B5EF4-FFF2-40B4-BE49-F238E27FC236}">
                <a16:creationId xmlns:a16="http://schemas.microsoft.com/office/drawing/2014/main" id="{0E17FE64-43A7-42F0-AD36-F663B74D47C8}"/>
              </a:ext>
            </a:extLst>
          </p:cNvPr>
          <p:cNvSpPr/>
          <p:nvPr/>
        </p:nvSpPr>
        <p:spPr bwMode="auto">
          <a:xfrm>
            <a:off x="1283979" y="710123"/>
            <a:ext cx="4069328" cy="458676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38100" tIns="38100" rIns="38100" bIns="38100" spcCol="1270" anchor="ctr"/>
          <a:lstStyle/>
          <a:p>
            <a:pPr algn="ctr" defTabSz="444500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1600" b="1" i="1" dirty="0">
                <a:solidFill>
                  <a:srgbClr val="C00000"/>
                </a:solidFill>
              </a:rPr>
              <a:t>Тип издания  (монография, сборники) </a:t>
            </a:r>
          </a:p>
        </p:txBody>
      </p:sp>
      <p:grpSp>
        <p:nvGrpSpPr>
          <p:cNvPr id="90" name="Группа 89">
            <a:extLst>
              <a:ext uri="{FF2B5EF4-FFF2-40B4-BE49-F238E27FC236}">
                <a16:creationId xmlns:a16="http://schemas.microsoft.com/office/drawing/2014/main" id="{2964C114-8304-4241-A956-A0E2F2520C88}"/>
              </a:ext>
            </a:extLst>
          </p:cNvPr>
          <p:cNvGrpSpPr/>
          <p:nvPr/>
        </p:nvGrpSpPr>
        <p:grpSpPr>
          <a:xfrm>
            <a:off x="136825" y="1169819"/>
            <a:ext cx="5471874" cy="2242367"/>
            <a:chOff x="82130" y="3331225"/>
            <a:chExt cx="5679371" cy="428409"/>
          </a:xfrm>
          <a:scene3d>
            <a:camera prst="orthographicFront"/>
            <a:lightRig rig="threePt" dir="t"/>
          </a:scene3d>
        </p:grpSpPr>
        <p:sp>
          <p:nvSpPr>
            <p:cNvPr id="91" name="Скругленный прямоугольник 260">
              <a:extLst>
                <a:ext uri="{FF2B5EF4-FFF2-40B4-BE49-F238E27FC236}">
                  <a16:creationId xmlns:a16="http://schemas.microsoft.com/office/drawing/2014/main" id="{7AAD9F0F-0E0B-4062-83E5-C82A0A84BF8F}"/>
                </a:ext>
              </a:extLst>
            </p:cNvPr>
            <p:cNvSpPr/>
            <p:nvPr/>
          </p:nvSpPr>
          <p:spPr>
            <a:xfrm>
              <a:off x="82130" y="3331225"/>
              <a:ext cx="5476055" cy="428409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92" name="Скругленный прямоугольник 4">
              <a:extLst>
                <a:ext uri="{FF2B5EF4-FFF2-40B4-BE49-F238E27FC236}">
                  <a16:creationId xmlns:a16="http://schemas.microsoft.com/office/drawing/2014/main" id="{935DC081-489E-44DC-93E3-6B50E6F0D240}"/>
                </a:ext>
              </a:extLst>
            </p:cNvPr>
            <p:cNvSpPr txBox="1"/>
            <p:nvPr/>
          </p:nvSpPr>
          <p:spPr>
            <a:xfrm>
              <a:off x="233396" y="3384520"/>
              <a:ext cx="5528105" cy="355176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marL="285750" indent="-285750">
                <a:lnSpc>
                  <a:spcPct val="107000"/>
                </a:lnSpc>
                <a:spcAft>
                  <a:spcPts val="0"/>
                </a:spcAft>
                <a:buFontTx/>
                <a:buChar char="-"/>
              </a:pPr>
              <a:r>
                <a:rPr lang="ru-RU" sz="1400" b="1" i="1" dirty="0"/>
                <a:t>Сборник по итогам  </a:t>
              </a:r>
              <a:r>
                <a:rPr lang="en-US" sz="1400" b="1" i="1" dirty="0"/>
                <a:t>XXV </a:t>
              </a:r>
              <a:r>
                <a:rPr lang="ru-RU" sz="1400" b="1" i="1" dirty="0"/>
                <a:t>международной научно-практической конференции молодых ученных, аспирантов и студентов</a:t>
              </a:r>
            </a:p>
            <a:p>
              <a:pPr marL="285750" indent="-285750">
                <a:lnSpc>
                  <a:spcPct val="107000"/>
                </a:lnSpc>
                <a:spcAft>
                  <a:spcPts val="0"/>
                </a:spcAft>
                <a:buFontTx/>
                <a:buChar char="-"/>
              </a:pPr>
              <a:r>
                <a:rPr lang="ru-RU" sz="1400" b="1" i="1" dirty="0"/>
                <a:t> Сборник по итогам </a:t>
              </a:r>
              <a:r>
                <a:rPr lang="en-US" sz="1400" b="1" i="1" dirty="0"/>
                <a:t>II</a:t>
              </a:r>
              <a:r>
                <a:rPr lang="ru-RU" sz="1400" b="1" i="1" dirty="0"/>
                <a:t> всероссийской научно-практической конференции «Психолого-педагогическое сопровождение образовательного процесса. Образование. Традиции. Инновации», посвященная году Детства в Якутии.</a:t>
              </a:r>
              <a:endParaRPr lang="en-US" sz="1400" b="1" i="1" dirty="0"/>
            </a:p>
            <a:p>
              <a:pPr marL="285750" indent="-285750">
                <a:lnSpc>
                  <a:spcPct val="107000"/>
                </a:lnSpc>
                <a:spcAft>
                  <a:spcPts val="0"/>
                </a:spcAft>
                <a:buFontTx/>
                <a:buChar char="-"/>
              </a:pPr>
              <a:r>
                <a:rPr lang="ru-RU" sz="1400" b="1" i="1" dirty="0"/>
                <a:t>Сборник по итогам Региональной научно-практической конференции</a:t>
              </a:r>
              <a:r>
                <a:rPr lang="ru-RU" dirty="0"/>
                <a:t> </a:t>
              </a:r>
              <a:endParaRPr lang="ru-RU" sz="1400" b="1" i="1" dirty="0"/>
            </a:p>
            <a:p>
              <a:pPr>
                <a:lnSpc>
                  <a:spcPct val="107000"/>
                </a:lnSpc>
                <a:spcAft>
                  <a:spcPts val="0"/>
                </a:spcAft>
              </a:pPr>
              <a:endParaRPr lang="ru-RU" sz="1400" b="1" i="1" dirty="0"/>
            </a:p>
          </p:txBody>
        </p:sp>
      </p:grpSp>
      <p:sp>
        <p:nvSpPr>
          <p:cNvPr id="96" name="Скругленный прямоугольник 4">
            <a:extLst>
              <a:ext uri="{FF2B5EF4-FFF2-40B4-BE49-F238E27FC236}">
                <a16:creationId xmlns:a16="http://schemas.microsoft.com/office/drawing/2014/main" id="{FB4F6170-23F1-4E7D-977C-E0305C0FAAED}"/>
              </a:ext>
            </a:extLst>
          </p:cNvPr>
          <p:cNvSpPr/>
          <p:nvPr/>
        </p:nvSpPr>
        <p:spPr bwMode="auto">
          <a:xfrm>
            <a:off x="5422452" y="711566"/>
            <a:ext cx="948213" cy="458676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38100" tIns="38100" rIns="38100" bIns="38100" spcCol="1270" anchor="ctr"/>
          <a:lstStyle/>
          <a:p>
            <a:pPr algn="ctr" defTabSz="444500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1600" b="1" i="1" dirty="0">
                <a:solidFill>
                  <a:srgbClr val="C00000"/>
                </a:solidFill>
              </a:rPr>
              <a:t>Единиц </a:t>
            </a:r>
          </a:p>
        </p:txBody>
      </p:sp>
      <p:grpSp>
        <p:nvGrpSpPr>
          <p:cNvPr id="97" name="Группа 96">
            <a:extLst>
              <a:ext uri="{FF2B5EF4-FFF2-40B4-BE49-F238E27FC236}">
                <a16:creationId xmlns:a16="http://schemas.microsoft.com/office/drawing/2014/main" id="{D25B2C3F-30CA-448A-ACB3-73F042DD42D9}"/>
              </a:ext>
            </a:extLst>
          </p:cNvPr>
          <p:cNvGrpSpPr/>
          <p:nvPr/>
        </p:nvGrpSpPr>
        <p:grpSpPr>
          <a:xfrm>
            <a:off x="5429741" y="1219569"/>
            <a:ext cx="967946" cy="2179399"/>
            <a:chOff x="0" y="3333270"/>
            <a:chExt cx="5580535" cy="411840"/>
          </a:xfrm>
          <a:scene3d>
            <a:camera prst="orthographicFront"/>
            <a:lightRig rig="threePt" dir="t"/>
          </a:scene3d>
        </p:grpSpPr>
        <p:sp>
          <p:nvSpPr>
            <p:cNvPr id="98" name="Скругленный прямоугольник 260">
              <a:extLst>
                <a:ext uri="{FF2B5EF4-FFF2-40B4-BE49-F238E27FC236}">
                  <a16:creationId xmlns:a16="http://schemas.microsoft.com/office/drawing/2014/main" id="{D4C97C90-FA80-47B5-9FEA-F5C6C622199E}"/>
                </a:ext>
              </a:extLst>
            </p:cNvPr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99" name="Скругленный прямоугольник 4">
              <a:extLst>
                <a:ext uri="{FF2B5EF4-FFF2-40B4-BE49-F238E27FC236}">
                  <a16:creationId xmlns:a16="http://schemas.microsoft.com/office/drawing/2014/main" id="{29BA3054-90DE-41BB-A043-420998126516}"/>
                </a:ext>
              </a:extLst>
            </p:cNvPr>
            <p:cNvSpPr txBox="1"/>
            <p:nvPr/>
          </p:nvSpPr>
          <p:spPr>
            <a:xfrm>
              <a:off x="144687" y="3346676"/>
              <a:ext cx="5435848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algn="ctr">
                <a:lnSpc>
                  <a:spcPct val="107000"/>
                </a:lnSpc>
              </a:pPr>
              <a:r>
                <a:rPr lang="en-US" sz="1400" b="1" i="1" dirty="0">
                  <a:solidFill>
                    <a:srgbClr val="2C10F8"/>
                  </a:solidFill>
                </a:rPr>
                <a:t>1</a:t>
              </a:r>
              <a:endParaRPr lang="ru-RU" sz="1400" b="1" i="1" dirty="0">
                <a:solidFill>
                  <a:srgbClr val="2C10F8"/>
                </a:solidFill>
              </a:endParaRPr>
            </a:p>
            <a:p>
              <a:pPr algn="ctr">
                <a:lnSpc>
                  <a:spcPct val="107000"/>
                </a:lnSpc>
              </a:pPr>
              <a:endParaRPr lang="ru-RU" sz="1400" b="1" i="1" dirty="0">
                <a:solidFill>
                  <a:srgbClr val="2C10F8"/>
                </a:solidFill>
              </a:endParaRPr>
            </a:p>
            <a:p>
              <a:pPr algn="ctr">
                <a:lnSpc>
                  <a:spcPct val="107000"/>
                </a:lnSpc>
              </a:pPr>
              <a:endParaRPr lang="ru-RU" sz="1400" b="1" i="1" dirty="0">
                <a:solidFill>
                  <a:srgbClr val="2C10F8"/>
                </a:solidFill>
              </a:endParaRPr>
            </a:p>
            <a:p>
              <a:pPr algn="ctr">
                <a:lnSpc>
                  <a:spcPct val="107000"/>
                </a:lnSpc>
              </a:pPr>
              <a:endParaRPr lang="ru-RU" sz="1400" b="1" i="1" dirty="0">
                <a:solidFill>
                  <a:srgbClr val="2C10F8"/>
                </a:solidFill>
              </a:endParaRPr>
            </a:p>
            <a:p>
              <a:pPr algn="ctr">
                <a:lnSpc>
                  <a:spcPct val="107000"/>
                </a:lnSpc>
              </a:pPr>
              <a:r>
                <a:rPr lang="en-US" sz="1400" b="1" i="1" dirty="0">
                  <a:solidFill>
                    <a:srgbClr val="2C10F8"/>
                  </a:solidFill>
                </a:rPr>
                <a:t>1</a:t>
              </a:r>
              <a:endParaRPr lang="ru-RU" sz="1400" b="1" i="1" dirty="0">
                <a:solidFill>
                  <a:srgbClr val="2C10F8"/>
                </a:solidFill>
              </a:endParaRPr>
            </a:p>
            <a:p>
              <a:pPr algn="ctr">
                <a:lnSpc>
                  <a:spcPct val="107000"/>
                </a:lnSpc>
              </a:pPr>
              <a:endParaRPr lang="ru-RU" sz="1400" b="1" i="1" dirty="0">
                <a:solidFill>
                  <a:srgbClr val="2C10F8"/>
                </a:solidFill>
              </a:endParaRPr>
            </a:p>
            <a:p>
              <a:pPr algn="ctr">
                <a:lnSpc>
                  <a:spcPct val="107000"/>
                </a:lnSpc>
              </a:pPr>
              <a:r>
                <a:rPr lang="ru-RU" sz="1400" b="1" i="1" dirty="0">
                  <a:solidFill>
                    <a:srgbClr val="2C10F8"/>
                  </a:solidFill>
                </a:rPr>
                <a:t>2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86088003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194" y="207819"/>
            <a:ext cx="681642" cy="749806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20425" y="5957054"/>
            <a:ext cx="1071818" cy="758071"/>
          </a:xfrm>
          <a:prstGeom prst="rect">
            <a:avLst/>
          </a:prstGeom>
        </p:spPr>
      </p:pic>
      <p:sp>
        <p:nvSpPr>
          <p:cNvPr id="19" name="Половина рамки 18"/>
          <p:cNvSpPr/>
          <p:nvPr/>
        </p:nvSpPr>
        <p:spPr>
          <a:xfrm rot="10800000">
            <a:off x="191194" y="207819"/>
            <a:ext cx="1047750" cy="866775"/>
          </a:xfrm>
          <a:prstGeom prst="halfFrame">
            <a:avLst>
              <a:gd name="adj1" fmla="val 1656"/>
              <a:gd name="adj2" fmla="val 154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238944" y="207819"/>
            <a:ext cx="10853299" cy="6719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0"/>
              </a:spcAft>
              <a:defRPr/>
            </a:pPr>
            <a:r>
              <a:rPr lang="ru-RU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cs typeface="Arial" charset="0"/>
              </a:rPr>
              <a:t>НАУЧНО-ИССЛЕДОВАТЕЛЬСКАЯ ДЕЯТЕЛЬНОСТЬ СТУДЕНТОВ В 2025 ГОДУ</a:t>
            </a:r>
          </a:p>
          <a:p>
            <a:pPr algn="ctr">
              <a:lnSpc>
                <a:spcPct val="107000"/>
              </a:lnSpc>
              <a:spcAft>
                <a:spcPts val="0"/>
              </a:spcAft>
              <a:defRPr/>
            </a:pPr>
            <a:r>
              <a:rPr lang="ru-RU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cs typeface="Arial" charset="0"/>
              </a:rPr>
              <a:t>(плановое количество публикаций (статей))</a:t>
            </a:r>
          </a:p>
        </p:txBody>
      </p:sp>
      <p:sp>
        <p:nvSpPr>
          <p:cNvPr id="374" name="Скругленный прямоугольник 373"/>
          <p:cNvSpPr/>
          <p:nvPr/>
        </p:nvSpPr>
        <p:spPr>
          <a:xfrm>
            <a:off x="872836" y="818147"/>
            <a:ext cx="366108" cy="256448"/>
          </a:xfrm>
          <a:prstGeom prst="roundRect">
            <a:avLst/>
          </a:prstGeom>
          <a:noFill/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375" name="TextBox 374"/>
          <p:cNvSpPr txBox="1"/>
          <p:nvPr/>
        </p:nvSpPr>
        <p:spPr>
          <a:xfrm>
            <a:off x="917871" y="792482"/>
            <a:ext cx="2760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i="1" dirty="0">
                <a:solidFill>
                  <a:srgbClr val="2C10F8"/>
                </a:solidFill>
              </a:rPr>
              <a:t>7</a:t>
            </a:r>
          </a:p>
        </p:txBody>
      </p:sp>
      <p:sp>
        <p:nvSpPr>
          <p:cNvPr id="288" name="Скругленный прямоугольник 4">
            <a:extLst>
              <a:ext uri="{FF2B5EF4-FFF2-40B4-BE49-F238E27FC236}">
                <a16:creationId xmlns:a16="http://schemas.microsoft.com/office/drawing/2014/main" id="{74437900-B80B-46E6-9D19-8B266473CC75}"/>
              </a:ext>
            </a:extLst>
          </p:cNvPr>
          <p:cNvSpPr/>
          <p:nvPr/>
        </p:nvSpPr>
        <p:spPr bwMode="auto">
          <a:xfrm>
            <a:off x="191193" y="1132283"/>
            <a:ext cx="2849459" cy="151575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38100" tIns="38100" rIns="38100" bIns="38100" spcCol="1270" anchor="ctr"/>
          <a:lstStyle/>
          <a:p>
            <a:pPr algn="ctr" defTabSz="444500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1600" b="1" i="1" dirty="0">
                <a:solidFill>
                  <a:srgbClr val="C00000"/>
                </a:solidFill>
              </a:rPr>
              <a:t>Показатель</a:t>
            </a:r>
          </a:p>
        </p:txBody>
      </p:sp>
      <p:grpSp>
        <p:nvGrpSpPr>
          <p:cNvPr id="289" name="Группа 288">
            <a:extLst>
              <a:ext uri="{FF2B5EF4-FFF2-40B4-BE49-F238E27FC236}">
                <a16:creationId xmlns:a16="http://schemas.microsoft.com/office/drawing/2014/main" id="{F38FF7A6-6FD1-41F8-B49C-C1FF98C6E0C6}"/>
              </a:ext>
            </a:extLst>
          </p:cNvPr>
          <p:cNvGrpSpPr/>
          <p:nvPr/>
        </p:nvGrpSpPr>
        <p:grpSpPr>
          <a:xfrm>
            <a:off x="190161" y="2696899"/>
            <a:ext cx="2854301" cy="518393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290" name="Скругленный прямоугольник 260">
              <a:extLst>
                <a:ext uri="{FF2B5EF4-FFF2-40B4-BE49-F238E27FC236}">
                  <a16:creationId xmlns:a16="http://schemas.microsoft.com/office/drawing/2014/main" id="{1C77E72C-7121-4003-9E39-EF6D0B5F6C11}"/>
                </a:ext>
              </a:extLst>
            </p:cNvPr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91" name="Скругленный прямоугольник 4">
              <a:extLst>
                <a:ext uri="{FF2B5EF4-FFF2-40B4-BE49-F238E27FC236}">
                  <a16:creationId xmlns:a16="http://schemas.microsoft.com/office/drawing/2014/main" id="{F384AE41-2A37-458A-A443-CBACB77D2552}"/>
                </a:ext>
              </a:extLst>
            </p:cNvPr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0"/>
                </a:spcAft>
              </a:pPr>
              <a:r>
                <a:rPr lang="ru-RU" sz="1400" b="1" i="1" dirty="0"/>
                <a:t>Статьи студентов</a:t>
              </a:r>
            </a:p>
          </p:txBody>
        </p:sp>
      </p:grpSp>
      <p:sp>
        <p:nvSpPr>
          <p:cNvPr id="305" name="Скругленный прямоугольник 4">
            <a:extLst>
              <a:ext uri="{FF2B5EF4-FFF2-40B4-BE49-F238E27FC236}">
                <a16:creationId xmlns:a16="http://schemas.microsoft.com/office/drawing/2014/main" id="{F3E38FD7-A885-4FA7-B3A6-1E1070660A49}"/>
              </a:ext>
            </a:extLst>
          </p:cNvPr>
          <p:cNvSpPr/>
          <p:nvPr/>
        </p:nvSpPr>
        <p:spPr bwMode="auto">
          <a:xfrm>
            <a:off x="3079031" y="1639989"/>
            <a:ext cx="1342107" cy="992494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38100" tIns="38100" rIns="38100" bIns="38100" spcCol="1270" anchor="ctr"/>
          <a:lstStyle/>
          <a:p>
            <a:pPr algn="ctr" defTabSz="444500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1400" b="1" i="1" dirty="0">
                <a:solidFill>
                  <a:srgbClr val="C00000"/>
                </a:solidFill>
              </a:rPr>
              <a:t>Строительное дело</a:t>
            </a:r>
          </a:p>
        </p:txBody>
      </p:sp>
      <p:sp>
        <p:nvSpPr>
          <p:cNvPr id="306" name="Скругленный прямоугольник 4">
            <a:extLst>
              <a:ext uri="{FF2B5EF4-FFF2-40B4-BE49-F238E27FC236}">
                <a16:creationId xmlns:a16="http://schemas.microsoft.com/office/drawing/2014/main" id="{508E67A0-D363-48A9-9E77-7862F969A684}"/>
              </a:ext>
            </a:extLst>
          </p:cNvPr>
          <p:cNvSpPr/>
          <p:nvPr/>
        </p:nvSpPr>
        <p:spPr bwMode="auto">
          <a:xfrm>
            <a:off x="3092003" y="1122603"/>
            <a:ext cx="8767544" cy="21709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38100" tIns="38100" rIns="38100" bIns="38100" spcCol="1270" anchor="ctr"/>
          <a:lstStyle/>
          <a:p>
            <a:pPr algn="ctr" defTabSz="444500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1600" b="1" i="1" dirty="0">
                <a:solidFill>
                  <a:srgbClr val="C00000"/>
                </a:solidFill>
              </a:rPr>
              <a:t>Структурное подразделение</a:t>
            </a:r>
          </a:p>
        </p:txBody>
      </p:sp>
      <p:grpSp>
        <p:nvGrpSpPr>
          <p:cNvPr id="307" name="Группа 306">
            <a:extLst>
              <a:ext uri="{FF2B5EF4-FFF2-40B4-BE49-F238E27FC236}">
                <a16:creationId xmlns:a16="http://schemas.microsoft.com/office/drawing/2014/main" id="{A65EA409-4BED-44D4-BDC5-08177AC08645}"/>
              </a:ext>
            </a:extLst>
          </p:cNvPr>
          <p:cNvGrpSpPr/>
          <p:nvPr/>
        </p:nvGrpSpPr>
        <p:grpSpPr>
          <a:xfrm>
            <a:off x="3092003" y="2714514"/>
            <a:ext cx="1311006" cy="475472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321" name="Скругленный прямоугольник 265">
              <a:extLst>
                <a:ext uri="{FF2B5EF4-FFF2-40B4-BE49-F238E27FC236}">
                  <a16:creationId xmlns:a16="http://schemas.microsoft.com/office/drawing/2014/main" id="{517F8274-0114-424F-94C5-5D0DCA45AE2E}"/>
                </a:ext>
              </a:extLst>
            </p:cNvPr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22" name="Скругленный прямоугольник 4">
              <a:extLst>
                <a:ext uri="{FF2B5EF4-FFF2-40B4-BE49-F238E27FC236}">
                  <a16:creationId xmlns:a16="http://schemas.microsoft.com/office/drawing/2014/main" id="{6E129AAF-7FFC-4343-8A0B-75982E82BC01}"/>
                </a:ext>
              </a:extLst>
            </p:cNvPr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>
                  <a:solidFill>
                    <a:srgbClr val="2C10F8"/>
                  </a:solidFill>
                </a:rPr>
                <a:t>2</a:t>
              </a:r>
            </a:p>
          </p:txBody>
        </p:sp>
      </p:grpSp>
      <p:sp>
        <p:nvSpPr>
          <p:cNvPr id="355" name="Скругленный прямоугольник 4">
            <a:extLst>
              <a:ext uri="{FF2B5EF4-FFF2-40B4-BE49-F238E27FC236}">
                <a16:creationId xmlns:a16="http://schemas.microsoft.com/office/drawing/2014/main" id="{F1C43E2E-7CF4-4638-962D-753B78B3EA10}"/>
              </a:ext>
            </a:extLst>
          </p:cNvPr>
          <p:cNvSpPr/>
          <p:nvPr/>
        </p:nvSpPr>
        <p:spPr bwMode="auto">
          <a:xfrm>
            <a:off x="4454740" y="1642611"/>
            <a:ext cx="1614063" cy="992494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38100" tIns="38100" rIns="38100" bIns="38100" spcCol="1270" anchor="ctr"/>
          <a:lstStyle/>
          <a:p>
            <a:pPr lvl="0" algn="ctr" defTabSz="444500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1400" b="1" i="1" dirty="0">
                <a:solidFill>
                  <a:srgbClr val="C00000"/>
                </a:solidFill>
              </a:rPr>
              <a:t>Электропривод и автоматизация производственных процессов</a:t>
            </a:r>
          </a:p>
        </p:txBody>
      </p:sp>
      <p:sp>
        <p:nvSpPr>
          <p:cNvPr id="369" name="Скругленный прямоугольник 4">
            <a:extLst>
              <a:ext uri="{FF2B5EF4-FFF2-40B4-BE49-F238E27FC236}">
                <a16:creationId xmlns:a16="http://schemas.microsoft.com/office/drawing/2014/main" id="{8A55BC02-CFC7-4C5C-A215-57F60F24D8C6}"/>
              </a:ext>
            </a:extLst>
          </p:cNvPr>
          <p:cNvSpPr/>
          <p:nvPr/>
        </p:nvSpPr>
        <p:spPr bwMode="auto">
          <a:xfrm>
            <a:off x="6128441" y="1658513"/>
            <a:ext cx="1232967" cy="97659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38100" tIns="38100" rIns="38100" bIns="38100" spcCol="1270" anchor="ctr"/>
          <a:lstStyle/>
          <a:p>
            <a:pPr algn="ctr" defTabSz="444500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1400" b="1" i="1" dirty="0">
                <a:solidFill>
                  <a:srgbClr val="C00000"/>
                </a:solidFill>
              </a:rPr>
              <a:t>Математика и информатика</a:t>
            </a:r>
          </a:p>
        </p:txBody>
      </p:sp>
      <p:sp>
        <p:nvSpPr>
          <p:cNvPr id="370" name="Скругленный прямоугольник 4">
            <a:extLst>
              <a:ext uri="{FF2B5EF4-FFF2-40B4-BE49-F238E27FC236}">
                <a16:creationId xmlns:a16="http://schemas.microsoft.com/office/drawing/2014/main" id="{14287659-A4F8-4E21-B294-78755179A065}"/>
              </a:ext>
            </a:extLst>
          </p:cNvPr>
          <p:cNvSpPr/>
          <p:nvPr/>
        </p:nvSpPr>
        <p:spPr bwMode="auto">
          <a:xfrm>
            <a:off x="7401720" y="1659295"/>
            <a:ext cx="2112855" cy="97659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38100" tIns="38100" rIns="38100" bIns="38100" spcCol="1270" anchor="ctr"/>
          <a:lstStyle/>
          <a:p>
            <a:pPr lvl="0" algn="ctr" defTabSz="444500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1400" b="1" i="1" dirty="0">
                <a:solidFill>
                  <a:srgbClr val="C00000"/>
                </a:solidFill>
              </a:rPr>
              <a:t>Экономических, гуманитарных и общеобразовательных дисциплин</a:t>
            </a:r>
          </a:p>
        </p:txBody>
      </p:sp>
      <p:sp>
        <p:nvSpPr>
          <p:cNvPr id="371" name="Скругленный прямоугольник 4">
            <a:extLst>
              <a:ext uri="{FF2B5EF4-FFF2-40B4-BE49-F238E27FC236}">
                <a16:creationId xmlns:a16="http://schemas.microsoft.com/office/drawing/2014/main" id="{8DB830DE-5839-4A4F-8CC8-EBB819CB4052}"/>
              </a:ext>
            </a:extLst>
          </p:cNvPr>
          <p:cNvSpPr/>
          <p:nvPr/>
        </p:nvSpPr>
        <p:spPr bwMode="auto">
          <a:xfrm>
            <a:off x="9572328" y="1655540"/>
            <a:ext cx="1184969" cy="992495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38100" tIns="38100" rIns="38100" bIns="38100" spcCol="1270" anchor="ctr"/>
          <a:lstStyle/>
          <a:p>
            <a:pPr algn="ctr" defTabSz="444500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1400" b="1" i="1" dirty="0">
                <a:solidFill>
                  <a:srgbClr val="C00000"/>
                </a:solidFill>
              </a:rPr>
              <a:t>Педагогика и методика начального обучения</a:t>
            </a:r>
          </a:p>
        </p:txBody>
      </p:sp>
      <p:sp>
        <p:nvSpPr>
          <p:cNvPr id="372" name="Скругленный прямоугольник 4">
            <a:extLst>
              <a:ext uri="{FF2B5EF4-FFF2-40B4-BE49-F238E27FC236}">
                <a16:creationId xmlns:a16="http://schemas.microsoft.com/office/drawing/2014/main" id="{98F85DCC-520F-48BD-B625-682F6AE4CD19}"/>
              </a:ext>
            </a:extLst>
          </p:cNvPr>
          <p:cNvSpPr/>
          <p:nvPr/>
        </p:nvSpPr>
        <p:spPr bwMode="auto">
          <a:xfrm>
            <a:off x="10812003" y="1662605"/>
            <a:ext cx="1047544" cy="992495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38100" tIns="38100" rIns="38100" bIns="38100" spcCol="1270" anchor="ctr"/>
          <a:lstStyle/>
          <a:p>
            <a:pPr lvl="0" algn="ctr" defTabSz="444500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1400" b="1" i="1" dirty="0">
                <a:solidFill>
                  <a:srgbClr val="C00000"/>
                </a:solidFill>
              </a:rPr>
              <a:t>Горное дело</a:t>
            </a:r>
          </a:p>
        </p:txBody>
      </p:sp>
      <p:sp>
        <p:nvSpPr>
          <p:cNvPr id="377" name="Скругленный прямоугольник 4">
            <a:extLst>
              <a:ext uri="{FF2B5EF4-FFF2-40B4-BE49-F238E27FC236}">
                <a16:creationId xmlns:a16="http://schemas.microsoft.com/office/drawing/2014/main" id="{10145DD2-4672-44B2-8DEB-D99F05AB35DD}"/>
              </a:ext>
            </a:extLst>
          </p:cNvPr>
          <p:cNvSpPr/>
          <p:nvPr/>
        </p:nvSpPr>
        <p:spPr bwMode="auto">
          <a:xfrm>
            <a:off x="3092003" y="1390414"/>
            <a:ext cx="8767544" cy="21709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38100" tIns="38100" rIns="38100" bIns="38100" spcCol="1270" anchor="ctr"/>
          <a:lstStyle/>
          <a:p>
            <a:pPr algn="ctr" defTabSz="444500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1600" b="1" i="1" dirty="0">
                <a:solidFill>
                  <a:srgbClr val="C00000"/>
                </a:solidFill>
              </a:rPr>
              <a:t>Кафедра</a:t>
            </a:r>
          </a:p>
        </p:txBody>
      </p:sp>
      <p:grpSp>
        <p:nvGrpSpPr>
          <p:cNvPr id="378" name="Группа 377">
            <a:extLst>
              <a:ext uri="{FF2B5EF4-FFF2-40B4-BE49-F238E27FC236}">
                <a16:creationId xmlns:a16="http://schemas.microsoft.com/office/drawing/2014/main" id="{1B2BECAD-E035-4B5D-9F0B-8DA4E99B5B2E}"/>
              </a:ext>
            </a:extLst>
          </p:cNvPr>
          <p:cNvGrpSpPr/>
          <p:nvPr/>
        </p:nvGrpSpPr>
        <p:grpSpPr>
          <a:xfrm>
            <a:off x="4496152" y="2707115"/>
            <a:ext cx="1554522" cy="475472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379" name="Скругленный прямоугольник 265">
              <a:extLst>
                <a:ext uri="{FF2B5EF4-FFF2-40B4-BE49-F238E27FC236}">
                  <a16:creationId xmlns:a16="http://schemas.microsoft.com/office/drawing/2014/main" id="{FE09ABB9-6669-4A8A-BEC7-DD140F1AA769}"/>
                </a:ext>
              </a:extLst>
            </p:cNvPr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80" name="Скругленный прямоугольник 4">
              <a:extLst>
                <a:ext uri="{FF2B5EF4-FFF2-40B4-BE49-F238E27FC236}">
                  <a16:creationId xmlns:a16="http://schemas.microsoft.com/office/drawing/2014/main" id="{2C2A1B8F-D620-4444-87DB-9DB746D3BC5D}"/>
                </a:ext>
              </a:extLst>
            </p:cNvPr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>
                  <a:solidFill>
                    <a:srgbClr val="2C10F8"/>
                  </a:solidFill>
                </a:rPr>
                <a:t>4</a:t>
              </a:r>
              <a:endParaRPr lang="ru-RU" sz="1400" b="1" i="1" dirty="0">
                <a:solidFill>
                  <a:srgbClr val="26DC18"/>
                </a:solidFill>
              </a:endParaRPr>
            </a:p>
          </p:txBody>
        </p:sp>
      </p:grpSp>
      <p:grpSp>
        <p:nvGrpSpPr>
          <p:cNvPr id="384" name="Группа 383">
            <a:extLst>
              <a:ext uri="{FF2B5EF4-FFF2-40B4-BE49-F238E27FC236}">
                <a16:creationId xmlns:a16="http://schemas.microsoft.com/office/drawing/2014/main" id="{58B24F68-DABC-4DE2-873B-50BF90A14F75}"/>
              </a:ext>
            </a:extLst>
          </p:cNvPr>
          <p:cNvGrpSpPr/>
          <p:nvPr/>
        </p:nvGrpSpPr>
        <p:grpSpPr>
          <a:xfrm>
            <a:off x="6104488" y="2699715"/>
            <a:ext cx="1232967" cy="475472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385" name="Скругленный прямоугольник 265">
              <a:extLst>
                <a:ext uri="{FF2B5EF4-FFF2-40B4-BE49-F238E27FC236}">
                  <a16:creationId xmlns:a16="http://schemas.microsoft.com/office/drawing/2014/main" id="{4A210D25-6122-43EF-AF5A-49970A869BDB}"/>
                </a:ext>
              </a:extLst>
            </p:cNvPr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86" name="Скругленный прямоугольник 4">
              <a:extLst>
                <a:ext uri="{FF2B5EF4-FFF2-40B4-BE49-F238E27FC236}">
                  <a16:creationId xmlns:a16="http://schemas.microsoft.com/office/drawing/2014/main" id="{450D44D7-CE0D-4618-98AB-B964CA439834}"/>
                </a:ext>
              </a:extLst>
            </p:cNvPr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>
                  <a:solidFill>
                    <a:srgbClr val="2C10F8"/>
                  </a:solidFill>
                </a:rPr>
                <a:t>6</a:t>
              </a:r>
              <a:endParaRPr lang="ru-RU" sz="1400" b="1" i="1" dirty="0">
                <a:solidFill>
                  <a:srgbClr val="26DC18"/>
                </a:solidFill>
              </a:endParaRPr>
            </a:p>
          </p:txBody>
        </p:sp>
      </p:grpSp>
      <p:grpSp>
        <p:nvGrpSpPr>
          <p:cNvPr id="390" name="Группа 389">
            <a:extLst>
              <a:ext uri="{FF2B5EF4-FFF2-40B4-BE49-F238E27FC236}">
                <a16:creationId xmlns:a16="http://schemas.microsoft.com/office/drawing/2014/main" id="{28BD306D-F056-4256-9F4B-F6B738233BF4}"/>
              </a:ext>
            </a:extLst>
          </p:cNvPr>
          <p:cNvGrpSpPr/>
          <p:nvPr/>
        </p:nvGrpSpPr>
        <p:grpSpPr>
          <a:xfrm>
            <a:off x="7402108" y="2692316"/>
            <a:ext cx="2088124" cy="475472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391" name="Скругленный прямоугольник 265">
              <a:extLst>
                <a:ext uri="{FF2B5EF4-FFF2-40B4-BE49-F238E27FC236}">
                  <a16:creationId xmlns:a16="http://schemas.microsoft.com/office/drawing/2014/main" id="{86FAD292-58CE-4347-9D5C-8C163C1E198C}"/>
                </a:ext>
              </a:extLst>
            </p:cNvPr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92" name="Скругленный прямоугольник 4">
              <a:extLst>
                <a:ext uri="{FF2B5EF4-FFF2-40B4-BE49-F238E27FC236}">
                  <a16:creationId xmlns:a16="http://schemas.microsoft.com/office/drawing/2014/main" id="{52717DBA-3C08-403C-9701-A7797A0723BB}"/>
                </a:ext>
              </a:extLst>
            </p:cNvPr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>
                  <a:solidFill>
                    <a:srgbClr val="2C10F8"/>
                  </a:solidFill>
                </a:rPr>
                <a:t>5</a:t>
              </a:r>
            </a:p>
          </p:txBody>
        </p:sp>
      </p:grpSp>
      <p:grpSp>
        <p:nvGrpSpPr>
          <p:cNvPr id="396" name="Группа 395">
            <a:extLst>
              <a:ext uri="{FF2B5EF4-FFF2-40B4-BE49-F238E27FC236}">
                <a16:creationId xmlns:a16="http://schemas.microsoft.com/office/drawing/2014/main" id="{E7BB205A-9821-4B74-9CC7-20B188BAB1AF}"/>
              </a:ext>
            </a:extLst>
          </p:cNvPr>
          <p:cNvGrpSpPr/>
          <p:nvPr/>
        </p:nvGrpSpPr>
        <p:grpSpPr>
          <a:xfrm>
            <a:off x="9551983" y="2693793"/>
            <a:ext cx="1202125" cy="475472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397" name="Скругленный прямоугольник 265">
              <a:extLst>
                <a:ext uri="{FF2B5EF4-FFF2-40B4-BE49-F238E27FC236}">
                  <a16:creationId xmlns:a16="http://schemas.microsoft.com/office/drawing/2014/main" id="{31D0AFC9-4CE0-45ED-88B1-79DC131A0765}"/>
                </a:ext>
              </a:extLst>
            </p:cNvPr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98" name="Скругленный прямоугольник 4">
              <a:extLst>
                <a:ext uri="{FF2B5EF4-FFF2-40B4-BE49-F238E27FC236}">
                  <a16:creationId xmlns:a16="http://schemas.microsoft.com/office/drawing/2014/main" id="{A26403B4-1147-419F-9954-CCE949F79737}"/>
                </a:ext>
              </a:extLst>
            </p:cNvPr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>
                  <a:solidFill>
                    <a:srgbClr val="2C10F8"/>
                  </a:solidFill>
                </a:rPr>
                <a:t>10</a:t>
              </a:r>
              <a:endParaRPr lang="ru-RU" sz="1400" b="1" i="1" dirty="0">
                <a:solidFill>
                  <a:srgbClr val="26DC18"/>
                </a:solidFill>
              </a:endParaRPr>
            </a:p>
          </p:txBody>
        </p:sp>
      </p:grpSp>
      <p:grpSp>
        <p:nvGrpSpPr>
          <p:cNvPr id="402" name="Группа 401">
            <a:extLst>
              <a:ext uri="{FF2B5EF4-FFF2-40B4-BE49-F238E27FC236}">
                <a16:creationId xmlns:a16="http://schemas.microsoft.com/office/drawing/2014/main" id="{503ABD3A-4218-4D20-99E0-F7CE3CDDF4D4}"/>
              </a:ext>
            </a:extLst>
          </p:cNvPr>
          <p:cNvGrpSpPr/>
          <p:nvPr/>
        </p:nvGrpSpPr>
        <p:grpSpPr>
          <a:xfrm>
            <a:off x="10814091" y="2704150"/>
            <a:ext cx="1042267" cy="475472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403" name="Скругленный прямоугольник 265">
              <a:extLst>
                <a:ext uri="{FF2B5EF4-FFF2-40B4-BE49-F238E27FC236}">
                  <a16:creationId xmlns:a16="http://schemas.microsoft.com/office/drawing/2014/main" id="{093D6143-B9E8-4355-AC9F-E830A527DD26}"/>
                </a:ext>
              </a:extLst>
            </p:cNvPr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04" name="Скругленный прямоугольник 4">
              <a:extLst>
                <a:ext uri="{FF2B5EF4-FFF2-40B4-BE49-F238E27FC236}">
                  <a16:creationId xmlns:a16="http://schemas.microsoft.com/office/drawing/2014/main" id="{72D7EE7E-1707-476F-894B-DE2D019DD487}"/>
                </a:ext>
              </a:extLst>
            </p:cNvPr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>
                  <a:solidFill>
                    <a:srgbClr val="2C10F8"/>
                  </a:solidFill>
                </a:rPr>
                <a:t>5</a:t>
              </a:r>
              <a:endParaRPr lang="ru-RU" sz="1400" b="1" i="1" dirty="0">
                <a:solidFill>
                  <a:srgbClr val="26DC18"/>
                </a:solidFill>
              </a:endParaRPr>
            </a:p>
          </p:txBody>
        </p:sp>
      </p:grpSp>
      <p:sp>
        <p:nvSpPr>
          <p:cNvPr id="414" name="Прямоугольник 413">
            <a:extLst>
              <a:ext uri="{FF2B5EF4-FFF2-40B4-BE49-F238E27FC236}">
                <a16:creationId xmlns:a16="http://schemas.microsoft.com/office/drawing/2014/main" id="{442EFB92-1C6A-46C9-84A8-23763A6ECBE9}"/>
              </a:ext>
            </a:extLst>
          </p:cNvPr>
          <p:cNvSpPr/>
          <p:nvPr/>
        </p:nvSpPr>
        <p:spPr>
          <a:xfrm>
            <a:off x="269820" y="3822293"/>
            <a:ext cx="11822423" cy="6719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0"/>
              </a:spcAft>
              <a:defRPr/>
            </a:pPr>
            <a:r>
              <a:rPr lang="ru-RU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cs typeface="Arial" charset="0"/>
              </a:rPr>
              <a:t>НАУЧНО-ИССЛЕДОВАТЕЛЬСКАЯ ДЕЯТЕЛЬНОСТЬ СТУДЕНТОВ В 2025 ГОДУ</a:t>
            </a:r>
          </a:p>
          <a:p>
            <a:pPr algn="ctr">
              <a:lnSpc>
                <a:spcPct val="107000"/>
              </a:lnSpc>
              <a:spcAft>
                <a:spcPts val="0"/>
              </a:spcAft>
              <a:defRPr/>
            </a:pPr>
            <a:r>
              <a:rPr lang="ru-RU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cs typeface="Arial" charset="0"/>
              </a:rPr>
              <a:t>(студенческие научные кружки)</a:t>
            </a:r>
          </a:p>
        </p:txBody>
      </p:sp>
      <p:sp>
        <p:nvSpPr>
          <p:cNvPr id="415" name="Скругленный прямоугольник 4">
            <a:extLst>
              <a:ext uri="{FF2B5EF4-FFF2-40B4-BE49-F238E27FC236}">
                <a16:creationId xmlns:a16="http://schemas.microsoft.com/office/drawing/2014/main" id="{792A26DD-1B1D-47E3-9356-E8A980D407E3}"/>
              </a:ext>
            </a:extLst>
          </p:cNvPr>
          <p:cNvSpPr/>
          <p:nvPr/>
        </p:nvSpPr>
        <p:spPr bwMode="auto">
          <a:xfrm>
            <a:off x="183791" y="4542795"/>
            <a:ext cx="2849459" cy="151575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38100" tIns="38100" rIns="38100" bIns="38100" spcCol="1270" anchor="ctr"/>
          <a:lstStyle/>
          <a:p>
            <a:pPr algn="ctr" defTabSz="444500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1600" b="1" i="1" dirty="0">
                <a:solidFill>
                  <a:srgbClr val="C00000"/>
                </a:solidFill>
              </a:rPr>
              <a:t>Название студенческого научного кружка</a:t>
            </a:r>
          </a:p>
        </p:txBody>
      </p:sp>
      <p:grpSp>
        <p:nvGrpSpPr>
          <p:cNvPr id="416" name="Группа 415">
            <a:extLst>
              <a:ext uri="{FF2B5EF4-FFF2-40B4-BE49-F238E27FC236}">
                <a16:creationId xmlns:a16="http://schemas.microsoft.com/office/drawing/2014/main" id="{E51F7FF0-7FA1-4BD6-B063-98E12B1D4C8C}"/>
              </a:ext>
            </a:extLst>
          </p:cNvPr>
          <p:cNvGrpSpPr/>
          <p:nvPr/>
        </p:nvGrpSpPr>
        <p:grpSpPr>
          <a:xfrm>
            <a:off x="182759" y="6107411"/>
            <a:ext cx="2854301" cy="518393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417" name="Скругленный прямоугольник 260">
              <a:extLst>
                <a:ext uri="{FF2B5EF4-FFF2-40B4-BE49-F238E27FC236}">
                  <a16:creationId xmlns:a16="http://schemas.microsoft.com/office/drawing/2014/main" id="{2F68F2A2-2BBD-4F3C-A3A7-A3AFBEBE9DED}"/>
                </a:ext>
              </a:extLst>
            </p:cNvPr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18" name="Скругленный прямоугольник 4">
              <a:extLst>
                <a:ext uri="{FF2B5EF4-FFF2-40B4-BE49-F238E27FC236}">
                  <a16:creationId xmlns:a16="http://schemas.microsoft.com/office/drawing/2014/main" id="{04DEAD69-35E4-437D-93A9-4BDA9077D658}"/>
                </a:ext>
              </a:extLst>
            </p:cNvPr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>
                <a:lnSpc>
                  <a:spcPct val="107000"/>
                </a:lnSpc>
                <a:spcAft>
                  <a:spcPts val="0"/>
                </a:spcAft>
              </a:pPr>
              <a:r>
                <a:rPr lang="ru-RU" sz="1400" b="1" i="1" dirty="0"/>
                <a:t>В изданиях, входящих в БД </a:t>
              </a:r>
              <a:r>
                <a:rPr lang="en-US" sz="1400" b="1" i="1" dirty="0"/>
                <a:t>Web of Science</a:t>
              </a:r>
              <a:r>
                <a:rPr lang="ru-RU" sz="1400" b="1" i="1" dirty="0"/>
                <a:t> и </a:t>
              </a:r>
              <a:r>
                <a:rPr lang="en-US" sz="1400" b="1" i="1" dirty="0"/>
                <a:t>Scopus</a:t>
              </a:r>
              <a:r>
                <a:rPr lang="ru-RU" sz="1400" b="1" i="1" dirty="0"/>
                <a:t>, ед.</a:t>
              </a:r>
            </a:p>
          </p:txBody>
        </p:sp>
      </p:grpSp>
      <p:sp>
        <p:nvSpPr>
          <p:cNvPr id="419" name="Скругленный прямоугольник 4">
            <a:extLst>
              <a:ext uri="{FF2B5EF4-FFF2-40B4-BE49-F238E27FC236}">
                <a16:creationId xmlns:a16="http://schemas.microsoft.com/office/drawing/2014/main" id="{0207C479-F6A9-4259-A293-77015B7B0CD6}"/>
              </a:ext>
            </a:extLst>
          </p:cNvPr>
          <p:cNvSpPr/>
          <p:nvPr/>
        </p:nvSpPr>
        <p:spPr bwMode="auto">
          <a:xfrm>
            <a:off x="3071629" y="5050501"/>
            <a:ext cx="1342107" cy="992494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38100" tIns="38100" rIns="38100" bIns="38100" spcCol="1270" anchor="ctr"/>
          <a:lstStyle/>
          <a:p>
            <a:pPr algn="ctr" defTabSz="444500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1400" b="1" i="1" dirty="0">
                <a:solidFill>
                  <a:srgbClr val="C00000"/>
                </a:solidFill>
              </a:rPr>
              <a:t>Строительное дело</a:t>
            </a:r>
          </a:p>
        </p:txBody>
      </p:sp>
      <p:sp>
        <p:nvSpPr>
          <p:cNvPr id="420" name="Скругленный прямоугольник 4">
            <a:extLst>
              <a:ext uri="{FF2B5EF4-FFF2-40B4-BE49-F238E27FC236}">
                <a16:creationId xmlns:a16="http://schemas.microsoft.com/office/drawing/2014/main" id="{85BC5629-7A11-44F4-B116-4C67278563FD}"/>
              </a:ext>
            </a:extLst>
          </p:cNvPr>
          <p:cNvSpPr/>
          <p:nvPr/>
        </p:nvSpPr>
        <p:spPr bwMode="auto">
          <a:xfrm>
            <a:off x="3084601" y="4533115"/>
            <a:ext cx="8767544" cy="21709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38100" tIns="38100" rIns="38100" bIns="38100" spcCol="1270" anchor="ctr"/>
          <a:lstStyle/>
          <a:p>
            <a:pPr algn="ctr" defTabSz="444500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1600" b="1" i="1" dirty="0">
                <a:solidFill>
                  <a:srgbClr val="C00000"/>
                </a:solidFill>
              </a:rPr>
              <a:t>Количество студентов из структурного подразделения</a:t>
            </a:r>
          </a:p>
        </p:txBody>
      </p:sp>
      <p:grpSp>
        <p:nvGrpSpPr>
          <p:cNvPr id="421" name="Группа 420">
            <a:extLst>
              <a:ext uri="{FF2B5EF4-FFF2-40B4-BE49-F238E27FC236}">
                <a16:creationId xmlns:a16="http://schemas.microsoft.com/office/drawing/2014/main" id="{B4D064AF-3910-469D-91DC-D5A6613659A9}"/>
              </a:ext>
            </a:extLst>
          </p:cNvPr>
          <p:cNvGrpSpPr/>
          <p:nvPr/>
        </p:nvGrpSpPr>
        <p:grpSpPr>
          <a:xfrm>
            <a:off x="3084601" y="6125026"/>
            <a:ext cx="1311006" cy="475472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422" name="Скругленный прямоугольник 265">
              <a:extLst>
                <a:ext uri="{FF2B5EF4-FFF2-40B4-BE49-F238E27FC236}">
                  <a16:creationId xmlns:a16="http://schemas.microsoft.com/office/drawing/2014/main" id="{40F05D89-5BD9-4614-B1B0-889412D4CB64}"/>
                </a:ext>
              </a:extLst>
            </p:cNvPr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23" name="Скругленный прямоугольник 4">
              <a:extLst>
                <a:ext uri="{FF2B5EF4-FFF2-40B4-BE49-F238E27FC236}">
                  <a16:creationId xmlns:a16="http://schemas.microsoft.com/office/drawing/2014/main" id="{743E1EE0-4351-4187-A469-0013A533339E}"/>
                </a:ext>
              </a:extLst>
            </p:cNvPr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>
                  <a:solidFill>
                    <a:srgbClr val="2C10F8"/>
                  </a:solidFill>
                </a:rPr>
                <a:t>0</a:t>
              </a:r>
              <a:endParaRPr lang="ru-RU" sz="1400" b="1" i="1" dirty="0">
                <a:solidFill>
                  <a:srgbClr val="26DC18"/>
                </a:solidFill>
              </a:endParaRPr>
            </a:p>
          </p:txBody>
        </p:sp>
      </p:grpSp>
      <p:sp>
        <p:nvSpPr>
          <p:cNvPr id="430" name="Скругленный прямоугольник 4">
            <a:extLst>
              <a:ext uri="{FF2B5EF4-FFF2-40B4-BE49-F238E27FC236}">
                <a16:creationId xmlns:a16="http://schemas.microsoft.com/office/drawing/2014/main" id="{BAAA632C-A972-457B-A1B7-3928B207A224}"/>
              </a:ext>
            </a:extLst>
          </p:cNvPr>
          <p:cNvSpPr/>
          <p:nvPr/>
        </p:nvSpPr>
        <p:spPr bwMode="auto">
          <a:xfrm>
            <a:off x="4447338" y="5053123"/>
            <a:ext cx="1614063" cy="992494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38100" tIns="38100" rIns="38100" bIns="38100" spcCol="1270" anchor="ctr"/>
          <a:lstStyle/>
          <a:p>
            <a:pPr lvl="0" algn="ctr" defTabSz="444500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1400" b="1" i="1" dirty="0">
                <a:solidFill>
                  <a:srgbClr val="C00000"/>
                </a:solidFill>
              </a:rPr>
              <a:t>Электропривод и автоматизация производственных процессов</a:t>
            </a:r>
          </a:p>
        </p:txBody>
      </p:sp>
      <p:sp>
        <p:nvSpPr>
          <p:cNvPr id="431" name="Скругленный прямоугольник 4">
            <a:extLst>
              <a:ext uri="{FF2B5EF4-FFF2-40B4-BE49-F238E27FC236}">
                <a16:creationId xmlns:a16="http://schemas.microsoft.com/office/drawing/2014/main" id="{1356EDB9-D6C7-42F8-AB10-27892FF44606}"/>
              </a:ext>
            </a:extLst>
          </p:cNvPr>
          <p:cNvSpPr/>
          <p:nvPr/>
        </p:nvSpPr>
        <p:spPr bwMode="auto">
          <a:xfrm>
            <a:off x="6121039" y="5069025"/>
            <a:ext cx="1232967" cy="97659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38100" tIns="38100" rIns="38100" bIns="38100" spcCol="1270" anchor="ctr"/>
          <a:lstStyle/>
          <a:p>
            <a:pPr algn="ctr" defTabSz="444500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1400" b="1" i="1" dirty="0">
                <a:solidFill>
                  <a:srgbClr val="C00000"/>
                </a:solidFill>
              </a:rPr>
              <a:t>Математика и информатика</a:t>
            </a:r>
          </a:p>
        </p:txBody>
      </p:sp>
      <p:sp>
        <p:nvSpPr>
          <p:cNvPr id="432" name="Скругленный прямоугольник 4">
            <a:extLst>
              <a:ext uri="{FF2B5EF4-FFF2-40B4-BE49-F238E27FC236}">
                <a16:creationId xmlns:a16="http://schemas.microsoft.com/office/drawing/2014/main" id="{2F09AAA6-2E32-41C1-8D59-5D0EF908129C}"/>
              </a:ext>
            </a:extLst>
          </p:cNvPr>
          <p:cNvSpPr/>
          <p:nvPr/>
        </p:nvSpPr>
        <p:spPr bwMode="auto">
          <a:xfrm>
            <a:off x="7394318" y="5069807"/>
            <a:ext cx="2112855" cy="97659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38100" tIns="38100" rIns="38100" bIns="38100" spcCol="1270" anchor="ctr"/>
          <a:lstStyle/>
          <a:p>
            <a:pPr lvl="0" algn="ctr" defTabSz="444500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1400" b="1" i="1" dirty="0">
                <a:solidFill>
                  <a:srgbClr val="C00000"/>
                </a:solidFill>
              </a:rPr>
              <a:t>Экономических, гуманитарных и общеобразовательных дисциплин</a:t>
            </a:r>
          </a:p>
        </p:txBody>
      </p:sp>
      <p:sp>
        <p:nvSpPr>
          <p:cNvPr id="433" name="Скругленный прямоугольник 4">
            <a:extLst>
              <a:ext uri="{FF2B5EF4-FFF2-40B4-BE49-F238E27FC236}">
                <a16:creationId xmlns:a16="http://schemas.microsoft.com/office/drawing/2014/main" id="{F1903B44-75B3-42EE-96E3-C3302AF75987}"/>
              </a:ext>
            </a:extLst>
          </p:cNvPr>
          <p:cNvSpPr/>
          <p:nvPr/>
        </p:nvSpPr>
        <p:spPr bwMode="auto">
          <a:xfrm>
            <a:off x="9564926" y="5066052"/>
            <a:ext cx="1184969" cy="992495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38100" tIns="38100" rIns="38100" bIns="38100" spcCol="1270" anchor="ctr"/>
          <a:lstStyle/>
          <a:p>
            <a:pPr algn="ctr" defTabSz="444500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1400" b="1" i="1" dirty="0">
                <a:solidFill>
                  <a:srgbClr val="C00000"/>
                </a:solidFill>
              </a:rPr>
              <a:t>Педагогика и методика начального обучения</a:t>
            </a:r>
          </a:p>
        </p:txBody>
      </p:sp>
      <p:sp>
        <p:nvSpPr>
          <p:cNvPr id="434" name="Скругленный прямоугольник 4">
            <a:extLst>
              <a:ext uri="{FF2B5EF4-FFF2-40B4-BE49-F238E27FC236}">
                <a16:creationId xmlns:a16="http://schemas.microsoft.com/office/drawing/2014/main" id="{9C152BDE-DB82-456E-85AC-DC7EE1010FB0}"/>
              </a:ext>
            </a:extLst>
          </p:cNvPr>
          <p:cNvSpPr/>
          <p:nvPr/>
        </p:nvSpPr>
        <p:spPr bwMode="auto">
          <a:xfrm>
            <a:off x="10804601" y="5073117"/>
            <a:ext cx="1047544" cy="992495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38100" tIns="38100" rIns="38100" bIns="38100" spcCol="1270" anchor="ctr"/>
          <a:lstStyle/>
          <a:p>
            <a:pPr lvl="0" algn="ctr" defTabSz="444500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1400" b="1" i="1" dirty="0">
                <a:solidFill>
                  <a:srgbClr val="C00000"/>
                </a:solidFill>
              </a:rPr>
              <a:t>Горное дело</a:t>
            </a:r>
          </a:p>
        </p:txBody>
      </p:sp>
      <p:sp>
        <p:nvSpPr>
          <p:cNvPr id="435" name="Скругленный прямоугольник 4">
            <a:extLst>
              <a:ext uri="{FF2B5EF4-FFF2-40B4-BE49-F238E27FC236}">
                <a16:creationId xmlns:a16="http://schemas.microsoft.com/office/drawing/2014/main" id="{D2D12334-E3D2-4D06-95B9-664414E30566}"/>
              </a:ext>
            </a:extLst>
          </p:cNvPr>
          <p:cNvSpPr/>
          <p:nvPr/>
        </p:nvSpPr>
        <p:spPr bwMode="auto">
          <a:xfrm>
            <a:off x="3084601" y="4800926"/>
            <a:ext cx="8767544" cy="21709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38100" tIns="38100" rIns="38100" bIns="38100" spcCol="1270" anchor="ctr"/>
          <a:lstStyle/>
          <a:p>
            <a:pPr algn="ctr" defTabSz="444500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1600" b="1" i="1" dirty="0">
                <a:solidFill>
                  <a:srgbClr val="C00000"/>
                </a:solidFill>
              </a:rPr>
              <a:t>Кафедра</a:t>
            </a:r>
          </a:p>
        </p:txBody>
      </p:sp>
      <p:grpSp>
        <p:nvGrpSpPr>
          <p:cNvPr id="436" name="Группа 435">
            <a:extLst>
              <a:ext uri="{FF2B5EF4-FFF2-40B4-BE49-F238E27FC236}">
                <a16:creationId xmlns:a16="http://schemas.microsoft.com/office/drawing/2014/main" id="{EEB54443-0C85-4196-8EE3-76FA01068352}"/>
              </a:ext>
            </a:extLst>
          </p:cNvPr>
          <p:cNvGrpSpPr/>
          <p:nvPr/>
        </p:nvGrpSpPr>
        <p:grpSpPr>
          <a:xfrm>
            <a:off x="4488750" y="6117627"/>
            <a:ext cx="1554522" cy="475472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437" name="Скругленный прямоугольник 265">
              <a:extLst>
                <a:ext uri="{FF2B5EF4-FFF2-40B4-BE49-F238E27FC236}">
                  <a16:creationId xmlns:a16="http://schemas.microsoft.com/office/drawing/2014/main" id="{78B5562A-D5F4-4918-83D2-25AE9B28B494}"/>
                </a:ext>
              </a:extLst>
            </p:cNvPr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38" name="Скругленный прямоугольник 4">
              <a:extLst>
                <a:ext uri="{FF2B5EF4-FFF2-40B4-BE49-F238E27FC236}">
                  <a16:creationId xmlns:a16="http://schemas.microsoft.com/office/drawing/2014/main" id="{5775E924-5EE9-41E9-BFD2-F65E127CD877}"/>
                </a:ext>
              </a:extLst>
            </p:cNvPr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>
                  <a:solidFill>
                    <a:srgbClr val="2C10F8"/>
                  </a:solidFill>
                </a:rPr>
                <a:t>0</a:t>
              </a:r>
              <a:endParaRPr lang="ru-RU" sz="1400" b="1" i="1" dirty="0">
                <a:solidFill>
                  <a:srgbClr val="26DC18"/>
                </a:solidFill>
              </a:endParaRPr>
            </a:p>
          </p:txBody>
        </p:sp>
      </p:grpSp>
      <p:grpSp>
        <p:nvGrpSpPr>
          <p:cNvPr id="442" name="Группа 441">
            <a:extLst>
              <a:ext uri="{FF2B5EF4-FFF2-40B4-BE49-F238E27FC236}">
                <a16:creationId xmlns:a16="http://schemas.microsoft.com/office/drawing/2014/main" id="{367B5F0D-9351-45B9-9636-EBB3F53B3CDF}"/>
              </a:ext>
            </a:extLst>
          </p:cNvPr>
          <p:cNvGrpSpPr/>
          <p:nvPr/>
        </p:nvGrpSpPr>
        <p:grpSpPr>
          <a:xfrm>
            <a:off x="6097086" y="6110227"/>
            <a:ext cx="1232967" cy="475472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443" name="Скругленный прямоугольник 265">
              <a:extLst>
                <a:ext uri="{FF2B5EF4-FFF2-40B4-BE49-F238E27FC236}">
                  <a16:creationId xmlns:a16="http://schemas.microsoft.com/office/drawing/2014/main" id="{0A00279C-AF48-4055-B9E5-398F84A19D6C}"/>
                </a:ext>
              </a:extLst>
            </p:cNvPr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44" name="Скругленный прямоугольник 4">
              <a:extLst>
                <a:ext uri="{FF2B5EF4-FFF2-40B4-BE49-F238E27FC236}">
                  <a16:creationId xmlns:a16="http://schemas.microsoft.com/office/drawing/2014/main" id="{E53D16B5-6CB1-4B8F-BDF0-CECA14BEF472}"/>
                </a:ext>
              </a:extLst>
            </p:cNvPr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>
                  <a:solidFill>
                    <a:srgbClr val="2C10F8"/>
                  </a:solidFill>
                </a:rPr>
                <a:t>0</a:t>
              </a:r>
              <a:endParaRPr lang="ru-RU" sz="1400" b="1" i="1" dirty="0">
                <a:solidFill>
                  <a:srgbClr val="26DC18"/>
                </a:solidFill>
              </a:endParaRPr>
            </a:p>
          </p:txBody>
        </p:sp>
      </p:grpSp>
      <p:grpSp>
        <p:nvGrpSpPr>
          <p:cNvPr id="448" name="Группа 447">
            <a:extLst>
              <a:ext uri="{FF2B5EF4-FFF2-40B4-BE49-F238E27FC236}">
                <a16:creationId xmlns:a16="http://schemas.microsoft.com/office/drawing/2014/main" id="{43CA896D-0233-41F2-9CF6-338BC0588D89}"/>
              </a:ext>
            </a:extLst>
          </p:cNvPr>
          <p:cNvGrpSpPr/>
          <p:nvPr/>
        </p:nvGrpSpPr>
        <p:grpSpPr>
          <a:xfrm>
            <a:off x="7394706" y="6102828"/>
            <a:ext cx="2088124" cy="475472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449" name="Скругленный прямоугольник 265">
              <a:extLst>
                <a:ext uri="{FF2B5EF4-FFF2-40B4-BE49-F238E27FC236}">
                  <a16:creationId xmlns:a16="http://schemas.microsoft.com/office/drawing/2014/main" id="{6255E674-8289-4B6F-8F5C-34AA6798002C}"/>
                </a:ext>
              </a:extLst>
            </p:cNvPr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50" name="Скругленный прямоугольник 4">
              <a:extLst>
                <a:ext uri="{FF2B5EF4-FFF2-40B4-BE49-F238E27FC236}">
                  <a16:creationId xmlns:a16="http://schemas.microsoft.com/office/drawing/2014/main" id="{54F2CC24-7157-4236-BAD2-E8D857128850}"/>
                </a:ext>
              </a:extLst>
            </p:cNvPr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>
                  <a:solidFill>
                    <a:srgbClr val="2C10F8"/>
                  </a:solidFill>
                </a:rPr>
                <a:t>1</a:t>
              </a:r>
              <a:endParaRPr lang="ru-RU" sz="1400" b="1" i="1" dirty="0">
                <a:solidFill>
                  <a:srgbClr val="26DC18"/>
                </a:solidFill>
              </a:endParaRPr>
            </a:p>
          </p:txBody>
        </p:sp>
      </p:grpSp>
      <p:grpSp>
        <p:nvGrpSpPr>
          <p:cNvPr id="454" name="Группа 453">
            <a:extLst>
              <a:ext uri="{FF2B5EF4-FFF2-40B4-BE49-F238E27FC236}">
                <a16:creationId xmlns:a16="http://schemas.microsoft.com/office/drawing/2014/main" id="{607B79BB-8D08-4292-B116-19E0F00AD7FE}"/>
              </a:ext>
            </a:extLst>
          </p:cNvPr>
          <p:cNvGrpSpPr/>
          <p:nvPr/>
        </p:nvGrpSpPr>
        <p:grpSpPr>
          <a:xfrm>
            <a:off x="9544581" y="6104305"/>
            <a:ext cx="1202125" cy="475472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455" name="Скругленный прямоугольник 265">
              <a:extLst>
                <a:ext uri="{FF2B5EF4-FFF2-40B4-BE49-F238E27FC236}">
                  <a16:creationId xmlns:a16="http://schemas.microsoft.com/office/drawing/2014/main" id="{46BDEBE6-F843-499B-8E2C-1D936EBB53CE}"/>
                </a:ext>
              </a:extLst>
            </p:cNvPr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56" name="Скругленный прямоугольник 4">
              <a:extLst>
                <a:ext uri="{FF2B5EF4-FFF2-40B4-BE49-F238E27FC236}">
                  <a16:creationId xmlns:a16="http://schemas.microsoft.com/office/drawing/2014/main" id="{EEC9B154-CD77-4F04-BC22-A246D74BC8C7}"/>
                </a:ext>
              </a:extLst>
            </p:cNvPr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>
                  <a:solidFill>
                    <a:srgbClr val="2C10F8"/>
                  </a:solidFill>
                </a:rPr>
                <a:t>0</a:t>
              </a:r>
              <a:endParaRPr lang="ru-RU" sz="1400" b="1" i="1" dirty="0">
                <a:solidFill>
                  <a:srgbClr val="26DC18"/>
                </a:solidFill>
              </a:endParaRPr>
            </a:p>
          </p:txBody>
        </p:sp>
      </p:grpSp>
      <p:grpSp>
        <p:nvGrpSpPr>
          <p:cNvPr id="460" name="Группа 459">
            <a:extLst>
              <a:ext uri="{FF2B5EF4-FFF2-40B4-BE49-F238E27FC236}">
                <a16:creationId xmlns:a16="http://schemas.microsoft.com/office/drawing/2014/main" id="{6031B500-97C0-466D-9CF4-94E748F521A0}"/>
              </a:ext>
            </a:extLst>
          </p:cNvPr>
          <p:cNvGrpSpPr/>
          <p:nvPr/>
        </p:nvGrpSpPr>
        <p:grpSpPr>
          <a:xfrm>
            <a:off x="10806689" y="6114662"/>
            <a:ext cx="1042267" cy="475472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461" name="Скругленный прямоугольник 265">
              <a:extLst>
                <a:ext uri="{FF2B5EF4-FFF2-40B4-BE49-F238E27FC236}">
                  <a16:creationId xmlns:a16="http://schemas.microsoft.com/office/drawing/2014/main" id="{9E5C68ED-429A-4422-85A2-A3DA53EAED33}"/>
                </a:ext>
              </a:extLst>
            </p:cNvPr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62" name="Скругленный прямоугольник 4">
              <a:extLst>
                <a:ext uri="{FF2B5EF4-FFF2-40B4-BE49-F238E27FC236}">
                  <a16:creationId xmlns:a16="http://schemas.microsoft.com/office/drawing/2014/main" id="{54C69B63-03DB-4948-BD03-AD58FB4B5624}"/>
                </a:ext>
              </a:extLst>
            </p:cNvPr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>
                  <a:solidFill>
                    <a:srgbClr val="2C10F8"/>
                  </a:solidFill>
                </a:rPr>
                <a:t>0</a:t>
              </a:r>
              <a:endParaRPr lang="ru-RU" sz="1400" b="1" i="1" dirty="0">
                <a:solidFill>
                  <a:srgbClr val="26DC18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4030713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194" y="207819"/>
            <a:ext cx="681642" cy="749806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20425" y="5957054"/>
            <a:ext cx="1071818" cy="758071"/>
          </a:xfrm>
          <a:prstGeom prst="rect">
            <a:avLst/>
          </a:prstGeom>
        </p:spPr>
      </p:pic>
      <p:sp>
        <p:nvSpPr>
          <p:cNvPr id="19" name="Половина рамки 18"/>
          <p:cNvSpPr/>
          <p:nvPr/>
        </p:nvSpPr>
        <p:spPr>
          <a:xfrm rot="10800000">
            <a:off x="191194" y="207819"/>
            <a:ext cx="1047750" cy="866775"/>
          </a:xfrm>
          <a:prstGeom prst="halfFrame">
            <a:avLst>
              <a:gd name="adj1" fmla="val 1656"/>
              <a:gd name="adj2" fmla="val 154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238944" y="207819"/>
            <a:ext cx="10853299" cy="6719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0"/>
              </a:spcAft>
              <a:defRPr/>
            </a:pPr>
            <a:r>
              <a:rPr lang="ru-RU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cs typeface="Arial" charset="0"/>
              </a:rPr>
              <a:t>НАУЧНО-ИССЛЕДОВАТЕЛЬСКАЯ ДЕЯТЕЛЬНОСТЬ СТУДЕНТОВ В 2025 ГОДУ</a:t>
            </a:r>
          </a:p>
          <a:p>
            <a:pPr algn="ctr">
              <a:lnSpc>
                <a:spcPct val="107000"/>
              </a:lnSpc>
              <a:spcAft>
                <a:spcPts val="0"/>
              </a:spcAft>
              <a:defRPr/>
            </a:pPr>
            <a:r>
              <a:rPr lang="ru-RU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cs typeface="Arial" charset="0"/>
              </a:rPr>
              <a:t>(привлечение студентов в финансируемые НИР)</a:t>
            </a:r>
          </a:p>
        </p:txBody>
      </p:sp>
      <p:sp>
        <p:nvSpPr>
          <p:cNvPr id="374" name="Скругленный прямоугольник 373"/>
          <p:cNvSpPr/>
          <p:nvPr/>
        </p:nvSpPr>
        <p:spPr>
          <a:xfrm>
            <a:off x="872836" y="818147"/>
            <a:ext cx="366108" cy="256448"/>
          </a:xfrm>
          <a:prstGeom prst="roundRect">
            <a:avLst/>
          </a:prstGeom>
          <a:noFill/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375" name="TextBox 374"/>
          <p:cNvSpPr txBox="1"/>
          <p:nvPr/>
        </p:nvSpPr>
        <p:spPr>
          <a:xfrm>
            <a:off x="917871" y="792482"/>
            <a:ext cx="2760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i="1" dirty="0">
                <a:solidFill>
                  <a:srgbClr val="2C10F8"/>
                </a:solidFill>
              </a:rPr>
              <a:t>8</a:t>
            </a:r>
          </a:p>
        </p:txBody>
      </p:sp>
      <p:sp>
        <p:nvSpPr>
          <p:cNvPr id="288" name="Скругленный прямоугольник 4">
            <a:extLst>
              <a:ext uri="{FF2B5EF4-FFF2-40B4-BE49-F238E27FC236}">
                <a16:creationId xmlns:a16="http://schemas.microsoft.com/office/drawing/2014/main" id="{74437900-B80B-46E6-9D19-8B266473CC75}"/>
              </a:ext>
            </a:extLst>
          </p:cNvPr>
          <p:cNvSpPr/>
          <p:nvPr/>
        </p:nvSpPr>
        <p:spPr bwMode="auto">
          <a:xfrm>
            <a:off x="191193" y="1132283"/>
            <a:ext cx="2849459" cy="151575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38100" tIns="38100" rIns="38100" bIns="38100" spcCol="1270" anchor="ctr"/>
          <a:lstStyle/>
          <a:p>
            <a:pPr algn="ctr" defTabSz="444500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1600" b="1" i="1" dirty="0">
                <a:solidFill>
                  <a:srgbClr val="C00000"/>
                </a:solidFill>
              </a:rPr>
              <a:t>Показатель</a:t>
            </a:r>
          </a:p>
        </p:txBody>
      </p:sp>
      <p:grpSp>
        <p:nvGrpSpPr>
          <p:cNvPr id="289" name="Группа 288">
            <a:extLst>
              <a:ext uri="{FF2B5EF4-FFF2-40B4-BE49-F238E27FC236}">
                <a16:creationId xmlns:a16="http://schemas.microsoft.com/office/drawing/2014/main" id="{F38FF7A6-6FD1-41F8-B49C-C1FF98C6E0C6}"/>
              </a:ext>
            </a:extLst>
          </p:cNvPr>
          <p:cNvGrpSpPr/>
          <p:nvPr/>
        </p:nvGrpSpPr>
        <p:grpSpPr>
          <a:xfrm>
            <a:off x="1" y="2699715"/>
            <a:ext cx="3040652" cy="671915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290" name="Скругленный прямоугольник 260">
              <a:extLst>
                <a:ext uri="{FF2B5EF4-FFF2-40B4-BE49-F238E27FC236}">
                  <a16:creationId xmlns:a16="http://schemas.microsoft.com/office/drawing/2014/main" id="{1C77E72C-7121-4003-9E39-EF6D0B5F6C11}"/>
                </a:ext>
              </a:extLst>
            </p:cNvPr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91" name="Скругленный прямоугольник 4">
              <a:extLst>
                <a:ext uri="{FF2B5EF4-FFF2-40B4-BE49-F238E27FC236}">
                  <a16:creationId xmlns:a16="http://schemas.microsoft.com/office/drawing/2014/main" id="{F384AE41-2A37-458A-A443-CBACB77D2552}"/>
                </a:ext>
              </a:extLst>
            </p:cNvPr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algn="ctr" defTabSz="44450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ru-RU" sz="1400" b="1" i="1" dirty="0">
                  <a:solidFill>
                    <a:srgbClr val="0000FF"/>
                  </a:solidFill>
                </a:rPr>
                <a:t>Количество студентов из структурного подразделения (участий в проектах)</a:t>
              </a:r>
            </a:p>
          </p:txBody>
        </p:sp>
      </p:grpSp>
      <p:sp>
        <p:nvSpPr>
          <p:cNvPr id="305" name="Скругленный прямоугольник 4">
            <a:extLst>
              <a:ext uri="{FF2B5EF4-FFF2-40B4-BE49-F238E27FC236}">
                <a16:creationId xmlns:a16="http://schemas.microsoft.com/office/drawing/2014/main" id="{F3E38FD7-A885-4FA7-B3A6-1E1070660A49}"/>
              </a:ext>
            </a:extLst>
          </p:cNvPr>
          <p:cNvSpPr/>
          <p:nvPr/>
        </p:nvSpPr>
        <p:spPr bwMode="auto">
          <a:xfrm>
            <a:off x="3079031" y="1639989"/>
            <a:ext cx="1342107" cy="992494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38100" tIns="38100" rIns="38100" bIns="38100" spcCol="1270" anchor="ctr"/>
          <a:lstStyle/>
          <a:p>
            <a:pPr algn="ctr" defTabSz="444500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1400" b="1" i="1" dirty="0">
                <a:solidFill>
                  <a:srgbClr val="C00000"/>
                </a:solidFill>
              </a:rPr>
              <a:t>Строительное дело</a:t>
            </a:r>
          </a:p>
        </p:txBody>
      </p:sp>
      <p:sp>
        <p:nvSpPr>
          <p:cNvPr id="306" name="Скругленный прямоугольник 4">
            <a:extLst>
              <a:ext uri="{FF2B5EF4-FFF2-40B4-BE49-F238E27FC236}">
                <a16:creationId xmlns:a16="http://schemas.microsoft.com/office/drawing/2014/main" id="{508E67A0-D363-48A9-9E77-7862F969A684}"/>
              </a:ext>
            </a:extLst>
          </p:cNvPr>
          <p:cNvSpPr/>
          <p:nvPr/>
        </p:nvSpPr>
        <p:spPr bwMode="auto">
          <a:xfrm>
            <a:off x="3092003" y="1122603"/>
            <a:ext cx="8767544" cy="21709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38100" tIns="38100" rIns="38100" bIns="38100" spcCol="1270" anchor="ctr"/>
          <a:lstStyle/>
          <a:p>
            <a:pPr algn="ctr" defTabSz="444500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1600" b="1" i="1" dirty="0">
                <a:solidFill>
                  <a:srgbClr val="C00000"/>
                </a:solidFill>
              </a:rPr>
              <a:t>Количество студентов из структурного подразделения</a:t>
            </a:r>
          </a:p>
        </p:txBody>
      </p:sp>
      <p:grpSp>
        <p:nvGrpSpPr>
          <p:cNvPr id="307" name="Группа 306">
            <a:extLst>
              <a:ext uri="{FF2B5EF4-FFF2-40B4-BE49-F238E27FC236}">
                <a16:creationId xmlns:a16="http://schemas.microsoft.com/office/drawing/2014/main" id="{A65EA409-4BED-44D4-BDC5-08177AC08645}"/>
              </a:ext>
            </a:extLst>
          </p:cNvPr>
          <p:cNvGrpSpPr/>
          <p:nvPr/>
        </p:nvGrpSpPr>
        <p:grpSpPr>
          <a:xfrm>
            <a:off x="3092003" y="2714514"/>
            <a:ext cx="1311006" cy="475472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321" name="Скругленный прямоугольник 265">
              <a:extLst>
                <a:ext uri="{FF2B5EF4-FFF2-40B4-BE49-F238E27FC236}">
                  <a16:creationId xmlns:a16="http://schemas.microsoft.com/office/drawing/2014/main" id="{517F8274-0114-424F-94C5-5D0DCA45AE2E}"/>
                </a:ext>
              </a:extLst>
            </p:cNvPr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22" name="Скругленный прямоугольник 4">
              <a:extLst>
                <a:ext uri="{FF2B5EF4-FFF2-40B4-BE49-F238E27FC236}">
                  <a16:creationId xmlns:a16="http://schemas.microsoft.com/office/drawing/2014/main" id="{6E129AAF-7FFC-4343-8A0B-75982E82BC01}"/>
                </a:ext>
              </a:extLst>
            </p:cNvPr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>
                  <a:solidFill>
                    <a:srgbClr val="2C10F8"/>
                  </a:solidFill>
                </a:rPr>
                <a:t>6</a:t>
              </a:r>
              <a:endParaRPr lang="ru-RU" sz="1400" b="1" i="1" dirty="0">
                <a:solidFill>
                  <a:srgbClr val="26DC18"/>
                </a:solidFill>
              </a:endParaRPr>
            </a:p>
          </p:txBody>
        </p:sp>
      </p:grpSp>
      <p:sp>
        <p:nvSpPr>
          <p:cNvPr id="355" name="Скругленный прямоугольник 4">
            <a:extLst>
              <a:ext uri="{FF2B5EF4-FFF2-40B4-BE49-F238E27FC236}">
                <a16:creationId xmlns:a16="http://schemas.microsoft.com/office/drawing/2014/main" id="{F1C43E2E-7CF4-4638-962D-753B78B3EA10}"/>
              </a:ext>
            </a:extLst>
          </p:cNvPr>
          <p:cNvSpPr/>
          <p:nvPr/>
        </p:nvSpPr>
        <p:spPr bwMode="auto">
          <a:xfrm>
            <a:off x="4454740" y="1642611"/>
            <a:ext cx="1614063" cy="992494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38100" tIns="38100" rIns="38100" bIns="38100" spcCol="1270" anchor="ctr"/>
          <a:lstStyle/>
          <a:p>
            <a:pPr lvl="0" algn="ctr" defTabSz="444500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1400" b="1" i="1" dirty="0">
                <a:solidFill>
                  <a:srgbClr val="C00000"/>
                </a:solidFill>
              </a:rPr>
              <a:t>Электропривод и автоматизация производственных процессов</a:t>
            </a:r>
          </a:p>
        </p:txBody>
      </p:sp>
      <p:sp>
        <p:nvSpPr>
          <p:cNvPr id="369" name="Скругленный прямоугольник 4">
            <a:extLst>
              <a:ext uri="{FF2B5EF4-FFF2-40B4-BE49-F238E27FC236}">
                <a16:creationId xmlns:a16="http://schemas.microsoft.com/office/drawing/2014/main" id="{8A55BC02-CFC7-4C5C-A215-57F60F24D8C6}"/>
              </a:ext>
            </a:extLst>
          </p:cNvPr>
          <p:cNvSpPr/>
          <p:nvPr/>
        </p:nvSpPr>
        <p:spPr bwMode="auto">
          <a:xfrm>
            <a:off x="6128441" y="1658513"/>
            <a:ext cx="1232967" cy="97659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38100" tIns="38100" rIns="38100" bIns="38100" spcCol="1270" anchor="ctr"/>
          <a:lstStyle/>
          <a:p>
            <a:pPr algn="ctr" defTabSz="444500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1400" b="1" i="1" dirty="0">
                <a:solidFill>
                  <a:srgbClr val="C00000"/>
                </a:solidFill>
              </a:rPr>
              <a:t>Математика и информатика</a:t>
            </a:r>
          </a:p>
        </p:txBody>
      </p:sp>
      <p:sp>
        <p:nvSpPr>
          <p:cNvPr id="370" name="Скругленный прямоугольник 4">
            <a:extLst>
              <a:ext uri="{FF2B5EF4-FFF2-40B4-BE49-F238E27FC236}">
                <a16:creationId xmlns:a16="http://schemas.microsoft.com/office/drawing/2014/main" id="{14287659-A4F8-4E21-B294-78755179A065}"/>
              </a:ext>
            </a:extLst>
          </p:cNvPr>
          <p:cNvSpPr/>
          <p:nvPr/>
        </p:nvSpPr>
        <p:spPr bwMode="auto">
          <a:xfrm>
            <a:off x="7401720" y="1659295"/>
            <a:ext cx="2112855" cy="97659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38100" tIns="38100" rIns="38100" bIns="38100" spcCol="1270" anchor="ctr"/>
          <a:lstStyle/>
          <a:p>
            <a:pPr lvl="0" algn="ctr" defTabSz="444500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1400" b="1" i="1" dirty="0">
                <a:solidFill>
                  <a:srgbClr val="C00000"/>
                </a:solidFill>
              </a:rPr>
              <a:t>Экономических, гуманитарных и общеобразовательных дисциплин</a:t>
            </a:r>
          </a:p>
        </p:txBody>
      </p:sp>
      <p:sp>
        <p:nvSpPr>
          <p:cNvPr id="371" name="Скругленный прямоугольник 4">
            <a:extLst>
              <a:ext uri="{FF2B5EF4-FFF2-40B4-BE49-F238E27FC236}">
                <a16:creationId xmlns:a16="http://schemas.microsoft.com/office/drawing/2014/main" id="{8DB830DE-5839-4A4F-8CC8-EBB819CB4052}"/>
              </a:ext>
            </a:extLst>
          </p:cNvPr>
          <p:cNvSpPr/>
          <p:nvPr/>
        </p:nvSpPr>
        <p:spPr bwMode="auto">
          <a:xfrm>
            <a:off x="9572328" y="1655540"/>
            <a:ext cx="1184969" cy="992495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38100" tIns="38100" rIns="38100" bIns="38100" spcCol="1270" anchor="ctr"/>
          <a:lstStyle/>
          <a:p>
            <a:pPr algn="ctr" defTabSz="444500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1400" b="1" i="1" dirty="0">
                <a:solidFill>
                  <a:srgbClr val="C00000"/>
                </a:solidFill>
              </a:rPr>
              <a:t>Педагогика и методика начального обучения</a:t>
            </a:r>
          </a:p>
        </p:txBody>
      </p:sp>
      <p:sp>
        <p:nvSpPr>
          <p:cNvPr id="372" name="Скругленный прямоугольник 4">
            <a:extLst>
              <a:ext uri="{FF2B5EF4-FFF2-40B4-BE49-F238E27FC236}">
                <a16:creationId xmlns:a16="http://schemas.microsoft.com/office/drawing/2014/main" id="{98F85DCC-520F-48BD-B625-682F6AE4CD19}"/>
              </a:ext>
            </a:extLst>
          </p:cNvPr>
          <p:cNvSpPr/>
          <p:nvPr/>
        </p:nvSpPr>
        <p:spPr bwMode="auto">
          <a:xfrm>
            <a:off x="10812003" y="1662605"/>
            <a:ext cx="1047544" cy="992495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38100" tIns="38100" rIns="38100" bIns="38100" spcCol="1270" anchor="ctr"/>
          <a:lstStyle/>
          <a:p>
            <a:pPr lvl="0" algn="ctr" defTabSz="444500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1400" b="1" i="1" dirty="0">
                <a:solidFill>
                  <a:srgbClr val="C00000"/>
                </a:solidFill>
              </a:rPr>
              <a:t>Горное дело</a:t>
            </a:r>
          </a:p>
        </p:txBody>
      </p:sp>
      <p:sp>
        <p:nvSpPr>
          <p:cNvPr id="377" name="Скругленный прямоугольник 4">
            <a:extLst>
              <a:ext uri="{FF2B5EF4-FFF2-40B4-BE49-F238E27FC236}">
                <a16:creationId xmlns:a16="http://schemas.microsoft.com/office/drawing/2014/main" id="{10145DD2-4672-44B2-8DEB-D99F05AB35DD}"/>
              </a:ext>
            </a:extLst>
          </p:cNvPr>
          <p:cNvSpPr/>
          <p:nvPr/>
        </p:nvSpPr>
        <p:spPr bwMode="auto">
          <a:xfrm>
            <a:off x="3092003" y="1390414"/>
            <a:ext cx="8767544" cy="21709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38100" tIns="38100" rIns="38100" bIns="38100" spcCol="1270" anchor="ctr"/>
          <a:lstStyle/>
          <a:p>
            <a:pPr algn="ctr" defTabSz="444500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1600" b="1" i="1" dirty="0">
                <a:solidFill>
                  <a:srgbClr val="C00000"/>
                </a:solidFill>
              </a:rPr>
              <a:t>Кафедра</a:t>
            </a:r>
          </a:p>
        </p:txBody>
      </p:sp>
      <p:grpSp>
        <p:nvGrpSpPr>
          <p:cNvPr id="378" name="Группа 377">
            <a:extLst>
              <a:ext uri="{FF2B5EF4-FFF2-40B4-BE49-F238E27FC236}">
                <a16:creationId xmlns:a16="http://schemas.microsoft.com/office/drawing/2014/main" id="{1B2BECAD-E035-4B5D-9F0B-8DA4E99B5B2E}"/>
              </a:ext>
            </a:extLst>
          </p:cNvPr>
          <p:cNvGrpSpPr/>
          <p:nvPr/>
        </p:nvGrpSpPr>
        <p:grpSpPr>
          <a:xfrm>
            <a:off x="4496152" y="2707115"/>
            <a:ext cx="1554522" cy="475472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379" name="Скругленный прямоугольник 265">
              <a:extLst>
                <a:ext uri="{FF2B5EF4-FFF2-40B4-BE49-F238E27FC236}">
                  <a16:creationId xmlns:a16="http://schemas.microsoft.com/office/drawing/2014/main" id="{FE09ABB9-6669-4A8A-BEC7-DD140F1AA769}"/>
                </a:ext>
              </a:extLst>
            </p:cNvPr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80" name="Скругленный прямоугольник 4">
              <a:extLst>
                <a:ext uri="{FF2B5EF4-FFF2-40B4-BE49-F238E27FC236}">
                  <a16:creationId xmlns:a16="http://schemas.microsoft.com/office/drawing/2014/main" id="{2C2A1B8F-D620-4444-87DB-9DB746D3BC5D}"/>
                </a:ext>
              </a:extLst>
            </p:cNvPr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>
                  <a:solidFill>
                    <a:srgbClr val="2C10F8"/>
                  </a:solidFill>
                </a:rPr>
                <a:t>0</a:t>
              </a:r>
              <a:endParaRPr lang="ru-RU" sz="1400" b="1" i="1" dirty="0">
                <a:solidFill>
                  <a:srgbClr val="26DC18"/>
                </a:solidFill>
              </a:endParaRPr>
            </a:p>
          </p:txBody>
        </p:sp>
      </p:grpSp>
      <p:grpSp>
        <p:nvGrpSpPr>
          <p:cNvPr id="384" name="Группа 383">
            <a:extLst>
              <a:ext uri="{FF2B5EF4-FFF2-40B4-BE49-F238E27FC236}">
                <a16:creationId xmlns:a16="http://schemas.microsoft.com/office/drawing/2014/main" id="{58B24F68-DABC-4DE2-873B-50BF90A14F75}"/>
              </a:ext>
            </a:extLst>
          </p:cNvPr>
          <p:cNvGrpSpPr/>
          <p:nvPr/>
        </p:nvGrpSpPr>
        <p:grpSpPr>
          <a:xfrm>
            <a:off x="6104488" y="2699715"/>
            <a:ext cx="1232967" cy="475472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385" name="Скругленный прямоугольник 265">
              <a:extLst>
                <a:ext uri="{FF2B5EF4-FFF2-40B4-BE49-F238E27FC236}">
                  <a16:creationId xmlns:a16="http://schemas.microsoft.com/office/drawing/2014/main" id="{4A210D25-6122-43EF-AF5A-49970A869BDB}"/>
                </a:ext>
              </a:extLst>
            </p:cNvPr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86" name="Скругленный прямоугольник 4">
              <a:extLst>
                <a:ext uri="{FF2B5EF4-FFF2-40B4-BE49-F238E27FC236}">
                  <a16:creationId xmlns:a16="http://schemas.microsoft.com/office/drawing/2014/main" id="{450D44D7-CE0D-4618-98AB-B964CA439834}"/>
                </a:ext>
              </a:extLst>
            </p:cNvPr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>
                  <a:solidFill>
                    <a:srgbClr val="2C10F8"/>
                  </a:solidFill>
                </a:rPr>
                <a:t>4</a:t>
              </a:r>
              <a:endParaRPr lang="ru-RU" sz="1400" b="1" i="1" dirty="0">
                <a:solidFill>
                  <a:srgbClr val="26DC18"/>
                </a:solidFill>
              </a:endParaRPr>
            </a:p>
          </p:txBody>
        </p:sp>
      </p:grpSp>
      <p:grpSp>
        <p:nvGrpSpPr>
          <p:cNvPr id="390" name="Группа 389">
            <a:extLst>
              <a:ext uri="{FF2B5EF4-FFF2-40B4-BE49-F238E27FC236}">
                <a16:creationId xmlns:a16="http://schemas.microsoft.com/office/drawing/2014/main" id="{28BD306D-F056-4256-9F4B-F6B738233BF4}"/>
              </a:ext>
            </a:extLst>
          </p:cNvPr>
          <p:cNvGrpSpPr/>
          <p:nvPr/>
        </p:nvGrpSpPr>
        <p:grpSpPr>
          <a:xfrm>
            <a:off x="7402108" y="2692316"/>
            <a:ext cx="2088124" cy="475472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391" name="Скругленный прямоугольник 265">
              <a:extLst>
                <a:ext uri="{FF2B5EF4-FFF2-40B4-BE49-F238E27FC236}">
                  <a16:creationId xmlns:a16="http://schemas.microsoft.com/office/drawing/2014/main" id="{86FAD292-58CE-4347-9D5C-8C163C1E198C}"/>
                </a:ext>
              </a:extLst>
            </p:cNvPr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92" name="Скругленный прямоугольник 4">
              <a:extLst>
                <a:ext uri="{FF2B5EF4-FFF2-40B4-BE49-F238E27FC236}">
                  <a16:creationId xmlns:a16="http://schemas.microsoft.com/office/drawing/2014/main" id="{52717DBA-3C08-403C-9701-A7797A0723BB}"/>
                </a:ext>
              </a:extLst>
            </p:cNvPr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>
                  <a:solidFill>
                    <a:srgbClr val="2C10F8"/>
                  </a:solidFill>
                </a:rPr>
                <a:t>3</a:t>
              </a:r>
              <a:endParaRPr lang="ru-RU" sz="1400" b="1" i="1" dirty="0">
                <a:solidFill>
                  <a:srgbClr val="26DC18"/>
                </a:solidFill>
              </a:endParaRPr>
            </a:p>
          </p:txBody>
        </p:sp>
      </p:grpSp>
      <p:grpSp>
        <p:nvGrpSpPr>
          <p:cNvPr id="396" name="Группа 395">
            <a:extLst>
              <a:ext uri="{FF2B5EF4-FFF2-40B4-BE49-F238E27FC236}">
                <a16:creationId xmlns:a16="http://schemas.microsoft.com/office/drawing/2014/main" id="{E7BB205A-9821-4B74-9CC7-20B188BAB1AF}"/>
              </a:ext>
            </a:extLst>
          </p:cNvPr>
          <p:cNvGrpSpPr/>
          <p:nvPr/>
        </p:nvGrpSpPr>
        <p:grpSpPr>
          <a:xfrm>
            <a:off x="9551983" y="2693793"/>
            <a:ext cx="1202125" cy="639116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397" name="Скругленный прямоугольник 265">
              <a:extLst>
                <a:ext uri="{FF2B5EF4-FFF2-40B4-BE49-F238E27FC236}">
                  <a16:creationId xmlns:a16="http://schemas.microsoft.com/office/drawing/2014/main" id="{31D0AFC9-4CE0-45ED-88B1-79DC131A0765}"/>
                </a:ext>
              </a:extLst>
            </p:cNvPr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98" name="Скругленный прямоугольник 4">
              <a:extLst>
                <a:ext uri="{FF2B5EF4-FFF2-40B4-BE49-F238E27FC236}">
                  <a16:creationId xmlns:a16="http://schemas.microsoft.com/office/drawing/2014/main" id="{A26403B4-1147-419F-9954-CCE949F79737}"/>
                </a:ext>
              </a:extLst>
            </p:cNvPr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>
                  <a:solidFill>
                    <a:srgbClr val="2C10F8"/>
                  </a:solidFill>
                </a:rPr>
                <a:t>25</a:t>
              </a:r>
              <a:endParaRPr lang="ru-RU" sz="1400" b="1" i="1" dirty="0">
                <a:solidFill>
                  <a:srgbClr val="26DC18"/>
                </a:solidFill>
              </a:endParaRPr>
            </a:p>
          </p:txBody>
        </p:sp>
      </p:grpSp>
      <p:grpSp>
        <p:nvGrpSpPr>
          <p:cNvPr id="402" name="Группа 401">
            <a:extLst>
              <a:ext uri="{FF2B5EF4-FFF2-40B4-BE49-F238E27FC236}">
                <a16:creationId xmlns:a16="http://schemas.microsoft.com/office/drawing/2014/main" id="{503ABD3A-4218-4D20-99E0-F7CE3CDDF4D4}"/>
              </a:ext>
            </a:extLst>
          </p:cNvPr>
          <p:cNvGrpSpPr/>
          <p:nvPr/>
        </p:nvGrpSpPr>
        <p:grpSpPr>
          <a:xfrm>
            <a:off x="10814091" y="2704150"/>
            <a:ext cx="1042267" cy="639116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403" name="Скругленный прямоугольник 265">
              <a:extLst>
                <a:ext uri="{FF2B5EF4-FFF2-40B4-BE49-F238E27FC236}">
                  <a16:creationId xmlns:a16="http://schemas.microsoft.com/office/drawing/2014/main" id="{093D6143-B9E8-4355-AC9F-E830A527DD26}"/>
                </a:ext>
              </a:extLst>
            </p:cNvPr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04" name="Скругленный прямоугольник 4">
              <a:extLst>
                <a:ext uri="{FF2B5EF4-FFF2-40B4-BE49-F238E27FC236}">
                  <a16:creationId xmlns:a16="http://schemas.microsoft.com/office/drawing/2014/main" id="{72D7EE7E-1707-476F-894B-DE2D019DD487}"/>
                </a:ext>
              </a:extLst>
            </p:cNvPr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>
                  <a:solidFill>
                    <a:srgbClr val="2C10F8"/>
                  </a:solidFill>
                </a:rPr>
                <a:t>0</a:t>
              </a:r>
              <a:endParaRPr lang="ru-RU" sz="1400" b="1" i="1" dirty="0">
                <a:solidFill>
                  <a:srgbClr val="26DC18"/>
                </a:solidFill>
              </a:endParaRPr>
            </a:p>
          </p:txBody>
        </p:sp>
      </p:grpSp>
      <p:grpSp>
        <p:nvGrpSpPr>
          <p:cNvPr id="38" name="Группа 37">
            <a:extLst>
              <a:ext uri="{FF2B5EF4-FFF2-40B4-BE49-F238E27FC236}">
                <a16:creationId xmlns:a16="http://schemas.microsoft.com/office/drawing/2014/main" id="{79360620-5800-4EDA-88C4-797320760D88}"/>
              </a:ext>
            </a:extLst>
          </p:cNvPr>
          <p:cNvGrpSpPr/>
          <p:nvPr/>
        </p:nvGrpSpPr>
        <p:grpSpPr>
          <a:xfrm>
            <a:off x="3123104" y="2714514"/>
            <a:ext cx="1311006" cy="639116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39" name="Скругленный прямоугольник 265">
              <a:extLst>
                <a:ext uri="{FF2B5EF4-FFF2-40B4-BE49-F238E27FC236}">
                  <a16:creationId xmlns:a16="http://schemas.microsoft.com/office/drawing/2014/main" id="{4220165D-7316-40E3-97CD-FE54661D9CE5}"/>
                </a:ext>
              </a:extLst>
            </p:cNvPr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0" name="Скругленный прямоугольник 4">
              <a:extLst>
                <a:ext uri="{FF2B5EF4-FFF2-40B4-BE49-F238E27FC236}">
                  <a16:creationId xmlns:a16="http://schemas.microsoft.com/office/drawing/2014/main" id="{1D7B25F5-2885-498F-AE51-5B40F95FE44B}"/>
                </a:ext>
              </a:extLst>
            </p:cNvPr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>
                  <a:solidFill>
                    <a:srgbClr val="2C10F8"/>
                  </a:solidFill>
                </a:rPr>
                <a:t>6</a:t>
              </a:r>
              <a:endParaRPr lang="ru-RU" sz="1400" b="1" i="1" dirty="0">
                <a:solidFill>
                  <a:srgbClr val="26DC18"/>
                </a:solidFill>
              </a:endParaRPr>
            </a:p>
          </p:txBody>
        </p:sp>
      </p:grpSp>
      <p:grpSp>
        <p:nvGrpSpPr>
          <p:cNvPr id="41" name="Группа 40">
            <a:extLst>
              <a:ext uri="{FF2B5EF4-FFF2-40B4-BE49-F238E27FC236}">
                <a16:creationId xmlns:a16="http://schemas.microsoft.com/office/drawing/2014/main" id="{6D00CCF0-7AFE-4A30-B6D6-2A0E726F4DD1}"/>
              </a:ext>
            </a:extLst>
          </p:cNvPr>
          <p:cNvGrpSpPr/>
          <p:nvPr/>
        </p:nvGrpSpPr>
        <p:grpSpPr>
          <a:xfrm>
            <a:off x="4527253" y="2707115"/>
            <a:ext cx="1554522" cy="639116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42" name="Скругленный прямоугольник 265">
              <a:extLst>
                <a:ext uri="{FF2B5EF4-FFF2-40B4-BE49-F238E27FC236}">
                  <a16:creationId xmlns:a16="http://schemas.microsoft.com/office/drawing/2014/main" id="{26209FB0-4E00-41EE-9F7D-7EA683232B04}"/>
                </a:ext>
              </a:extLst>
            </p:cNvPr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3" name="Скругленный прямоугольник 4">
              <a:extLst>
                <a:ext uri="{FF2B5EF4-FFF2-40B4-BE49-F238E27FC236}">
                  <a16:creationId xmlns:a16="http://schemas.microsoft.com/office/drawing/2014/main" id="{1CD440E6-77E8-472A-9703-44DF4FA0B265}"/>
                </a:ext>
              </a:extLst>
            </p:cNvPr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>
                  <a:solidFill>
                    <a:srgbClr val="2C10F8"/>
                  </a:solidFill>
                </a:rPr>
                <a:t>0</a:t>
              </a:r>
              <a:endParaRPr lang="ru-RU" sz="1400" b="1" i="1" dirty="0">
                <a:solidFill>
                  <a:srgbClr val="26DC18"/>
                </a:solidFill>
              </a:endParaRPr>
            </a:p>
          </p:txBody>
        </p:sp>
      </p:grpSp>
      <p:grpSp>
        <p:nvGrpSpPr>
          <p:cNvPr id="44" name="Группа 43">
            <a:extLst>
              <a:ext uri="{FF2B5EF4-FFF2-40B4-BE49-F238E27FC236}">
                <a16:creationId xmlns:a16="http://schemas.microsoft.com/office/drawing/2014/main" id="{FC381572-354C-403B-A767-8A5B7B83E115}"/>
              </a:ext>
            </a:extLst>
          </p:cNvPr>
          <p:cNvGrpSpPr/>
          <p:nvPr/>
        </p:nvGrpSpPr>
        <p:grpSpPr>
          <a:xfrm>
            <a:off x="6135589" y="2699715"/>
            <a:ext cx="1232967" cy="639116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45" name="Скругленный прямоугольник 265">
              <a:extLst>
                <a:ext uri="{FF2B5EF4-FFF2-40B4-BE49-F238E27FC236}">
                  <a16:creationId xmlns:a16="http://schemas.microsoft.com/office/drawing/2014/main" id="{FA014B8B-CB5A-41E7-BF9F-71C483335790}"/>
                </a:ext>
              </a:extLst>
            </p:cNvPr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6" name="Скругленный прямоугольник 4">
              <a:extLst>
                <a:ext uri="{FF2B5EF4-FFF2-40B4-BE49-F238E27FC236}">
                  <a16:creationId xmlns:a16="http://schemas.microsoft.com/office/drawing/2014/main" id="{E73A7B0A-8F5F-4378-8F73-447DEC093A5C}"/>
                </a:ext>
              </a:extLst>
            </p:cNvPr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>
                  <a:solidFill>
                    <a:srgbClr val="2C10F8"/>
                  </a:solidFill>
                </a:rPr>
                <a:t>0</a:t>
              </a:r>
              <a:endParaRPr lang="ru-RU" sz="1400" b="1" i="1" dirty="0">
                <a:solidFill>
                  <a:srgbClr val="26DC18"/>
                </a:solidFill>
              </a:endParaRPr>
            </a:p>
          </p:txBody>
        </p:sp>
      </p:grpSp>
      <p:grpSp>
        <p:nvGrpSpPr>
          <p:cNvPr id="47" name="Группа 46">
            <a:extLst>
              <a:ext uri="{FF2B5EF4-FFF2-40B4-BE49-F238E27FC236}">
                <a16:creationId xmlns:a16="http://schemas.microsoft.com/office/drawing/2014/main" id="{F6248B21-9361-47AA-90DE-743311222F04}"/>
              </a:ext>
            </a:extLst>
          </p:cNvPr>
          <p:cNvGrpSpPr/>
          <p:nvPr/>
        </p:nvGrpSpPr>
        <p:grpSpPr>
          <a:xfrm>
            <a:off x="7433209" y="2692316"/>
            <a:ext cx="2088124" cy="639116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48" name="Скругленный прямоугольник 265">
              <a:extLst>
                <a:ext uri="{FF2B5EF4-FFF2-40B4-BE49-F238E27FC236}">
                  <a16:creationId xmlns:a16="http://schemas.microsoft.com/office/drawing/2014/main" id="{D9F1B949-DD24-49D2-82D1-A7E76BE8F442}"/>
                </a:ext>
              </a:extLst>
            </p:cNvPr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9" name="Скругленный прямоугольник 4">
              <a:extLst>
                <a:ext uri="{FF2B5EF4-FFF2-40B4-BE49-F238E27FC236}">
                  <a16:creationId xmlns:a16="http://schemas.microsoft.com/office/drawing/2014/main" id="{5EDF2A4D-4AB0-4C17-ADBC-32621690F2FC}"/>
                </a:ext>
              </a:extLst>
            </p:cNvPr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>
                  <a:solidFill>
                    <a:srgbClr val="2C10F8"/>
                  </a:solidFill>
                </a:rPr>
                <a:t>0</a:t>
              </a:r>
              <a:endParaRPr lang="ru-RU" sz="1400" b="1" i="1" dirty="0">
                <a:solidFill>
                  <a:srgbClr val="26DC18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4898007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194" y="207819"/>
            <a:ext cx="681642" cy="749806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20425" y="5957054"/>
            <a:ext cx="1071818" cy="758071"/>
          </a:xfrm>
          <a:prstGeom prst="rect">
            <a:avLst/>
          </a:prstGeom>
        </p:spPr>
      </p:pic>
      <p:sp>
        <p:nvSpPr>
          <p:cNvPr id="19" name="Половина рамки 18"/>
          <p:cNvSpPr/>
          <p:nvPr/>
        </p:nvSpPr>
        <p:spPr>
          <a:xfrm rot="10800000">
            <a:off x="191194" y="207819"/>
            <a:ext cx="1047750" cy="866775"/>
          </a:xfrm>
          <a:prstGeom prst="halfFrame">
            <a:avLst>
              <a:gd name="adj1" fmla="val 1656"/>
              <a:gd name="adj2" fmla="val 154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994300" y="207819"/>
            <a:ext cx="11097943" cy="6719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0"/>
              </a:spcAft>
              <a:defRPr/>
            </a:pPr>
            <a:r>
              <a:rPr lang="ru-RU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cs typeface="Arial" charset="0"/>
              </a:rPr>
              <a:t>ТЕМАТИЧЕСКИЙ ПЛАН НАУЧНО-ИССЛЕДОВАТЕЛЬСКИХ РАБОТ, ПРОВОДИМЫХ В ТИ (ф) СВФУ В 2025 ГОДУ</a:t>
            </a:r>
          </a:p>
          <a:p>
            <a:pPr algn="ctr">
              <a:lnSpc>
                <a:spcPct val="107000"/>
              </a:lnSpc>
              <a:spcAft>
                <a:spcPts val="0"/>
              </a:spcAft>
              <a:defRPr/>
            </a:pPr>
            <a:r>
              <a:rPr lang="ru-RU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cs typeface="Arial" charset="0"/>
              </a:rPr>
              <a:t>(госбюджетные и грантовые исследования)</a:t>
            </a:r>
          </a:p>
        </p:txBody>
      </p:sp>
      <p:sp>
        <p:nvSpPr>
          <p:cNvPr id="374" name="Скругленный прямоугольник 373"/>
          <p:cNvSpPr/>
          <p:nvPr/>
        </p:nvSpPr>
        <p:spPr>
          <a:xfrm>
            <a:off x="872836" y="818147"/>
            <a:ext cx="366108" cy="256448"/>
          </a:xfrm>
          <a:prstGeom prst="roundRect">
            <a:avLst/>
          </a:prstGeom>
          <a:noFill/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375" name="TextBox 374"/>
          <p:cNvSpPr txBox="1"/>
          <p:nvPr/>
        </p:nvSpPr>
        <p:spPr>
          <a:xfrm>
            <a:off x="917871" y="792482"/>
            <a:ext cx="2760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i="1" dirty="0">
                <a:solidFill>
                  <a:srgbClr val="2C10F8"/>
                </a:solidFill>
              </a:rPr>
              <a:t>9</a:t>
            </a:r>
          </a:p>
        </p:txBody>
      </p:sp>
      <p:sp>
        <p:nvSpPr>
          <p:cNvPr id="288" name="Скругленный прямоугольник 4">
            <a:extLst>
              <a:ext uri="{FF2B5EF4-FFF2-40B4-BE49-F238E27FC236}">
                <a16:creationId xmlns:a16="http://schemas.microsoft.com/office/drawing/2014/main" id="{74437900-B80B-46E6-9D19-8B266473CC75}"/>
              </a:ext>
            </a:extLst>
          </p:cNvPr>
          <p:cNvSpPr/>
          <p:nvPr/>
        </p:nvSpPr>
        <p:spPr bwMode="auto">
          <a:xfrm>
            <a:off x="107263" y="1139321"/>
            <a:ext cx="4221498" cy="1012119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38100" tIns="38100" rIns="38100" bIns="38100" spcCol="1270" anchor="ctr"/>
          <a:lstStyle/>
          <a:p>
            <a:pPr algn="ctr" defTabSz="444500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1600" b="1" i="1" dirty="0">
                <a:solidFill>
                  <a:srgbClr val="C00000"/>
                </a:solidFill>
              </a:rPr>
              <a:t>Наименования НИР</a:t>
            </a:r>
          </a:p>
        </p:txBody>
      </p:sp>
      <p:grpSp>
        <p:nvGrpSpPr>
          <p:cNvPr id="289" name="Группа 288">
            <a:extLst>
              <a:ext uri="{FF2B5EF4-FFF2-40B4-BE49-F238E27FC236}">
                <a16:creationId xmlns:a16="http://schemas.microsoft.com/office/drawing/2014/main" id="{F38FF7A6-6FD1-41F8-B49C-C1FF98C6E0C6}"/>
              </a:ext>
            </a:extLst>
          </p:cNvPr>
          <p:cNvGrpSpPr/>
          <p:nvPr/>
        </p:nvGrpSpPr>
        <p:grpSpPr>
          <a:xfrm>
            <a:off x="106231" y="2200305"/>
            <a:ext cx="4228671" cy="518393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290" name="Скругленный прямоугольник 260">
              <a:extLst>
                <a:ext uri="{FF2B5EF4-FFF2-40B4-BE49-F238E27FC236}">
                  <a16:creationId xmlns:a16="http://schemas.microsoft.com/office/drawing/2014/main" id="{1C77E72C-7121-4003-9E39-EF6D0B5F6C11}"/>
                </a:ext>
              </a:extLst>
            </p:cNvPr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91" name="Скругленный прямоугольник 4">
              <a:extLst>
                <a:ext uri="{FF2B5EF4-FFF2-40B4-BE49-F238E27FC236}">
                  <a16:creationId xmlns:a16="http://schemas.microsoft.com/office/drawing/2014/main" id="{F384AE41-2A37-458A-A443-CBACB77D2552}"/>
                </a:ext>
              </a:extLst>
            </p:cNvPr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>
                <a:lnSpc>
                  <a:spcPct val="107000"/>
                </a:lnSpc>
                <a:spcAft>
                  <a:spcPts val="0"/>
                </a:spcAft>
              </a:pPr>
              <a:r>
                <a:rPr lang="ru-RU" sz="1400" b="1" i="1" dirty="0"/>
                <a:t>Отсутствуют действующие проекты</a:t>
              </a:r>
            </a:p>
          </p:txBody>
        </p:sp>
      </p:grpSp>
      <p:sp>
        <p:nvSpPr>
          <p:cNvPr id="305" name="Скругленный прямоугольник 4">
            <a:extLst>
              <a:ext uri="{FF2B5EF4-FFF2-40B4-BE49-F238E27FC236}">
                <a16:creationId xmlns:a16="http://schemas.microsoft.com/office/drawing/2014/main" id="{F3E38FD7-A885-4FA7-B3A6-1E1070660A49}"/>
              </a:ext>
            </a:extLst>
          </p:cNvPr>
          <p:cNvSpPr/>
          <p:nvPr/>
        </p:nvSpPr>
        <p:spPr bwMode="auto">
          <a:xfrm>
            <a:off x="4388485" y="1147324"/>
            <a:ext cx="1342107" cy="992494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38100" tIns="38100" rIns="38100" bIns="38100" spcCol="1270" anchor="ctr"/>
          <a:lstStyle/>
          <a:p>
            <a:pPr algn="ctr" defTabSz="444500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1400" b="1" i="1" dirty="0">
                <a:solidFill>
                  <a:srgbClr val="C00000"/>
                </a:solidFill>
              </a:rPr>
              <a:t>Сроки исполнения НИР</a:t>
            </a:r>
          </a:p>
        </p:txBody>
      </p:sp>
      <p:grpSp>
        <p:nvGrpSpPr>
          <p:cNvPr id="307" name="Группа 306">
            <a:extLst>
              <a:ext uri="{FF2B5EF4-FFF2-40B4-BE49-F238E27FC236}">
                <a16:creationId xmlns:a16="http://schemas.microsoft.com/office/drawing/2014/main" id="{A65EA409-4BED-44D4-BDC5-08177AC08645}"/>
              </a:ext>
            </a:extLst>
          </p:cNvPr>
          <p:cNvGrpSpPr/>
          <p:nvPr/>
        </p:nvGrpSpPr>
        <p:grpSpPr>
          <a:xfrm>
            <a:off x="4401457" y="2221849"/>
            <a:ext cx="1311006" cy="475472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321" name="Скругленный прямоугольник 265">
              <a:extLst>
                <a:ext uri="{FF2B5EF4-FFF2-40B4-BE49-F238E27FC236}">
                  <a16:creationId xmlns:a16="http://schemas.microsoft.com/office/drawing/2014/main" id="{517F8274-0114-424F-94C5-5D0DCA45AE2E}"/>
                </a:ext>
              </a:extLst>
            </p:cNvPr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22" name="Скругленный прямоугольник 4">
              <a:extLst>
                <a:ext uri="{FF2B5EF4-FFF2-40B4-BE49-F238E27FC236}">
                  <a16:creationId xmlns:a16="http://schemas.microsoft.com/office/drawing/2014/main" id="{6E129AAF-7FFC-4343-8A0B-75982E82BC01}"/>
                </a:ext>
              </a:extLst>
            </p:cNvPr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>
                  <a:solidFill>
                    <a:srgbClr val="2C10F8"/>
                  </a:solidFill>
                </a:rPr>
                <a:t>-</a:t>
              </a:r>
              <a:endParaRPr lang="ru-RU" sz="1400" b="1" i="1" dirty="0">
                <a:solidFill>
                  <a:srgbClr val="26DC18"/>
                </a:solidFill>
              </a:endParaRPr>
            </a:p>
          </p:txBody>
        </p:sp>
      </p:grpSp>
      <p:sp>
        <p:nvSpPr>
          <p:cNvPr id="355" name="Скругленный прямоугольник 4">
            <a:extLst>
              <a:ext uri="{FF2B5EF4-FFF2-40B4-BE49-F238E27FC236}">
                <a16:creationId xmlns:a16="http://schemas.microsoft.com/office/drawing/2014/main" id="{F1C43E2E-7CF4-4638-962D-753B78B3EA10}"/>
              </a:ext>
            </a:extLst>
          </p:cNvPr>
          <p:cNvSpPr/>
          <p:nvPr/>
        </p:nvSpPr>
        <p:spPr bwMode="auto">
          <a:xfrm>
            <a:off x="5790316" y="1146017"/>
            <a:ext cx="1614063" cy="992494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38100" tIns="38100" rIns="38100" bIns="38100" spcCol="1270" anchor="ctr"/>
          <a:lstStyle/>
          <a:p>
            <a:pPr lvl="0" algn="ctr" defTabSz="444500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1400" b="1" i="1" dirty="0">
                <a:solidFill>
                  <a:srgbClr val="C00000"/>
                </a:solidFill>
              </a:rPr>
              <a:t>Источник финансирования НИР</a:t>
            </a:r>
          </a:p>
        </p:txBody>
      </p:sp>
      <p:sp>
        <p:nvSpPr>
          <p:cNvPr id="369" name="Скругленный прямоугольник 4">
            <a:extLst>
              <a:ext uri="{FF2B5EF4-FFF2-40B4-BE49-F238E27FC236}">
                <a16:creationId xmlns:a16="http://schemas.microsoft.com/office/drawing/2014/main" id="{8A55BC02-CFC7-4C5C-A215-57F60F24D8C6}"/>
              </a:ext>
            </a:extLst>
          </p:cNvPr>
          <p:cNvSpPr/>
          <p:nvPr/>
        </p:nvSpPr>
        <p:spPr bwMode="auto">
          <a:xfrm>
            <a:off x="7455310" y="1161919"/>
            <a:ext cx="1232967" cy="97659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38100" tIns="38100" rIns="38100" bIns="38100" spcCol="1270" anchor="ctr"/>
          <a:lstStyle/>
          <a:p>
            <a:pPr algn="ctr" defTabSz="444500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1400" b="1" i="1" dirty="0">
                <a:solidFill>
                  <a:srgbClr val="C00000"/>
                </a:solidFill>
              </a:rPr>
              <a:t>Руководитель проекта</a:t>
            </a:r>
          </a:p>
        </p:txBody>
      </p:sp>
      <p:sp>
        <p:nvSpPr>
          <p:cNvPr id="370" name="Скругленный прямоугольник 4">
            <a:extLst>
              <a:ext uri="{FF2B5EF4-FFF2-40B4-BE49-F238E27FC236}">
                <a16:creationId xmlns:a16="http://schemas.microsoft.com/office/drawing/2014/main" id="{14287659-A4F8-4E21-B294-78755179A065}"/>
              </a:ext>
            </a:extLst>
          </p:cNvPr>
          <p:cNvSpPr/>
          <p:nvPr/>
        </p:nvSpPr>
        <p:spPr bwMode="auto">
          <a:xfrm>
            <a:off x="8723257" y="1162701"/>
            <a:ext cx="1743711" cy="97659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38100" tIns="38100" rIns="38100" bIns="38100" spcCol="1270" anchor="ctr"/>
          <a:lstStyle/>
          <a:p>
            <a:pPr lvl="0" algn="ctr" defTabSz="444500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1400" b="1" i="1" dirty="0">
                <a:solidFill>
                  <a:srgbClr val="C00000"/>
                </a:solidFill>
              </a:rPr>
              <a:t>Исполнители проекта</a:t>
            </a:r>
          </a:p>
        </p:txBody>
      </p:sp>
      <p:sp>
        <p:nvSpPr>
          <p:cNvPr id="371" name="Скругленный прямоугольник 4">
            <a:extLst>
              <a:ext uri="{FF2B5EF4-FFF2-40B4-BE49-F238E27FC236}">
                <a16:creationId xmlns:a16="http://schemas.microsoft.com/office/drawing/2014/main" id="{8DB830DE-5839-4A4F-8CC8-EBB819CB4052}"/>
              </a:ext>
            </a:extLst>
          </p:cNvPr>
          <p:cNvSpPr/>
          <p:nvPr/>
        </p:nvSpPr>
        <p:spPr bwMode="auto">
          <a:xfrm>
            <a:off x="10524721" y="1158946"/>
            <a:ext cx="1448097" cy="992495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38100" tIns="38100" rIns="38100" bIns="38100" spcCol="1270" anchor="ctr"/>
          <a:lstStyle/>
          <a:p>
            <a:pPr algn="ctr" defTabSz="444500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1400" b="1" i="1" dirty="0">
                <a:solidFill>
                  <a:srgbClr val="C00000"/>
                </a:solidFill>
              </a:rPr>
              <a:t>Объем финансирования, тыс. руб.</a:t>
            </a:r>
          </a:p>
        </p:txBody>
      </p:sp>
      <p:grpSp>
        <p:nvGrpSpPr>
          <p:cNvPr id="378" name="Группа 377">
            <a:extLst>
              <a:ext uri="{FF2B5EF4-FFF2-40B4-BE49-F238E27FC236}">
                <a16:creationId xmlns:a16="http://schemas.microsoft.com/office/drawing/2014/main" id="{1B2BECAD-E035-4B5D-9F0B-8DA4E99B5B2E}"/>
              </a:ext>
            </a:extLst>
          </p:cNvPr>
          <p:cNvGrpSpPr/>
          <p:nvPr/>
        </p:nvGrpSpPr>
        <p:grpSpPr>
          <a:xfrm>
            <a:off x="5831728" y="2210521"/>
            <a:ext cx="1554522" cy="475472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379" name="Скругленный прямоугольник 265">
              <a:extLst>
                <a:ext uri="{FF2B5EF4-FFF2-40B4-BE49-F238E27FC236}">
                  <a16:creationId xmlns:a16="http://schemas.microsoft.com/office/drawing/2014/main" id="{FE09ABB9-6669-4A8A-BEC7-DD140F1AA769}"/>
                </a:ext>
              </a:extLst>
            </p:cNvPr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80" name="Скругленный прямоугольник 4">
              <a:extLst>
                <a:ext uri="{FF2B5EF4-FFF2-40B4-BE49-F238E27FC236}">
                  <a16:creationId xmlns:a16="http://schemas.microsoft.com/office/drawing/2014/main" id="{2C2A1B8F-D620-4444-87DB-9DB746D3BC5D}"/>
                </a:ext>
              </a:extLst>
            </p:cNvPr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>
                  <a:solidFill>
                    <a:srgbClr val="2C10F8"/>
                  </a:solidFill>
                </a:rPr>
                <a:t>-</a:t>
              </a:r>
              <a:endParaRPr lang="ru-RU" sz="1400" b="1" i="1" dirty="0">
                <a:solidFill>
                  <a:srgbClr val="26DC18"/>
                </a:solidFill>
              </a:endParaRPr>
            </a:p>
          </p:txBody>
        </p:sp>
      </p:grpSp>
      <p:grpSp>
        <p:nvGrpSpPr>
          <p:cNvPr id="384" name="Группа 383">
            <a:extLst>
              <a:ext uri="{FF2B5EF4-FFF2-40B4-BE49-F238E27FC236}">
                <a16:creationId xmlns:a16="http://schemas.microsoft.com/office/drawing/2014/main" id="{58B24F68-DABC-4DE2-873B-50BF90A14F75}"/>
              </a:ext>
            </a:extLst>
          </p:cNvPr>
          <p:cNvGrpSpPr/>
          <p:nvPr/>
        </p:nvGrpSpPr>
        <p:grpSpPr>
          <a:xfrm>
            <a:off x="7431357" y="2203121"/>
            <a:ext cx="1232967" cy="475472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385" name="Скругленный прямоугольник 265">
              <a:extLst>
                <a:ext uri="{FF2B5EF4-FFF2-40B4-BE49-F238E27FC236}">
                  <a16:creationId xmlns:a16="http://schemas.microsoft.com/office/drawing/2014/main" id="{4A210D25-6122-43EF-AF5A-49970A869BDB}"/>
                </a:ext>
              </a:extLst>
            </p:cNvPr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86" name="Скругленный прямоугольник 4">
              <a:extLst>
                <a:ext uri="{FF2B5EF4-FFF2-40B4-BE49-F238E27FC236}">
                  <a16:creationId xmlns:a16="http://schemas.microsoft.com/office/drawing/2014/main" id="{450D44D7-CE0D-4618-98AB-B964CA439834}"/>
                </a:ext>
              </a:extLst>
            </p:cNvPr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>
                  <a:solidFill>
                    <a:srgbClr val="2C10F8"/>
                  </a:solidFill>
                </a:rPr>
                <a:t>-</a:t>
              </a:r>
              <a:endParaRPr lang="ru-RU" sz="1400" b="1" i="1" dirty="0">
                <a:solidFill>
                  <a:srgbClr val="26DC18"/>
                </a:solidFill>
              </a:endParaRPr>
            </a:p>
          </p:txBody>
        </p:sp>
      </p:grpSp>
      <p:grpSp>
        <p:nvGrpSpPr>
          <p:cNvPr id="390" name="Группа 389">
            <a:extLst>
              <a:ext uri="{FF2B5EF4-FFF2-40B4-BE49-F238E27FC236}">
                <a16:creationId xmlns:a16="http://schemas.microsoft.com/office/drawing/2014/main" id="{28BD306D-F056-4256-9F4B-F6B738233BF4}"/>
              </a:ext>
            </a:extLst>
          </p:cNvPr>
          <p:cNvGrpSpPr/>
          <p:nvPr/>
        </p:nvGrpSpPr>
        <p:grpSpPr>
          <a:xfrm>
            <a:off x="8719323" y="2195722"/>
            <a:ext cx="1723301" cy="475472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391" name="Скругленный прямоугольник 265">
              <a:extLst>
                <a:ext uri="{FF2B5EF4-FFF2-40B4-BE49-F238E27FC236}">
                  <a16:creationId xmlns:a16="http://schemas.microsoft.com/office/drawing/2014/main" id="{86FAD292-58CE-4347-9D5C-8C163C1E198C}"/>
                </a:ext>
              </a:extLst>
            </p:cNvPr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92" name="Скругленный прямоугольник 4">
              <a:extLst>
                <a:ext uri="{FF2B5EF4-FFF2-40B4-BE49-F238E27FC236}">
                  <a16:creationId xmlns:a16="http://schemas.microsoft.com/office/drawing/2014/main" id="{52717DBA-3C08-403C-9701-A7797A0723BB}"/>
                </a:ext>
              </a:extLst>
            </p:cNvPr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>
                  <a:solidFill>
                    <a:srgbClr val="2C10F8"/>
                  </a:solidFill>
                </a:rPr>
                <a:t>-</a:t>
              </a:r>
              <a:endParaRPr lang="ru-RU" sz="1400" b="1" i="1" dirty="0">
                <a:solidFill>
                  <a:srgbClr val="26DC18"/>
                </a:solidFill>
              </a:endParaRPr>
            </a:p>
          </p:txBody>
        </p:sp>
      </p:grpSp>
      <p:grpSp>
        <p:nvGrpSpPr>
          <p:cNvPr id="396" name="Группа 395">
            <a:extLst>
              <a:ext uri="{FF2B5EF4-FFF2-40B4-BE49-F238E27FC236}">
                <a16:creationId xmlns:a16="http://schemas.microsoft.com/office/drawing/2014/main" id="{E7BB205A-9821-4B74-9CC7-20B188BAB1AF}"/>
              </a:ext>
            </a:extLst>
          </p:cNvPr>
          <p:cNvGrpSpPr/>
          <p:nvPr/>
        </p:nvGrpSpPr>
        <p:grpSpPr>
          <a:xfrm>
            <a:off x="10504376" y="2197199"/>
            <a:ext cx="1469063" cy="475472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397" name="Скругленный прямоугольник 265">
              <a:extLst>
                <a:ext uri="{FF2B5EF4-FFF2-40B4-BE49-F238E27FC236}">
                  <a16:creationId xmlns:a16="http://schemas.microsoft.com/office/drawing/2014/main" id="{31D0AFC9-4CE0-45ED-88B1-79DC131A0765}"/>
                </a:ext>
              </a:extLst>
            </p:cNvPr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98" name="Скругленный прямоугольник 4">
              <a:extLst>
                <a:ext uri="{FF2B5EF4-FFF2-40B4-BE49-F238E27FC236}">
                  <a16:creationId xmlns:a16="http://schemas.microsoft.com/office/drawing/2014/main" id="{A26403B4-1147-419F-9954-CCE949F79737}"/>
                </a:ext>
              </a:extLst>
            </p:cNvPr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>
                  <a:solidFill>
                    <a:srgbClr val="2C10F8"/>
                  </a:solidFill>
                </a:rPr>
                <a:t>-</a:t>
              </a:r>
              <a:endParaRPr lang="ru-RU" sz="1400" b="1" i="1" dirty="0">
                <a:solidFill>
                  <a:srgbClr val="26DC18"/>
                </a:solidFill>
              </a:endParaRPr>
            </a:p>
          </p:txBody>
        </p:sp>
      </p:grpSp>
      <p:sp>
        <p:nvSpPr>
          <p:cNvPr id="60" name="Прямоугольник 59">
            <a:extLst>
              <a:ext uri="{FF2B5EF4-FFF2-40B4-BE49-F238E27FC236}">
                <a16:creationId xmlns:a16="http://schemas.microsoft.com/office/drawing/2014/main" id="{200A7582-49C1-4C84-AA0D-3FA84BA852FB}"/>
              </a:ext>
            </a:extLst>
          </p:cNvPr>
          <p:cNvSpPr/>
          <p:nvPr/>
        </p:nvSpPr>
        <p:spPr>
          <a:xfrm>
            <a:off x="533688" y="2757440"/>
            <a:ext cx="11097943" cy="6850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0"/>
              </a:spcAft>
              <a:defRPr/>
            </a:pPr>
            <a:r>
              <a:rPr lang="ru-RU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cs typeface="Arial" charset="0"/>
              </a:rPr>
              <a:t>ХОЗДОГОВОРНЫЕ ИССЛЕДОВАНИЯ, ПРОВОДИМЫЕ В ТИ (ф) СВФУ В 2025 ГОДУ</a:t>
            </a:r>
          </a:p>
          <a:p>
            <a:pPr algn="ctr">
              <a:lnSpc>
                <a:spcPct val="107000"/>
              </a:lnSpc>
              <a:spcAft>
                <a:spcPts val="0"/>
              </a:spcAft>
              <a:defRPr/>
            </a:pPr>
            <a:r>
              <a:rPr lang="ru-RU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cs typeface="Arial" charset="0"/>
              </a:rPr>
              <a:t>(привлечение финансирования)</a:t>
            </a:r>
          </a:p>
        </p:txBody>
      </p:sp>
      <p:pic>
        <p:nvPicPr>
          <p:cNvPr id="61" name="Рисунок 60">
            <a:extLst>
              <a:ext uri="{FF2B5EF4-FFF2-40B4-BE49-F238E27FC236}">
                <a16:creationId xmlns:a16="http://schemas.microsoft.com/office/drawing/2014/main" id="{7FED7B8B-877A-43B4-ADA2-8F8CD43723C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95722" y="5856552"/>
            <a:ext cx="1071818" cy="758071"/>
          </a:xfrm>
          <a:prstGeom prst="rect">
            <a:avLst/>
          </a:prstGeom>
        </p:spPr>
      </p:pic>
      <p:sp>
        <p:nvSpPr>
          <p:cNvPr id="62" name="Скругленный прямоугольник 4">
            <a:extLst>
              <a:ext uri="{FF2B5EF4-FFF2-40B4-BE49-F238E27FC236}">
                <a16:creationId xmlns:a16="http://schemas.microsoft.com/office/drawing/2014/main" id="{15C0C08F-9BBB-4265-8290-EA8CC3E14CD6}"/>
              </a:ext>
            </a:extLst>
          </p:cNvPr>
          <p:cNvSpPr/>
          <p:nvPr/>
        </p:nvSpPr>
        <p:spPr bwMode="auto">
          <a:xfrm>
            <a:off x="205988" y="3500600"/>
            <a:ext cx="2295229" cy="151575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38100" tIns="38100" rIns="38100" bIns="38100" spcCol="1270" anchor="ctr"/>
          <a:lstStyle/>
          <a:p>
            <a:pPr algn="ctr" defTabSz="444500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1600" b="1" i="1" dirty="0">
                <a:solidFill>
                  <a:srgbClr val="C00000"/>
                </a:solidFill>
              </a:rPr>
              <a:t>Показатель</a:t>
            </a:r>
          </a:p>
        </p:txBody>
      </p:sp>
      <p:grpSp>
        <p:nvGrpSpPr>
          <p:cNvPr id="63" name="Группа 62">
            <a:extLst>
              <a:ext uri="{FF2B5EF4-FFF2-40B4-BE49-F238E27FC236}">
                <a16:creationId xmlns:a16="http://schemas.microsoft.com/office/drawing/2014/main" id="{7B793083-D944-4A4D-801C-4D3FE68BC043}"/>
              </a:ext>
            </a:extLst>
          </p:cNvPr>
          <p:cNvGrpSpPr/>
          <p:nvPr/>
        </p:nvGrpSpPr>
        <p:grpSpPr>
          <a:xfrm>
            <a:off x="199514" y="5065216"/>
            <a:ext cx="2305513" cy="733038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64" name="Скругленный прямоугольник 260">
              <a:extLst>
                <a:ext uri="{FF2B5EF4-FFF2-40B4-BE49-F238E27FC236}">
                  <a16:creationId xmlns:a16="http://schemas.microsoft.com/office/drawing/2014/main" id="{B5465EC5-C41B-480F-BF70-5D6F13A2577E}"/>
                </a:ext>
              </a:extLst>
            </p:cNvPr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65" name="Скругленный прямоугольник 4">
              <a:extLst>
                <a:ext uri="{FF2B5EF4-FFF2-40B4-BE49-F238E27FC236}">
                  <a16:creationId xmlns:a16="http://schemas.microsoft.com/office/drawing/2014/main" id="{5FFBC172-A67C-4565-A4D7-00332D757E88}"/>
                </a:ext>
              </a:extLst>
            </p:cNvPr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>
                <a:lnSpc>
                  <a:spcPct val="107000"/>
                </a:lnSpc>
                <a:spcAft>
                  <a:spcPts val="0"/>
                </a:spcAft>
              </a:pPr>
              <a:r>
                <a:rPr lang="ru-RU" sz="1400" b="1" i="1" dirty="0"/>
                <a:t>Привлечение финансирования НИР, тыс. руб.</a:t>
              </a:r>
            </a:p>
          </p:txBody>
        </p:sp>
      </p:grpSp>
      <p:sp>
        <p:nvSpPr>
          <p:cNvPr id="66" name="Скругленный прямоугольник 4">
            <a:extLst>
              <a:ext uri="{FF2B5EF4-FFF2-40B4-BE49-F238E27FC236}">
                <a16:creationId xmlns:a16="http://schemas.microsoft.com/office/drawing/2014/main" id="{3A544231-C459-45BA-8310-57474B8C0F0C}"/>
              </a:ext>
            </a:extLst>
          </p:cNvPr>
          <p:cNvSpPr/>
          <p:nvPr/>
        </p:nvSpPr>
        <p:spPr bwMode="auto">
          <a:xfrm>
            <a:off x="2539596" y="4008306"/>
            <a:ext cx="1342107" cy="992494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38100" tIns="38100" rIns="38100" bIns="38100" spcCol="1270" anchor="ctr"/>
          <a:lstStyle/>
          <a:p>
            <a:pPr algn="ctr" defTabSz="444500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1400" b="1" i="1" dirty="0">
                <a:solidFill>
                  <a:srgbClr val="C00000"/>
                </a:solidFill>
              </a:rPr>
              <a:t>Строительное дело</a:t>
            </a:r>
          </a:p>
        </p:txBody>
      </p:sp>
      <p:sp>
        <p:nvSpPr>
          <p:cNvPr id="67" name="Скругленный прямоугольник 4">
            <a:extLst>
              <a:ext uri="{FF2B5EF4-FFF2-40B4-BE49-F238E27FC236}">
                <a16:creationId xmlns:a16="http://schemas.microsoft.com/office/drawing/2014/main" id="{5BF1F48C-9CC2-472B-9FAA-1928A819C912}"/>
              </a:ext>
            </a:extLst>
          </p:cNvPr>
          <p:cNvSpPr/>
          <p:nvPr/>
        </p:nvSpPr>
        <p:spPr bwMode="auto">
          <a:xfrm>
            <a:off x="2552568" y="3490920"/>
            <a:ext cx="9639432" cy="21709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38100" tIns="38100" rIns="38100" bIns="38100" spcCol="1270" anchor="ctr"/>
          <a:lstStyle/>
          <a:p>
            <a:pPr algn="ctr" defTabSz="444500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1600" b="1" i="1" dirty="0">
                <a:solidFill>
                  <a:srgbClr val="C00000"/>
                </a:solidFill>
              </a:rPr>
              <a:t>Структурное подразделение</a:t>
            </a:r>
          </a:p>
        </p:txBody>
      </p:sp>
      <p:grpSp>
        <p:nvGrpSpPr>
          <p:cNvPr id="68" name="Группа 67">
            <a:extLst>
              <a:ext uri="{FF2B5EF4-FFF2-40B4-BE49-F238E27FC236}">
                <a16:creationId xmlns:a16="http://schemas.microsoft.com/office/drawing/2014/main" id="{178A1E23-06AC-46B2-8D4C-757035CF429C}"/>
              </a:ext>
            </a:extLst>
          </p:cNvPr>
          <p:cNvGrpSpPr/>
          <p:nvPr/>
        </p:nvGrpSpPr>
        <p:grpSpPr>
          <a:xfrm>
            <a:off x="2552568" y="5082830"/>
            <a:ext cx="1311006" cy="715423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69" name="Скругленный прямоугольник 265">
              <a:extLst>
                <a:ext uri="{FF2B5EF4-FFF2-40B4-BE49-F238E27FC236}">
                  <a16:creationId xmlns:a16="http://schemas.microsoft.com/office/drawing/2014/main" id="{559585F0-18D3-4E8D-84B7-9ECF8A48859F}"/>
                </a:ext>
              </a:extLst>
            </p:cNvPr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70" name="Скругленный прямоугольник 4">
              <a:extLst>
                <a:ext uri="{FF2B5EF4-FFF2-40B4-BE49-F238E27FC236}">
                  <a16:creationId xmlns:a16="http://schemas.microsoft.com/office/drawing/2014/main" id="{F238E9B7-9626-41E7-8712-326C6BD14054}"/>
                </a:ext>
              </a:extLst>
            </p:cNvPr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>
                  <a:solidFill>
                    <a:srgbClr val="2C10F8"/>
                  </a:solidFill>
                </a:rPr>
                <a:t>390,110</a:t>
              </a:r>
              <a:endParaRPr lang="ru-RU" sz="1400" b="1" i="1" dirty="0">
                <a:solidFill>
                  <a:srgbClr val="26DC18"/>
                </a:solidFill>
              </a:endParaRPr>
            </a:p>
          </p:txBody>
        </p:sp>
      </p:grpSp>
      <p:sp>
        <p:nvSpPr>
          <p:cNvPr id="77" name="Скругленный прямоугольник 4">
            <a:extLst>
              <a:ext uri="{FF2B5EF4-FFF2-40B4-BE49-F238E27FC236}">
                <a16:creationId xmlns:a16="http://schemas.microsoft.com/office/drawing/2014/main" id="{5CA09FB3-6B94-411D-B1A6-AE2E85130B96}"/>
              </a:ext>
            </a:extLst>
          </p:cNvPr>
          <p:cNvSpPr/>
          <p:nvPr/>
        </p:nvSpPr>
        <p:spPr bwMode="auto">
          <a:xfrm>
            <a:off x="3915305" y="4010928"/>
            <a:ext cx="1614063" cy="992494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38100" tIns="38100" rIns="38100" bIns="38100" spcCol="1270" anchor="ctr"/>
          <a:lstStyle/>
          <a:p>
            <a:pPr lvl="0" algn="ctr" defTabSz="444500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1400" b="1" i="1" dirty="0">
                <a:solidFill>
                  <a:srgbClr val="C00000"/>
                </a:solidFill>
              </a:rPr>
              <a:t>Электропривод и автоматизация производственных процессов</a:t>
            </a:r>
          </a:p>
        </p:txBody>
      </p:sp>
      <p:sp>
        <p:nvSpPr>
          <p:cNvPr id="78" name="Скругленный прямоугольник 4">
            <a:extLst>
              <a:ext uri="{FF2B5EF4-FFF2-40B4-BE49-F238E27FC236}">
                <a16:creationId xmlns:a16="http://schemas.microsoft.com/office/drawing/2014/main" id="{FA702888-E29B-4FD9-890B-E340787E3F3D}"/>
              </a:ext>
            </a:extLst>
          </p:cNvPr>
          <p:cNvSpPr/>
          <p:nvPr/>
        </p:nvSpPr>
        <p:spPr bwMode="auto">
          <a:xfrm>
            <a:off x="5589006" y="4026830"/>
            <a:ext cx="1232967" cy="97659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38100" tIns="38100" rIns="38100" bIns="38100" spcCol="1270" anchor="ctr"/>
          <a:lstStyle/>
          <a:p>
            <a:pPr algn="ctr" defTabSz="444500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1400" b="1" i="1" dirty="0">
                <a:solidFill>
                  <a:srgbClr val="C00000"/>
                </a:solidFill>
              </a:rPr>
              <a:t>Математика и информатика</a:t>
            </a:r>
          </a:p>
        </p:txBody>
      </p:sp>
      <p:sp>
        <p:nvSpPr>
          <p:cNvPr id="79" name="Скругленный прямоугольник 4">
            <a:extLst>
              <a:ext uri="{FF2B5EF4-FFF2-40B4-BE49-F238E27FC236}">
                <a16:creationId xmlns:a16="http://schemas.microsoft.com/office/drawing/2014/main" id="{B03C698C-E08A-4BD1-916E-DC5F186D74ED}"/>
              </a:ext>
            </a:extLst>
          </p:cNvPr>
          <p:cNvSpPr/>
          <p:nvPr/>
        </p:nvSpPr>
        <p:spPr bwMode="auto">
          <a:xfrm>
            <a:off x="6862285" y="4027612"/>
            <a:ext cx="1581983" cy="97659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38100" tIns="38100" rIns="38100" bIns="38100" spcCol="1270" anchor="ctr"/>
          <a:lstStyle/>
          <a:p>
            <a:pPr lvl="0" algn="ctr" defTabSz="444500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1400" b="1" i="1" dirty="0">
                <a:solidFill>
                  <a:srgbClr val="C00000"/>
                </a:solidFill>
              </a:rPr>
              <a:t>Экономических, гуманитарных и </a:t>
            </a:r>
            <a:r>
              <a:rPr lang="ru-RU" sz="1400" b="1" i="1" dirty="0" err="1">
                <a:solidFill>
                  <a:srgbClr val="C00000"/>
                </a:solidFill>
              </a:rPr>
              <a:t>общеобразова</a:t>
            </a:r>
            <a:r>
              <a:rPr lang="ru-RU" sz="1400" b="1" i="1" dirty="0">
                <a:solidFill>
                  <a:srgbClr val="C00000"/>
                </a:solidFill>
              </a:rPr>
              <a:t>-тельных дисциплин</a:t>
            </a:r>
          </a:p>
        </p:txBody>
      </p:sp>
      <p:sp>
        <p:nvSpPr>
          <p:cNvPr id="80" name="Скругленный прямоугольник 4">
            <a:extLst>
              <a:ext uri="{FF2B5EF4-FFF2-40B4-BE49-F238E27FC236}">
                <a16:creationId xmlns:a16="http://schemas.microsoft.com/office/drawing/2014/main" id="{5E85C5C4-67C5-40F7-B515-E2015986F840}"/>
              </a:ext>
            </a:extLst>
          </p:cNvPr>
          <p:cNvSpPr/>
          <p:nvPr/>
        </p:nvSpPr>
        <p:spPr bwMode="auto">
          <a:xfrm>
            <a:off x="8500234" y="4023857"/>
            <a:ext cx="1184969" cy="992495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38100" tIns="38100" rIns="38100" bIns="38100" spcCol="1270" anchor="ctr"/>
          <a:lstStyle/>
          <a:p>
            <a:pPr algn="ctr" defTabSz="444500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1400" b="1" i="1" dirty="0">
                <a:solidFill>
                  <a:srgbClr val="C00000"/>
                </a:solidFill>
              </a:rPr>
              <a:t>Педагогика и методика начального обучения</a:t>
            </a:r>
          </a:p>
        </p:txBody>
      </p:sp>
      <p:sp>
        <p:nvSpPr>
          <p:cNvPr id="81" name="Скругленный прямоугольник 4">
            <a:extLst>
              <a:ext uri="{FF2B5EF4-FFF2-40B4-BE49-F238E27FC236}">
                <a16:creationId xmlns:a16="http://schemas.microsoft.com/office/drawing/2014/main" id="{CD3C87E8-47D5-45FA-B2EA-C9565FBAC9CF}"/>
              </a:ext>
            </a:extLst>
          </p:cNvPr>
          <p:cNvSpPr/>
          <p:nvPr/>
        </p:nvSpPr>
        <p:spPr bwMode="auto">
          <a:xfrm>
            <a:off x="9739909" y="4030922"/>
            <a:ext cx="1047544" cy="992495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38100" tIns="38100" rIns="38100" bIns="38100" spcCol="1270" anchor="ctr"/>
          <a:lstStyle/>
          <a:p>
            <a:pPr lvl="0" algn="ctr" defTabSz="444500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1400" b="1" i="1" dirty="0">
                <a:solidFill>
                  <a:srgbClr val="C00000"/>
                </a:solidFill>
              </a:rPr>
              <a:t>Горное дело</a:t>
            </a:r>
          </a:p>
        </p:txBody>
      </p:sp>
      <p:sp>
        <p:nvSpPr>
          <p:cNvPr id="82" name="Скругленный прямоугольник 4">
            <a:extLst>
              <a:ext uri="{FF2B5EF4-FFF2-40B4-BE49-F238E27FC236}">
                <a16:creationId xmlns:a16="http://schemas.microsoft.com/office/drawing/2014/main" id="{3AAFD0B4-43A7-49CD-BBF5-5EF9287153D6}"/>
              </a:ext>
            </a:extLst>
          </p:cNvPr>
          <p:cNvSpPr/>
          <p:nvPr/>
        </p:nvSpPr>
        <p:spPr bwMode="auto">
          <a:xfrm>
            <a:off x="10843419" y="3730691"/>
            <a:ext cx="1342107" cy="1270109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38100" tIns="38100" rIns="38100" bIns="38100" spcCol="1270" anchor="ctr"/>
          <a:lstStyle/>
          <a:p>
            <a:pPr algn="ctr" defTabSz="444500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1400" b="1" i="1" dirty="0">
                <a:solidFill>
                  <a:srgbClr val="C00000"/>
                </a:solidFill>
              </a:rPr>
              <a:t>Учебно-научная лаборатория физики мерзлых пород</a:t>
            </a:r>
          </a:p>
        </p:txBody>
      </p:sp>
      <p:sp>
        <p:nvSpPr>
          <p:cNvPr id="83" name="Скругленный прямоугольник 4">
            <a:extLst>
              <a:ext uri="{FF2B5EF4-FFF2-40B4-BE49-F238E27FC236}">
                <a16:creationId xmlns:a16="http://schemas.microsoft.com/office/drawing/2014/main" id="{B56B0D2E-9121-4E18-AC29-AA5A816BA79B}"/>
              </a:ext>
            </a:extLst>
          </p:cNvPr>
          <p:cNvSpPr/>
          <p:nvPr/>
        </p:nvSpPr>
        <p:spPr bwMode="auto">
          <a:xfrm>
            <a:off x="2552568" y="3758731"/>
            <a:ext cx="8234885" cy="21709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38100" tIns="38100" rIns="38100" bIns="38100" spcCol="1270" anchor="ctr"/>
          <a:lstStyle/>
          <a:p>
            <a:pPr algn="ctr" defTabSz="444500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1600" b="1" i="1" dirty="0">
                <a:solidFill>
                  <a:srgbClr val="C00000"/>
                </a:solidFill>
              </a:rPr>
              <a:t>Кафедра</a:t>
            </a:r>
          </a:p>
        </p:txBody>
      </p:sp>
      <p:grpSp>
        <p:nvGrpSpPr>
          <p:cNvPr id="84" name="Группа 83">
            <a:extLst>
              <a:ext uri="{FF2B5EF4-FFF2-40B4-BE49-F238E27FC236}">
                <a16:creationId xmlns:a16="http://schemas.microsoft.com/office/drawing/2014/main" id="{CC19B5E0-AAE3-42BB-9073-22FB7029AC3E}"/>
              </a:ext>
            </a:extLst>
          </p:cNvPr>
          <p:cNvGrpSpPr/>
          <p:nvPr/>
        </p:nvGrpSpPr>
        <p:grpSpPr>
          <a:xfrm>
            <a:off x="3956717" y="5075431"/>
            <a:ext cx="1554522" cy="733037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85" name="Скругленный прямоугольник 265">
              <a:extLst>
                <a:ext uri="{FF2B5EF4-FFF2-40B4-BE49-F238E27FC236}">
                  <a16:creationId xmlns:a16="http://schemas.microsoft.com/office/drawing/2014/main" id="{A9B853FF-568C-43AB-85D2-CDE194F1A21D}"/>
                </a:ext>
              </a:extLst>
            </p:cNvPr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86" name="Скругленный прямоугольник 4">
              <a:extLst>
                <a:ext uri="{FF2B5EF4-FFF2-40B4-BE49-F238E27FC236}">
                  <a16:creationId xmlns:a16="http://schemas.microsoft.com/office/drawing/2014/main" id="{329F7B9E-E723-4926-87B2-4BCDF7C6AE9F}"/>
                </a:ext>
              </a:extLst>
            </p:cNvPr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>
                  <a:solidFill>
                    <a:srgbClr val="2C10F8"/>
                  </a:solidFill>
                </a:rPr>
                <a:t>433,450</a:t>
              </a:r>
              <a:endParaRPr lang="ru-RU" sz="1400" b="1" i="1" dirty="0">
                <a:solidFill>
                  <a:srgbClr val="26DC18"/>
                </a:solidFill>
              </a:endParaRPr>
            </a:p>
          </p:txBody>
        </p:sp>
      </p:grpSp>
      <p:grpSp>
        <p:nvGrpSpPr>
          <p:cNvPr id="90" name="Группа 89">
            <a:extLst>
              <a:ext uri="{FF2B5EF4-FFF2-40B4-BE49-F238E27FC236}">
                <a16:creationId xmlns:a16="http://schemas.microsoft.com/office/drawing/2014/main" id="{ADA59ADA-E5AA-4294-B50E-A37D3C0CFF27}"/>
              </a:ext>
            </a:extLst>
          </p:cNvPr>
          <p:cNvGrpSpPr/>
          <p:nvPr/>
        </p:nvGrpSpPr>
        <p:grpSpPr>
          <a:xfrm>
            <a:off x="5565053" y="5068032"/>
            <a:ext cx="1232967" cy="740436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91" name="Скругленный прямоугольник 265">
              <a:extLst>
                <a:ext uri="{FF2B5EF4-FFF2-40B4-BE49-F238E27FC236}">
                  <a16:creationId xmlns:a16="http://schemas.microsoft.com/office/drawing/2014/main" id="{CC07DD09-1C6C-496B-8188-4B62E7978046}"/>
                </a:ext>
              </a:extLst>
            </p:cNvPr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92" name="Скругленный прямоугольник 4">
              <a:extLst>
                <a:ext uri="{FF2B5EF4-FFF2-40B4-BE49-F238E27FC236}">
                  <a16:creationId xmlns:a16="http://schemas.microsoft.com/office/drawing/2014/main" id="{A173D6AF-6CB2-4A06-9551-A0C15BB039EE}"/>
                </a:ext>
              </a:extLst>
            </p:cNvPr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>
                  <a:solidFill>
                    <a:srgbClr val="2C10F8"/>
                  </a:solidFill>
                </a:rPr>
                <a:t>780,210</a:t>
              </a:r>
              <a:endParaRPr lang="ru-RU" sz="1400" b="1" i="1" dirty="0">
                <a:solidFill>
                  <a:srgbClr val="26DC18"/>
                </a:solidFill>
              </a:endParaRPr>
            </a:p>
          </p:txBody>
        </p:sp>
      </p:grpSp>
      <p:grpSp>
        <p:nvGrpSpPr>
          <p:cNvPr id="96" name="Группа 95">
            <a:extLst>
              <a:ext uri="{FF2B5EF4-FFF2-40B4-BE49-F238E27FC236}">
                <a16:creationId xmlns:a16="http://schemas.microsoft.com/office/drawing/2014/main" id="{9FAFDEE4-960F-4738-89BB-7E046CA40C2F}"/>
              </a:ext>
            </a:extLst>
          </p:cNvPr>
          <p:cNvGrpSpPr/>
          <p:nvPr/>
        </p:nvGrpSpPr>
        <p:grpSpPr>
          <a:xfrm>
            <a:off x="6862673" y="5060633"/>
            <a:ext cx="1563466" cy="740436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97" name="Скругленный прямоугольник 265">
              <a:extLst>
                <a:ext uri="{FF2B5EF4-FFF2-40B4-BE49-F238E27FC236}">
                  <a16:creationId xmlns:a16="http://schemas.microsoft.com/office/drawing/2014/main" id="{EA86D7B7-7EA1-426F-9DC2-DA467BB5FAD0}"/>
                </a:ext>
              </a:extLst>
            </p:cNvPr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98" name="Скругленный прямоугольник 4">
              <a:extLst>
                <a:ext uri="{FF2B5EF4-FFF2-40B4-BE49-F238E27FC236}">
                  <a16:creationId xmlns:a16="http://schemas.microsoft.com/office/drawing/2014/main" id="{C342E889-0DC1-4A16-ADA2-168AC7F832AD}"/>
                </a:ext>
              </a:extLst>
            </p:cNvPr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>
                  <a:solidFill>
                    <a:srgbClr val="2C10F8"/>
                  </a:solidFill>
                </a:rPr>
                <a:t>1733,810</a:t>
              </a:r>
              <a:endParaRPr lang="ru-RU" sz="1400" b="1" i="1" dirty="0">
                <a:solidFill>
                  <a:srgbClr val="26DC18"/>
                </a:solidFill>
              </a:endParaRPr>
            </a:p>
          </p:txBody>
        </p:sp>
      </p:grpSp>
      <p:grpSp>
        <p:nvGrpSpPr>
          <p:cNvPr id="102" name="Группа 101">
            <a:extLst>
              <a:ext uri="{FF2B5EF4-FFF2-40B4-BE49-F238E27FC236}">
                <a16:creationId xmlns:a16="http://schemas.microsoft.com/office/drawing/2014/main" id="{D5625B7A-52BB-4B4E-B20F-4A2BC58F08AC}"/>
              </a:ext>
            </a:extLst>
          </p:cNvPr>
          <p:cNvGrpSpPr/>
          <p:nvPr/>
        </p:nvGrpSpPr>
        <p:grpSpPr>
          <a:xfrm>
            <a:off x="8479889" y="5062109"/>
            <a:ext cx="1202125" cy="736143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103" name="Скругленный прямоугольник 265">
              <a:extLst>
                <a:ext uri="{FF2B5EF4-FFF2-40B4-BE49-F238E27FC236}">
                  <a16:creationId xmlns:a16="http://schemas.microsoft.com/office/drawing/2014/main" id="{631F1D81-7BF4-46CF-9045-F93397048C76}"/>
                </a:ext>
              </a:extLst>
            </p:cNvPr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04" name="Скругленный прямоугольник 4">
              <a:extLst>
                <a:ext uri="{FF2B5EF4-FFF2-40B4-BE49-F238E27FC236}">
                  <a16:creationId xmlns:a16="http://schemas.microsoft.com/office/drawing/2014/main" id="{63E52D66-BB1B-4736-9C67-8DD7A53A8467}"/>
                </a:ext>
              </a:extLst>
            </p:cNvPr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>
                  <a:solidFill>
                    <a:srgbClr val="2C10F8"/>
                  </a:solidFill>
                </a:rPr>
                <a:t>780,210</a:t>
              </a:r>
              <a:endParaRPr lang="ru-RU" sz="1400" b="1" i="1" dirty="0">
                <a:solidFill>
                  <a:srgbClr val="26DC18"/>
                </a:solidFill>
              </a:endParaRPr>
            </a:p>
          </p:txBody>
        </p:sp>
      </p:grpSp>
      <p:grpSp>
        <p:nvGrpSpPr>
          <p:cNvPr id="108" name="Группа 107">
            <a:extLst>
              <a:ext uri="{FF2B5EF4-FFF2-40B4-BE49-F238E27FC236}">
                <a16:creationId xmlns:a16="http://schemas.microsoft.com/office/drawing/2014/main" id="{6DB569D5-E2A4-4297-AAA8-0884E835D76C}"/>
              </a:ext>
            </a:extLst>
          </p:cNvPr>
          <p:cNvGrpSpPr/>
          <p:nvPr/>
        </p:nvGrpSpPr>
        <p:grpSpPr>
          <a:xfrm>
            <a:off x="9741997" y="5072466"/>
            <a:ext cx="1042267" cy="725785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109" name="Скругленный прямоугольник 265">
              <a:extLst>
                <a:ext uri="{FF2B5EF4-FFF2-40B4-BE49-F238E27FC236}">
                  <a16:creationId xmlns:a16="http://schemas.microsoft.com/office/drawing/2014/main" id="{BF6D6BA4-0E5E-4328-BA48-679B20F3DDBE}"/>
                </a:ext>
              </a:extLst>
            </p:cNvPr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10" name="Скругленный прямоугольник 4">
              <a:extLst>
                <a:ext uri="{FF2B5EF4-FFF2-40B4-BE49-F238E27FC236}">
                  <a16:creationId xmlns:a16="http://schemas.microsoft.com/office/drawing/2014/main" id="{4569B32B-8076-41B5-8A99-DCB8874DFF4C}"/>
                </a:ext>
              </a:extLst>
            </p:cNvPr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>
                  <a:solidFill>
                    <a:srgbClr val="2C10F8"/>
                  </a:solidFill>
                </a:rPr>
                <a:t>693,520</a:t>
              </a:r>
              <a:endParaRPr lang="ru-RU" sz="1400" b="1" i="1" dirty="0">
                <a:solidFill>
                  <a:srgbClr val="26DC18"/>
                </a:solidFill>
              </a:endParaRPr>
            </a:p>
          </p:txBody>
        </p:sp>
      </p:grpSp>
      <p:grpSp>
        <p:nvGrpSpPr>
          <p:cNvPr id="114" name="Группа 113">
            <a:extLst>
              <a:ext uri="{FF2B5EF4-FFF2-40B4-BE49-F238E27FC236}">
                <a16:creationId xmlns:a16="http://schemas.microsoft.com/office/drawing/2014/main" id="{CC0C64D4-CA8A-437E-891E-74886C2CF4A3}"/>
              </a:ext>
            </a:extLst>
          </p:cNvPr>
          <p:cNvGrpSpPr/>
          <p:nvPr/>
        </p:nvGrpSpPr>
        <p:grpSpPr>
          <a:xfrm>
            <a:off x="10833898" y="5072466"/>
            <a:ext cx="1339392" cy="758071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115" name="Скругленный прямоугольник 265">
              <a:extLst>
                <a:ext uri="{FF2B5EF4-FFF2-40B4-BE49-F238E27FC236}">
                  <a16:creationId xmlns:a16="http://schemas.microsoft.com/office/drawing/2014/main" id="{9D494F8D-D852-4503-A852-A9207776EAF8}"/>
                </a:ext>
              </a:extLst>
            </p:cNvPr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16" name="Скругленный прямоугольник 4">
              <a:extLst>
                <a:ext uri="{FF2B5EF4-FFF2-40B4-BE49-F238E27FC236}">
                  <a16:creationId xmlns:a16="http://schemas.microsoft.com/office/drawing/2014/main" id="{4CE247A2-86C5-4A0E-BD5D-36372AF0F982}"/>
                </a:ext>
              </a:extLst>
            </p:cNvPr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>
                  <a:solidFill>
                    <a:srgbClr val="2C10F8"/>
                  </a:solidFill>
                </a:rPr>
                <a:t>86,690</a:t>
              </a:r>
              <a:endParaRPr lang="ru-RU" sz="1400" b="1" i="1" dirty="0">
                <a:solidFill>
                  <a:srgbClr val="26DC18"/>
                </a:solidFill>
              </a:endParaRPr>
            </a:p>
          </p:txBody>
        </p:sp>
      </p:grpSp>
      <p:grpSp>
        <p:nvGrpSpPr>
          <p:cNvPr id="71" name="Группа 70">
            <a:extLst>
              <a:ext uri="{FF2B5EF4-FFF2-40B4-BE49-F238E27FC236}">
                <a16:creationId xmlns:a16="http://schemas.microsoft.com/office/drawing/2014/main" id="{21DB432C-6507-46CD-BAE8-686808DA90EF}"/>
              </a:ext>
            </a:extLst>
          </p:cNvPr>
          <p:cNvGrpSpPr/>
          <p:nvPr/>
        </p:nvGrpSpPr>
        <p:grpSpPr>
          <a:xfrm>
            <a:off x="208491" y="5082830"/>
            <a:ext cx="2305513" cy="733038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72" name="Скругленный прямоугольник 260">
              <a:extLst>
                <a:ext uri="{FF2B5EF4-FFF2-40B4-BE49-F238E27FC236}">
                  <a16:creationId xmlns:a16="http://schemas.microsoft.com/office/drawing/2014/main" id="{C7F7881D-AFCF-4979-B6AE-E71E818AB136}"/>
                </a:ext>
              </a:extLst>
            </p:cNvPr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73" name="Скругленный прямоугольник 4">
              <a:extLst>
                <a:ext uri="{FF2B5EF4-FFF2-40B4-BE49-F238E27FC236}">
                  <a16:creationId xmlns:a16="http://schemas.microsoft.com/office/drawing/2014/main" id="{05B2509A-84EC-45E7-8026-04D38AB0B5F5}"/>
                </a:ext>
              </a:extLst>
            </p:cNvPr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>
                <a:lnSpc>
                  <a:spcPct val="107000"/>
                </a:lnSpc>
                <a:spcAft>
                  <a:spcPts val="0"/>
                </a:spcAft>
              </a:pPr>
              <a:r>
                <a:rPr lang="ru-RU" sz="1400" b="1" i="1" dirty="0"/>
                <a:t>Привлечение финансирования НИР, тыс. руб.</a:t>
              </a:r>
            </a:p>
          </p:txBody>
        </p:sp>
      </p:grpSp>
      <p:grpSp>
        <p:nvGrpSpPr>
          <p:cNvPr id="74" name="Группа 73">
            <a:extLst>
              <a:ext uri="{FF2B5EF4-FFF2-40B4-BE49-F238E27FC236}">
                <a16:creationId xmlns:a16="http://schemas.microsoft.com/office/drawing/2014/main" id="{1C146809-EB30-485A-90E4-B55B8A845F5E}"/>
              </a:ext>
            </a:extLst>
          </p:cNvPr>
          <p:cNvGrpSpPr/>
          <p:nvPr/>
        </p:nvGrpSpPr>
        <p:grpSpPr>
          <a:xfrm>
            <a:off x="2539868" y="5895630"/>
            <a:ext cx="1311006" cy="715423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75" name="Скругленный прямоугольник 265">
              <a:extLst>
                <a:ext uri="{FF2B5EF4-FFF2-40B4-BE49-F238E27FC236}">
                  <a16:creationId xmlns:a16="http://schemas.microsoft.com/office/drawing/2014/main" id="{41F6FC38-84E7-430A-8C58-FE0F9EE577F3}"/>
                </a:ext>
              </a:extLst>
            </p:cNvPr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76" name="Скругленный прямоугольник 4">
              <a:extLst>
                <a:ext uri="{FF2B5EF4-FFF2-40B4-BE49-F238E27FC236}">
                  <a16:creationId xmlns:a16="http://schemas.microsoft.com/office/drawing/2014/main" id="{62442AA8-CAC2-41AA-ACA3-91D7162FB6DA}"/>
                </a:ext>
              </a:extLst>
            </p:cNvPr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>
                  <a:solidFill>
                    <a:srgbClr val="2C10F8"/>
                  </a:solidFill>
                </a:rPr>
                <a:t>226,670</a:t>
              </a:r>
              <a:endParaRPr lang="ru-RU" sz="1400" b="1" i="1" dirty="0">
                <a:solidFill>
                  <a:srgbClr val="26DC18"/>
                </a:solidFill>
              </a:endParaRPr>
            </a:p>
          </p:txBody>
        </p:sp>
      </p:grpSp>
      <p:grpSp>
        <p:nvGrpSpPr>
          <p:cNvPr id="87" name="Группа 86">
            <a:extLst>
              <a:ext uri="{FF2B5EF4-FFF2-40B4-BE49-F238E27FC236}">
                <a16:creationId xmlns:a16="http://schemas.microsoft.com/office/drawing/2014/main" id="{9F02E5EE-8421-4422-A750-8D2EEE1B87DE}"/>
              </a:ext>
            </a:extLst>
          </p:cNvPr>
          <p:cNvGrpSpPr/>
          <p:nvPr/>
        </p:nvGrpSpPr>
        <p:grpSpPr>
          <a:xfrm>
            <a:off x="3944017" y="5888231"/>
            <a:ext cx="1554522" cy="733037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88" name="Скругленный прямоугольник 265">
              <a:extLst>
                <a:ext uri="{FF2B5EF4-FFF2-40B4-BE49-F238E27FC236}">
                  <a16:creationId xmlns:a16="http://schemas.microsoft.com/office/drawing/2014/main" id="{D84D9031-DA86-4028-B1CF-73DBD8EC3E73}"/>
                </a:ext>
              </a:extLst>
            </p:cNvPr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89" name="Скругленный прямоугольник 4">
              <a:extLst>
                <a:ext uri="{FF2B5EF4-FFF2-40B4-BE49-F238E27FC236}">
                  <a16:creationId xmlns:a16="http://schemas.microsoft.com/office/drawing/2014/main" id="{C2ABB53A-2D03-4867-AC90-7B0E2D198474}"/>
                </a:ext>
              </a:extLst>
            </p:cNvPr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>
                  <a:solidFill>
                    <a:srgbClr val="2C10F8"/>
                  </a:solidFill>
                </a:rPr>
                <a:t>251,860</a:t>
              </a:r>
              <a:endParaRPr lang="ru-RU" sz="1400" b="1" i="1" dirty="0">
                <a:solidFill>
                  <a:srgbClr val="26DC18"/>
                </a:solidFill>
              </a:endParaRPr>
            </a:p>
          </p:txBody>
        </p:sp>
      </p:grpSp>
      <p:grpSp>
        <p:nvGrpSpPr>
          <p:cNvPr id="93" name="Группа 92">
            <a:extLst>
              <a:ext uri="{FF2B5EF4-FFF2-40B4-BE49-F238E27FC236}">
                <a16:creationId xmlns:a16="http://schemas.microsoft.com/office/drawing/2014/main" id="{95C1CA41-D0F6-438F-9E86-9D152C017860}"/>
              </a:ext>
            </a:extLst>
          </p:cNvPr>
          <p:cNvGrpSpPr/>
          <p:nvPr/>
        </p:nvGrpSpPr>
        <p:grpSpPr>
          <a:xfrm>
            <a:off x="5552353" y="5880832"/>
            <a:ext cx="1232967" cy="740436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94" name="Скругленный прямоугольник 265">
              <a:extLst>
                <a:ext uri="{FF2B5EF4-FFF2-40B4-BE49-F238E27FC236}">
                  <a16:creationId xmlns:a16="http://schemas.microsoft.com/office/drawing/2014/main" id="{9B87AE45-43A7-4170-8C55-747C51AFC0E6}"/>
                </a:ext>
              </a:extLst>
            </p:cNvPr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95" name="Скругленный прямоугольник 4">
              <a:extLst>
                <a:ext uri="{FF2B5EF4-FFF2-40B4-BE49-F238E27FC236}">
                  <a16:creationId xmlns:a16="http://schemas.microsoft.com/office/drawing/2014/main" id="{EBFC7BFE-A385-4754-8B63-BD80421BE749}"/>
                </a:ext>
              </a:extLst>
            </p:cNvPr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>
                  <a:solidFill>
                    <a:srgbClr val="2C10F8"/>
                  </a:solidFill>
                </a:rPr>
                <a:t>453,350</a:t>
              </a:r>
              <a:endParaRPr lang="ru-RU" sz="1400" b="1" i="1" dirty="0">
                <a:solidFill>
                  <a:srgbClr val="26DC18"/>
                </a:solidFill>
              </a:endParaRPr>
            </a:p>
          </p:txBody>
        </p:sp>
      </p:grpSp>
      <p:grpSp>
        <p:nvGrpSpPr>
          <p:cNvPr id="99" name="Группа 98">
            <a:extLst>
              <a:ext uri="{FF2B5EF4-FFF2-40B4-BE49-F238E27FC236}">
                <a16:creationId xmlns:a16="http://schemas.microsoft.com/office/drawing/2014/main" id="{E976E17B-8AEF-444B-AC63-505CB99E288A}"/>
              </a:ext>
            </a:extLst>
          </p:cNvPr>
          <p:cNvGrpSpPr/>
          <p:nvPr/>
        </p:nvGrpSpPr>
        <p:grpSpPr>
          <a:xfrm>
            <a:off x="6849973" y="5873433"/>
            <a:ext cx="1563466" cy="740436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100" name="Скругленный прямоугольник 265">
              <a:extLst>
                <a:ext uri="{FF2B5EF4-FFF2-40B4-BE49-F238E27FC236}">
                  <a16:creationId xmlns:a16="http://schemas.microsoft.com/office/drawing/2014/main" id="{FEC12418-08A6-4142-963C-E81550A157E7}"/>
                </a:ext>
              </a:extLst>
            </p:cNvPr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01" name="Скругленный прямоугольник 4">
              <a:extLst>
                <a:ext uri="{FF2B5EF4-FFF2-40B4-BE49-F238E27FC236}">
                  <a16:creationId xmlns:a16="http://schemas.microsoft.com/office/drawing/2014/main" id="{8DA0A72E-C060-4E77-845A-FCC755C1C0A6}"/>
                </a:ext>
              </a:extLst>
            </p:cNvPr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>
                  <a:solidFill>
                    <a:srgbClr val="2C10F8"/>
                  </a:solidFill>
                </a:rPr>
                <a:t>1007,43</a:t>
              </a:r>
              <a:endParaRPr lang="ru-RU" sz="1400" b="1" i="1" dirty="0">
                <a:solidFill>
                  <a:srgbClr val="26DC18"/>
                </a:solidFill>
              </a:endParaRPr>
            </a:p>
          </p:txBody>
        </p:sp>
      </p:grpSp>
      <p:grpSp>
        <p:nvGrpSpPr>
          <p:cNvPr id="105" name="Группа 104">
            <a:extLst>
              <a:ext uri="{FF2B5EF4-FFF2-40B4-BE49-F238E27FC236}">
                <a16:creationId xmlns:a16="http://schemas.microsoft.com/office/drawing/2014/main" id="{17F64315-F13C-4EFD-90F0-BE9D4AC6A44C}"/>
              </a:ext>
            </a:extLst>
          </p:cNvPr>
          <p:cNvGrpSpPr/>
          <p:nvPr/>
        </p:nvGrpSpPr>
        <p:grpSpPr>
          <a:xfrm>
            <a:off x="8467189" y="5874909"/>
            <a:ext cx="1202125" cy="736143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106" name="Скругленный прямоугольник 265">
              <a:extLst>
                <a:ext uri="{FF2B5EF4-FFF2-40B4-BE49-F238E27FC236}">
                  <a16:creationId xmlns:a16="http://schemas.microsoft.com/office/drawing/2014/main" id="{1F4D2D33-4253-4831-B2A6-4C62D6265660}"/>
                </a:ext>
              </a:extLst>
            </p:cNvPr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07" name="Скругленный прямоугольник 4">
              <a:extLst>
                <a:ext uri="{FF2B5EF4-FFF2-40B4-BE49-F238E27FC236}">
                  <a16:creationId xmlns:a16="http://schemas.microsoft.com/office/drawing/2014/main" id="{E97B0DE5-2F51-4F17-A6FC-E0E31DC31913}"/>
                </a:ext>
              </a:extLst>
            </p:cNvPr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>
                  <a:solidFill>
                    <a:srgbClr val="2C10F8"/>
                  </a:solidFill>
                </a:rPr>
                <a:t>453,350</a:t>
              </a:r>
              <a:endParaRPr lang="ru-RU" sz="1400" b="1" i="1" dirty="0">
                <a:solidFill>
                  <a:srgbClr val="26DC18"/>
                </a:solidFill>
              </a:endParaRPr>
            </a:p>
          </p:txBody>
        </p:sp>
      </p:grpSp>
      <p:grpSp>
        <p:nvGrpSpPr>
          <p:cNvPr id="111" name="Группа 110">
            <a:extLst>
              <a:ext uri="{FF2B5EF4-FFF2-40B4-BE49-F238E27FC236}">
                <a16:creationId xmlns:a16="http://schemas.microsoft.com/office/drawing/2014/main" id="{498D585B-5EED-4C83-80B8-0D07551716DF}"/>
              </a:ext>
            </a:extLst>
          </p:cNvPr>
          <p:cNvGrpSpPr/>
          <p:nvPr/>
        </p:nvGrpSpPr>
        <p:grpSpPr>
          <a:xfrm>
            <a:off x="9729297" y="5885266"/>
            <a:ext cx="1042267" cy="725785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112" name="Скругленный прямоугольник 265">
              <a:extLst>
                <a:ext uri="{FF2B5EF4-FFF2-40B4-BE49-F238E27FC236}">
                  <a16:creationId xmlns:a16="http://schemas.microsoft.com/office/drawing/2014/main" id="{039EF7F6-97DD-4BE4-912F-F6BC626BE156}"/>
                </a:ext>
              </a:extLst>
            </p:cNvPr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13" name="Скругленный прямоугольник 4">
              <a:extLst>
                <a:ext uri="{FF2B5EF4-FFF2-40B4-BE49-F238E27FC236}">
                  <a16:creationId xmlns:a16="http://schemas.microsoft.com/office/drawing/2014/main" id="{80EE9496-1B37-4786-873A-E5FBB4925341}"/>
                </a:ext>
              </a:extLst>
            </p:cNvPr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>
                  <a:solidFill>
                    <a:srgbClr val="2C10F8"/>
                  </a:solidFill>
                </a:rPr>
                <a:t>402,970</a:t>
              </a:r>
              <a:endParaRPr lang="ru-RU" sz="1400" b="1" i="1" dirty="0">
                <a:solidFill>
                  <a:srgbClr val="26DC18"/>
                </a:solidFill>
              </a:endParaRPr>
            </a:p>
          </p:txBody>
        </p:sp>
      </p:grpSp>
      <p:grpSp>
        <p:nvGrpSpPr>
          <p:cNvPr id="117" name="Группа 116">
            <a:extLst>
              <a:ext uri="{FF2B5EF4-FFF2-40B4-BE49-F238E27FC236}">
                <a16:creationId xmlns:a16="http://schemas.microsoft.com/office/drawing/2014/main" id="{085FFC72-553E-406C-B2BA-5E28E26895C1}"/>
              </a:ext>
            </a:extLst>
          </p:cNvPr>
          <p:cNvGrpSpPr/>
          <p:nvPr/>
        </p:nvGrpSpPr>
        <p:grpSpPr>
          <a:xfrm>
            <a:off x="10821198" y="5885266"/>
            <a:ext cx="1339392" cy="758071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118" name="Скругленный прямоугольник 265">
              <a:extLst>
                <a:ext uri="{FF2B5EF4-FFF2-40B4-BE49-F238E27FC236}">
                  <a16:creationId xmlns:a16="http://schemas.microsoft.com/office/drawing/2014/main" id="{90D2BD50-14C0-4211-89BC-83716ACA8BC4}"/>
                </a:ext>
              </a:extLst>
            </p:cNvPr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19" name="Скругленный прямоугольник 4">
              <a:extLst>
                <a:ext uri="{FF2B5EF4-FFF2-40B4-BE49-F238E27FC236}">
                  <a16:creationId xmlns:a16="http://schemas.microsoft.com/office/drawing/2014/main" id="{E566C182-0051-4E24-9C03-D911F0671706}"/>
                </a:ext>
              </a:extLst>
            </p:cNvPr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dirty="0">
                  <a:solidFill>
                    <a:srgbClr val="2C10F8"/>
                  </a:solidFill>
                </a:rPr>
                <a:t>50,370</a:t>
              </a:r>
              <a:endParaRPr lang="ru-RU" sz="1400" b="1" i="1" dirty="0">
                <a:solidFill>
                  <a:srgbClr val="26DC18"/>
                </a:solidFill>
              </a:endParaRPr>
            </a:p>
          </p:txBody>
        </p:sp>
      </p:grpSp>
      <p:grpSp>
        <p:nvGrpSpPr>
          <p:cNvPr id="120" name="Группа 119">
            <a:extLst>
              <a:ext uri="{FF2B5EF4-FFF2-40B4-BE49-F238E27FC236}">
                <a16:creationId xmlns:a16="http://schemas.microsoft.com/office/drawing/2014/main" id="{892E3837-A837-4DF9-A174-A7FC3919462F}"/>
              </a:ext>
            </a:extLst>
          </p:cNvPr>
          <p:cNvGrpSpPr/>
          <p:nvPr/>
        </p:nvGrpSpPr>
        <p:grpSpPr>
          <a:xfrm>
            <a:off x="195791" y="5895630"/>
            <a:ext cx="2305513" cy="733038"/>
            <a:chOff x="0" y="3333270"/>
            <a:chExt cx="5476055" cy="411840"/>
          </a:xfrm>
          <a:scene3d>
            <a:camera prst="orthographicFront"/>
            <a:lightRig rig="threePt" dir="t"/>
          </a:scene3d>
        </p:grpSpPr>
        <p:sp>
          <p:nvSpPr>
            <p:cNvPr id="121" name="Скругленный прямоугольник 260">
              <a:extLst>
                <a:ext uri="{FF2B5EF4-FFF2-40B4-BE49-F238E27FC236}">
                  <a16:creationId xmlns:a16="http://schemas.microsoft.com/office/drawing/2014/main" id="{E74DEAA4-A6A0-4189-A9A9-E6275459F7D8}"/>
                </a:ext>
              </a:extLst>
            </p:cNvPr>
            <p:cNvSpPr/>
            <p:nvPr/>
          </p:nvSpPr>
          <p:spPr>
            <a:xfrm>
              <a:off x="0" y="3333270"/>
              <a:ext cx="5476055" cy="411840"/>
            </a:xfrm>
            <a:prstGeom prst="roundRect">
              <a:avLst/>
            </a:prstGeom>
            <a:sp3d>
              <a:bevelT/>
            </a:sp3d>
          </p:spPr>
          <p:style>
            <a:lnRef idx="0">
              <a:schemeClr val="accent5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22" name="Скругленный прямоугольник 4">
              <a:extLst>
                <a:ext uri="{FF2B5EF4-FFF2-40B4-BE49-F238E27FC236}">
                  <a16:creationId xmlns:a16="http://schemas.microsoft.com/office/drawing/2014/main" id="{0085B7FA-B535-448C-B85D-E13A8031F16A}"/>
                </a:ext>
              </a:extLst>
            </p:cNvPr>
            <p:cNvSpPr txBox="1"/>
            <p:nvPr/>
          </p:nvSpPr>
          <p:spPr>
            <a:xfrm>
              <a:off x="20105" y="3353374"/>
              <a:ext cx="5435846" cy="37163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>
                <a:lnSpc>
                  <a:spcPct val="107000"/>
                </a:lnSpc>
                <a:spcAft>
                  <a:spcPts val="0"/>
                </a:spcAft>
              </a:pPr>
              <a:r>
                <a:rPr lang="ru-RU" sz="1400" b="1" i="1" dirty="0"/>
                <a:t>Привлечение финансирования НТУ, тыс. руб.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621686809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3467</TotalTime>
  <Words>1321</Words>
  <Application>Microsoft Office PowerPoint</Application>
  <PresentationFormat>Широкоэкранный</PresentationFormat>
  <Paragraphs>279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5" baseType="lpstr">
      <vt:lpstr>Arial</vt:lpstr>
      <vt:lpstr>Calibri</vt:lpstr>
      <vt:lpstr>Calibri Light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Павел Юрьевич Кузнецов</dc:creator>
  <cp:lastModifiedBy>Лидия Дмитриевна Ядреева</cp:lastModifiedBy>
  <cp:revision>186</cp:revision>
  <cp:lastPrinted>2025-08-29T00:45:23Z</cp:lastPrinted>
  <dcterms:created xsi:type="dcterms:W3CDTF">2024-02-08T04:05:53Z</dcterms:created>
  <dcterms:modified xsi:type="dcterms:W3CDTF">2025-08-29T00:45:28Z</dcterms:modified>
</cp:coreProperties>
</file>