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59" r:id="rId4"/>
    <p:sldId id="293" r:id="rId5"/>
    <p:sldId id="310" r:id="rId6"/>
    <p:sldId id="279" r:id="rId7"/>
    <p:sldId id="285" r:id="rId8"/>
    <p:sldId id="306" r:id="rId9"/>
    <p:sldId id="314" r:id="rId10"/>
    <p:sldId id="315" r:id="rId11"/>
    <p:sldId id="287" r:id="rId12"/>
    <p:sldId id="307" r:id="rId13"/>
    <p:sldId id="312" r:id="rId14"/>
    <p:sldId id="313" r:id="rId15"/>
    <p:sldId id="316" r:id="rId16"/>
    <p:sldId id="317" r:id="rId17"/>
    <p:sldId id="318" r:id="rId18"/>
    <p:sldId id="319" r:id="rId1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3752D3-D272-4D99-B878-6ED9E2A33274}">
          <p14:sldIdLst>
            <p14:sldId id="256"/>
            <p14:sldId id="258"/>
            <p14:sldId id="259"/>
            <p14:sldId id="293"/>
            <p14:sldId id="310"/>
            <p14:sldId id="279"/>
            <p14:sldId id="285"/>
            <p14:sldId id="306"/>
            <p14:sldId id="314"/>
            <p14:sldId id="315"/>
            <p14:sldId id="287"/>
            <p14:sldId id="307"/>
            <p14:sldId id="312"/>
            <p14:sldId id="313"/>
            <p14:sldId id="316"/>
            <p14:sldId id="317"/>
            <p14:sldId id="318"/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E3E02"/>
    <a:srgbClr val="38F12F"/>
    <a:srgbClr val="FF3300"/>
    <a:srgbClr val="56BB23"/>
    <a:srgbClr val="E9FB05"/>
    <a:srgbClr val="9900CC"/>
    <a:srgbClr val="FAF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94638" autoAdjust="0"/>
  </p:normalViewPr>
  <p:slideViewPr>
    <p:cSldViewPr>
      <p:cViewPr varScale="1">
        <p:scale>
          <a:sx n="109" d="100"/>
          <a:sy n="109" d="100"/>
        </p:scale>
        <p:origin x="19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834E-2"/>
          <c:y val="6.7711143210177419E-2"/>
          <c:w val="0.74244617596656048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средств РФ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131</c:v>
                </c:pt>
                <c:pt idx="1">
                  <c:v>125</c:v>
                </c:pt>
                <c:pt idx="2">
                  <c:v>115</c:v>
                </c:pt>
                <c:pt idx="3">
                  <c:v>101</c:v>
                </c:pt>
                <c:pt idx="4">
                  <c:v>101</c:v>
                </c:pt>
                <c:pt idx="5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F1-4A3F-8C02-3DF335E372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полным возмещением затрат 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1.3008039036408223E-2"/>
                  <c:y val="-1.4414313526830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F1-4A3F-8C02-3DF335E3722D}"/>
                </c:ext>
              </c:extLst>
            </c:dLbl>
            <c:dLbl>
              <c:idx val="1"/>
              <c:layout>
                <c:manualLayout>
                  <c:x val="2.7461415743528454E-2"/>
                  <c:y val="-7.20715676341543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F1-4A3F-8C02-3DF335E3722D}"/>
                </c:ext>
              </c:extLst>
            </c:dLbl>
            <c:dLbl>
              <c:idx val="2"/>
              <c:layout>
                <c:manualLayout>
                  <c:x val="1.8789389719256325E-2"/>
                  <c:y val="-2.162147029024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F1-4A3F-8C02-3DF335E3722D}"/>
                </c:ext>
              </c:extLst>
            </c:dLbl>
            <c:dLbl>
              <c:idx val="3"/>
              <c:layout>
                <c:manualLayout>
                  <c:x val="1.5898714377832225E-2"/>
                  <c:y val="-1.9219084702440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5F1-4A3F-8C02-3DF335E3722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F1-4A3F-8C02-3DF335E37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116544"/>
        <c:axId val="37122560"/>
        <c:axId val="0"/>
      </c:bar3DChart>
      <c:catAx>
        <c:axId val="3511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122560"/>
        <c:crosses val="autoZero"/>
        <c:auto val="1"/>
        <c:lblAlgn val="ctr"/>
        <c:lblOffset val="100"/>
        <c:noMultiLvlLbl val="0"/>
      </c:catAx>
      <c:valAx>
        <c:axId val="37122560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35116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24877721018932"/>
          <c:y val="6.651676032817723E-2"/>
          <c:w val="0.14930588511909931"/>
          <c:h val="0.915014191099747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40509977006"/>
          <c:y val="2.9997545982935792E-2"/>
          <c:w val="0.69765270188834227"/>
          <c:h val="0.63951497673098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FD47-4F7F-A44F-2F045321944F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FD47-4F7F-A44F-2F045321944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FD47-4F7F-A44F-2F045321944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Особая квота</c:v>
                </c:pt>
                <c:pt idx="1">
                  <c:v>На общих основаниях</c:v>
                </c:pt>
                <c:pt idx="2">
                  <c:v>Отдельная квота </c:v>
                </c:pt>
                <c:pt idx="3">
                  <c:v>Целевая квота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56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F7F-A44F-2F0453219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4198615978696009E-2"/>
          <c:y val="0.6735786389416647"/>
          <c:w val="0.8309507144940238"/>
          <c:h val="0.3056267306445559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428125831136608E-2"/>
          <c:y val="2.9997545982935792E-2"/>
          <c:w val="0.82859354011170461"/>
          <c:h val="0.6922427043971203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FD47-4F7F-A44F-2F045321944F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FD47-4F7F-A44F-2F045321944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FD47-4F7F-A44F-2F045321944F}"/>
              </c:ext>
            </c:extLst>
          </c:dPt>
          <c:dPt>
            <c:idx val="3"/>
            <c:bubble3D val="0"/>
            <c:spPr>
              <a:solidFill>
                <a:srgbClr val="FF9900"/>
              </a:solidFill>
            </c:spPr>
            <c:extLst>
              <c:ext xmlns:c16="http://schemas.microsoft.com/office/drawing/2014/chart" uri="{C3380CC4-5D6E-409C-BE32-E72D297353CC}">
                <c16:uniqueId val="{00000006-2990-49AD-9E57-7390E2550332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2990-49AD-9E57-7390E2550332}"/>
              </c:ext>
            </c:extLst>
          </c:dPt>
          <c:dLbls>
            <c:dLbl>
              <c:idx val="1"/>
              <c:layout>
                <c:manualLayout>
                  <c:x val="0.1020648379136324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D47-4F7F-A44F-2F045321944F}"/>
                </c:ext>
              </c:extLst>
            </c:dLbl>
            <c:dLbl>
              <c:idx val="2"/>
              <c:layout>
                <c:manualLayout>
                  <c:x val="0.11983096154299354"/>
                  <c:y val="4.2417931059699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D47-4F7F-A44F-2F045321944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Отдельная квота </c:v>
                </c:pt>
                <c:pt idx="1">
                  <c:v>Особая квота </c:v>
                </c:pt>
                <c:pt idx="2">
                  <c:v>Целевая квота </c:v>
                </c:pt>
                <c:pt idx="3">
                  <c:v>КЦП </c:v>
                </c:pt>
                <c:pt idx="4">
                  <c:v>ДОПОУ (ОЗО)</c:v>
                </c:pt>
                <c:pt idx="5">
                  <c:v>ДОПОУ (ЗО)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2.8</c:v>
                </c:pt>
                <c:pt idx="1">
                  <c:v>1.4</c:v>
                </c:pt>
                <c:pt idx="2">
                  <c:v>1.4</c:v>
                </c:pt>
                <c:pt idx="3">
                  <c:v>29</c:v>
                </c:pt>
                <c:pt idx="4">
                  <c:v>9.8000000000000007</c:v>
                </c:pt>
                <c:pt idx="5">
                  <c:v>55.6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F7F-A44F-2F0453219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9543139987812803E-2"/>
          <c:y val="0.78966981868399999"/>
          <c:w val="0.83362307386721335"/>
          <c:h val="0.1649778013413418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584E-2"/>
          <c:y val="6.7711143210177419E-2"/>
          <c:w val="0.90228105267737047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5971057585918182E-2"/>
                  <c:y val="-1.921927386666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D0-4303-B9DD-58A910E446B4}"/>
                </c:ext>
              </c:extLst>
            </c:dLbl>
            <c:dLbl>
              <c:idx val="1"/>
              <c:layout>
                <c:manualLayout>
                  <c:x val="1.2971817421082091E-2"/>
                  <c:y val="-2.4023855878051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D0-4303-B9DD-58A910E446B4}"/>
                </c:ext>
              </c:extLst>
            </c:dLbl>
            <c:dLbl>
              <c:idx val="2"/>
              <c:layout>
                <c:manualLayout>
                  <c:x val="1.5880601018782931E-2"/>
                  <c:y val="-2.402385587805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2D0-4303-B9DD-58A910E446B4}"/>
                </c:ext>
              </c:extLst>
            </c:dLbl>
            <c:dLbl>
              <c:idx val="3"/>
              <c:layout>
                <c:manualLayout>
                  <c:x val="1.0081009905512696E-2"/>
                  <c:y val="-1.921908470244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D0-4303-B9DD-58A910E446B4}"/>
                </c:ext>
              </c:extLst>
            </c:dLbl>
            <c:dLbl>
              <c:idx val="4"/>
              <c:layout>
                <c:manualLayout>
                  <c:x val="1.4453376707120189E-2"/>
                  <c:y val="-2.8828627053661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D0-4303-B9DD-58A910E446B4}"/>
                </c:ext>
              </c:extLst>
            </c:dLbl>
            <c:dLbl>
              <c:idx val="5"/>
              <c:layout>
                <c:manualLayout>
                  <c:x val="1.3170937100075277E-2"/>
                  <c:y val="-2.8828627053661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2D0-4303-B9DD-58A910E446B4}"/>
                </c:ext>
              </c:extLst>
            </c:dLbl>
            <c:dLbl>
              <c:idx val="6"/>
              <c:layout>
                <c:manualLayout>
                  <c:x val="8.780624733383589E-3"/>
                  <c:y val="-4.564532616829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2D0-4303-B9DD-58A910E446B4}"/>
                </c:ext>
              </c:extLst>
            </c:dLbl>
            <c:dLbl>
              <c:idx val="7"/>
              <c:layout>
                <c:manualLayout>
                  <c:x val="1.1707384413215739E-2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2D0-4303-B9DD-58A910E446B4}"/>
                </c:ext>
              </c:extLst>
            </c:dLbl>
            <c:dLbl>
              <c:idx val="8"/>
              <c:layout>
                <c:manualLayout>
                  <c:x val="-1.4634374555640389E-3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2D0-4303-B9DD-58A910E446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56.33</c:v>
                </c:pt>
                <c:pt idx="1">
                  <c:v>58.37</c:v>
                </c:pt>
                <c:pt idx="2">
                  <c:v>63.3</c:v>
                </c:pt>
                <c:pt idx="3">
                  <c:v>63.4</c:v>
                </c:pt>
                <c:pt idx="4">
                  <c:v>66.569999999999993</c:v>
                </c:pt>
                <c:pt idx="5">
                  <c:v>62.14</c:v>
                </c:pt>
                <c:pt idx="6">
                  <c:v>58.36</c:v>
                </c:pt>
                <c:pt idx="7">
                  <c:v>61.16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2D0-4303-B9DD-58A910E44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434432"/>
        <c:axId val="32638080"/>
        <c:axId val="0"/>
      </c:bar3DChart>
      <c:catAx>
        <c:axId val="3643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2638080"/>
        <c:crosses val="autoZero"/>
        <c:auto val="1"/>
        <c:lblAlgn val="ctr"/>
        <c:lblOffset val="100"/>
        <c:noMultiLvlLbl val="0"/>
      </c:catAx>
      <c:valAx>
        <c:axId val="32638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643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49114173228346E-2"/>
          <c:y val="0"/>
          <c:w val="0.8827643263342082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hade val="60000"/>
                    </a:schemeClr>
                  </a:gs>
                  <a:gs pos="33000">
                    <a:schemeClr val="accent6">
                      <a:tint val="86500"/>
                    </a:schemeClr>
                  </a:gs>
                  <a:gs pos="46750">
                    <a:schemeClr val="accent6">
                      <a:tint val="71000"/>
                      <a:satMod val="112000"/>
                    </a:schemeClr>
                  </a:gs>
                  <a:gs pos="53000">
                    <a:schemeClr val="accent6">
                      <a:tint val="71000"/>
                      <a:satMod val="112000"/>
                    </a:schemeClr>
                  </a:gs>
                  <a:gs pos="68000">
                    <a:schemeClr val="accent6">
                      <a:tint val="86000"/>
                    </a:schemeClr>
                  </a:gs>
                  <a:gs pos="100000">
                    <a:schemeClr val="accent6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6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C82-4F64-A458-EC29B354EC72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BC82-4F64-A458-EC29B354EC72}"/>
              </c:ext>
            </c:extLst>
          </c:dPt>
          <c:dPt>
            <c:idx val="3"/>
            <c:bubble3D val="0"/>
            <c:spPr>
              <a:solidFill>
                <a:srgbClr val="56BB23"/>
              </a:solidFill>
            </c:spPr>
            <c:extLst>
              <c:ext xmlns:c16="http://schemas.microsoft.com/office/drawing/2014/chart" uri="{C3380CC4-5D6E-409C-BE32-E72D297353CC}">
                <c16:uniqueId val="{00000005-BC82-4F64-A458-EC29B354EC7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shade val="60000"/>
                    </a:schemeClr>
                  </a:gs>
                  <a:gs pos="33000">
                    <a:schemeClr val="accent3">
                      <a:tint val="86500"/>
                    </a:schemeClr>
                  </a:gs>
                  <a:gs pos="46750">
                    <a:schemeClr val="accent3">
                      <a:tint val="71000"/>
                      <a:satMod val="112000"/>
                    </a:schemeClr>
                  </a:gs>
                  <a:gs pos="53000">
                    <a:schemeClr val="accent3">
                      <a:tint val="71000"/>
                      <a:satMod val="112000"/>
                    </a:schemeClr>
                  </a:gs>
                  <a:gs pos="68000">
                    <a:schemeClr val="accent3">
                      <a:tint val="86000"/>
                    </a:schemeClr>
                  </a:gs>
                  <a:gs pos="100000">
                    <a:schemeClr val="accent3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3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C82-4F64-A458-EC29B354EC72}"/>
              </c:ext>
            </c:extLst>
          </c:dPt>
          <c:dLbls>
            <c:dLbl>
              <c:idx val="0"/>
              <c:layout>
                <c:manualLayout>
                  <c:x val="3.5577646544181968E-2"/>
                  <c:y val="-0.1376941518063183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ОУ СПО – 41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C82-4F64-A458-EC29B354EC72}"/>
                </c:ext>
              </c:extLst>
            </c:dLbl>
            <c:dLbl>
              <c:idx val="2"/>
              <c:layout>
                <c:manualLayout>
                  <c:x val="8.9019138232720896E-2"/>
                  <c:y val="-0.11070104032688258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600" b="0" i="0" u="none" strike="noStrike" kern="1200" baseline="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prstClr val="black"/>
                        </a:solidFill>
                      </a:rPr>
                      <a:t>Выпускники 2025 года – 22</a:t>
                    </a:r>
                    <a:endParaRPr lang="ru-RU" sz="1800" b="0" i="0" u="none" strike="noStrike" kern="1200" baseline="0" dirty="0" smtClean="0">
                      <a:solidFill>
                        <a:prstClr val="black"/>
                      </a:solidFill>
                    </a:endParaRPr>
                  </a:p>
                </c:rich>
              </c:tx>
              <c:spPr>
                <a:gradFill rotWithShape="1">
                  <a:gsLst>
                    <a:gs pos="20000">
                      <a:schemeClr val="accent5">
                        <a:tint val="9000"/>
                      </a:schemeClr>
                    </a:gs>
                    <a:gs pos="100000">
                      <a:schemeClr val="accent5">
                        <a:tint val="70000"/>
                        <a:satMod val="100000"/>
                      </a:schemeClr>
                    </a:gs>
                  </a:gsLst>
                  <a:path path="circle">
                    <a:fillToRect l="-15000" t="-15000" r="115000" b="115000"/>
                  </a:path>
                </a:gradFill>
                <a:ln w="9525" cap="flat" cmpd="sng" algn="ctr">
                  <a:solidFill>
                    <a:schemeClr val="accent5">
                      <a:shade val="48000"/>
                      <a:satMod val="110000"/>
                    </a:schemeClr>
                  </a:solidFill>
                  <a:prstDash val="solid"/>
                </a:ln>
                <a:effectLst>
                  <a:outerShdw blurRad="130000" dist="101600" dir="2700000" algn="tl" rotWithShape="0">
                    <a:srgbClr val="000000">
                      <a:alpha val="35000"/>
                    </a:srgbClr>
                  </a:outerShdw>
                </a:effectLst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045833333333333"/>
                      <c:h val="9.56479302363911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BC82-4F64-A458-EC29B354EC72}"/>
                </c:ext>
              </c:extLst>
            </c:dLbl>
            <c:dLbl>
              <c:idx val="3"/>
              <c:layout>
                <c:manualLayout>
                  <c:x val="-1.9312664041994734E-3"/>
                  <c:y val="6.9162142978384869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i="0" u="none" strike="noStrike" kern="1200" baseline="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prstClr val="black"/>
                        </a:solidFill>
                      </a:rPr>
                      <a:t>Выпускники прошлых лет – 5</a:t>
                    </a:r>
                    <a:endParaRPr lang="ru-RU" sz="1800" b="0" i="0" u="none" strike="noStrike" kern="1200" baseline="0" dirty="0">
                      <a:solidFill>
                        <a:prstClr val="black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98118985126858"/>
                      <c:h val="9.56479302363911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BC82-4F64-A458-EC29B354EC72}"/>
                </c:ext>
              </c:extLst>
            </c:dLbl>
            <c:dLbl>
              <c:idx val="4"/>
              <c:layout>
                <c:manualLayout>
                  <c:x val="-0.15893263342082239"/>
                  <c:y val="-2.362662451138584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</a:t>
                    </a:r>
                  </a:p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СОО – 27</a:t>
                    </a:r>
                    <a:endParaRPr lang="ru-RU" sz="1600" dirty="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82-4F64-A458-EC29B354EC72}"/>
                </c:ext>
              </c:extLst>
            </c:dLbl>
            <c:spPr>
              <a:gradFill rotWithShape="1">
                <a:gsLst>
                  <a:gs pos="20000">
                    <a:schemeClr val="accent5">
                      <a:tint val="9000"/>
                    </a:schemeClr>
                  </a:gs>
                  <a:gs pos="100000">
                    <a:schemeClr val="accent5">
                      <a:tint val="70000"/>
                      <a:satMod val="100000"/>
                    </a:schemeClr>
                  </a:gs>
                </a:gsLst>
                <a:path path="circle">
                  <a:fillToRect l="-15000" t="-15000" r="115000" b="115000"/>
                </a:path>
              </a:gradFill>
              <a:ln w="9525" cap="flat" cmpd="sng" algn="ctr">
                <a:solidFill>
                  <a:schemeClr val="accent5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30000" dist="101600" dir="2700000" algn="tl" rotWithShape="0">
                  <a:srgbClr val="000000">
                    <a:alpha val="35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Выпускники ОУ СПО</c:v>
                </c:pt>
                <c:pt idx="1">
                  <c:v>Выпускники СОО</c:v>
                </c:pt>
                <c:pt idx="2">
                  <c:v>Выпускники СОО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</c:v>
                </c:pt>
                <c:pt idx="2">
                  <c:v>27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82-4F64-A458-EC29B354EC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38100" cap="flat" cmpd="sng" algn="ctr">
              <a:solidFill>
                <a:schemeClr val="accent3"/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</c:serLines>
      </c:ofPieChart>
      <c:spPr>
        <a:solidFill>
          <a:schemeClr val="lt1"/>
        </a:solidFill>
        <a:ln w="25400" cap="flat" cmpd="sng" algn="ctr">
          <a:solidFill>
            <a:schemeClr val="tx1"/>
          </a:solidFill>
          <a:prstDash val="solid"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75284-E610-443C-AA21-EAEC6D9DFB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9253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4BF70-C8E4-4E9C-A422-D27FBBAD8A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4083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5286412"/>
          </a:xfrm>
        </p:spPr>
        <p:txBody>
          <a:bodyPr>
            <a:normAutofit/>
          </a:bodyPr>
          <a:lstStyle/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Об итогах</a:t>
            </a: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приемной кампании </a:t>
            </a: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b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ТИ (Ф) СВФУ В Г.НЕРЮНГРИ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2025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Информация по зачисленным на места по ДОПОУ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855053"/>
              </p:ext>
            </p:extLst>
          </p:nvPr>
        </p:nvGraphicFramePr>
        <p:xfrm>
          <a:off x="457200" y="1621156"/>
          <a:ext cx="8291263" cy="322277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834880">
                  <a:extLst>
                    <a:ext uri="{9D8B030D-6E8A-4147-A177-3AD203B41FA5}">
                      <a16:colId xmlns:a16="http://schemas.microsoft.com/office/drawing/2014/main" val="1994679556"/>
                    </a:ext>
                  </a:extLst>
                </a:gridCol>
                <a:gridCol w="1800199">
                  <a:extLst>
                    <a:ext uri="{9D8B030D-6E8A-4147-A177-3AD203B41FA5}">
                      <a16:colId xmlns:a16="http://schemas.microsoft.com/office/drawing/2014/main" val="31860828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958119499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496441755"/>
                    </a:ext>
                  </a:extLst>
                </a:gridCol>
              </a:tblGrid>
              <a:tr h="36768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НП (С)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Форма обучения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</a:rPr>
                        <a:t>План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</a:rPr>
                        <a:t>Факт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810839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08.03.01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Строительство 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Очно-заочная 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949262"/>
                  </a:ext>
                </a:extLst>
              </a:tr>
              <a:tr h="4419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13.03.02 Электроэнергетика и электротехника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Заочная 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82073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21.05.04 Горное дело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Заочная 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790585"/>
                  </a:ext>
                </a:extLst>
              </a:tr>
              <a:tr h="64339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44.03.03 Специальное (дефектологическое)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Заочная 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51147"/>
                  </a:ext>
                </a:extLst>
              </a:tr>
              <a:tr h="35900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44.03.05 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Очная 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849599"/>
                  </a:ext>
                </a:extLst>
              </a:tr>
              <a:tr h="400058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Всего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28685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544795" y="5373216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  <a:latin typeface="Bookman Old Style" pitchFamily="18" charset="0"/>
              </a:rPr>
              <a:t>Всего зачислено по всем формам обучения – 211 абитуриентов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0918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Выводы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858312" cy="5094938"/>
          </a:xfrm>
        </p:spPr>
        <p:txBody>
          <a:bodyPr>
            <a:normAutofit lnSpcReduction="10000"/>
          </a:bodyPr>
          <a:lstStyle/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1. Выполнение КЦП 2025 года 100 %. 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2. Повышение среднего балла ЕГЭ.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3. Зачисление абитуриентов по 4 основаниям  (целевой прием, квота по особым правам, отдельная квота и прием на общих основаниях) прошел без замечаний и нареканий со стороны ЦПК, председателя Приемной комиссии.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4. На период основной работы ОК привлекать специалистов от кафедр.</a:t>
            </a:r>
          </a:p>
          <a:p>
            <a:pPr marL="880110" indent="-742950">
              <a:buNone/>
            </a:pPr>
            <a:endParaRPr lang="ru-RU" sz="3400" dirty="0" smtClean="0">
              <a:solidFill>
                <a:schemeClr val="bg1"/>
              </a:solidFill>
            </a:endParaRPr>
          </a:p>
          <a:p>
            <a:pPr marL="880110" indent="-742950">
              <a:buNone/>
            </a:pPr>
            <a:endParaRPr lang="ru-RU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709160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1. Принять отчет Отборочной комиссии за 2025 год.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2. </a:t>
            </a:r>
            <a:r>
              <a:rPr lang="ru-RU" smtClean="0">
                <a:solidFill>
                  <a:schemeClr val="bg1"/>
                </a:solidFill>
              </a:rPr>
              <a:t>До 15.11.2025 </a:t>
            </a:r>
            <a:r>
              <a:rPr lang="ru-RU" dirty="0" smtClean="0">
                <a:solidFill>
                  <a:schemeClr val="bg1"/>
                </a:solidFill>
              </a:rPr>
              <a:t>г. (предварительно) представить предложения в Правила приема на 2026 год по утверждению профилей и специализаций по ОП ВО, в рамках выделенных бюджетных места, а также мест по ДОПОУ (очное, очно-заочное и заочное отделение).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3. Активизировать работу по направлению целевого приема с промышленными предприятиями региона, органами власти и местного самоуправления.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Постановление</a:t>
            </a:r>
            <a:r>
              <a:rPr kumimoji="0" lang="ru-RU" sz="36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666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42852"/>
            <a:ext cx="9144000" cy="528641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70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План </a:t>
            </a:r>
            <a:r>
              <a:rPr lang="ru-RU" sz="580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профориентационной работы</a:t>
            </a:r>
            <a:r>
              <a:rPr lang="ru-RU" sz="440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40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2025-2026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УЧ.ГОД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33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7091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Январь 2026 г. – утверждение Правил приема на обучение по программам </a:t>
            </a:r>
            <a:r>
              <a:rPr lang="ru-RU" dirty="0" err="1" smtClean="0">
                <a:solidFill>
                  <a:schemeClr val="bg1"/>
                </a:solidFill>
              </a:rPr>
              <a:t>специалитета</a:t>
            </a:r>
            <a:r>
              <a:rPr lang="ru-RU" dirty="0" smtClean="0">
                <a:solidFill>
                  <a:schemeClr val="bg1"/>
                </a:solidFill>
              </a:rPr>
              <a:t> и программам </a:t>
            </a:r>
            <a:r>
              <a:rPr lang="ru-RU" dirty="0" err="1" smtClean="0">
                <a:solidFill>
                  <a:schemeClr val="bg1"/>
                </a:solidFill>
              </a:rPr>
              <a:t>бакалавриата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До </a:t>
            </a:r>
            <a:r>
              <a:rPr lang="ru-RU" dirty="0" smtClean="0">
                <a:solidFill>
                  <a:schemeClr val="bg1"/>
                </a:solidFill>
              </a:rPr>
              <a:t>01.02.2026 </a:t>
            </a:r>
            <a:r>
              <a:rPr lang="ru-RU" dirty="0">
                <a:solidFill>
                  <a:schemeClr val="bg1"/>
                </a:solidFill>
              </a:rPr>
              <a:t>– утверждение программ ВИ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До 01.03.2026 </a:t>
            </a:r>
            <a:r>
              <a:rPr lang="ru-RU" dirty="0">
                <a:solidFill>
                  <a:schemeClr val="bg1"/>
                </a:solidFill>
              </a:rPr>
              <a:t>– утверждение составов </a:t>
            </a:r>
            <a:r>
              <a:rPr lang="ru-RU" dirty="0" err="1">
                <a:solidFill>
                  <a:schemeClr val="bg1"/>
                </a:solidFill>
              </a:rPr>
              <a:t>ЭиАК</a:t>
            </a:r>
            <a:endParaRPr lang="ru-RU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До 01.06.2026 – утверждение расписания ВИ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20.06.26-25.07.26 – прием документов на места КЦП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15.07.26-24.07.26 – проведение ВИ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Bookman Old Style" pitchFamily="18" charset="0"/>
              </a:rPr>
              <a:t>Основные сроки Приемной кампании – 2026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948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Bookman Old Style" pitchFamily="18" charset="0"/>
              </a:rPr>
              <a:t>Направления </a:t>
            </a:r>
            <a:r>
              <a:rPr lang="ru-RU" sz="3200" dirty="0" err="1" smtClean="0">
                <a:solidFill>
                  <a:schemeClr val="bg1"/>
                </a:solidFill>
                <a:latin typeface="Bookman Old Style" pitchFamily="18" charset="0"/>
              </a:rPr>
              <a:t>профориентационной</a:t>
            </a:r>
            <a:r>
              <a:rPr lang="ru-RU" sz="3200" dirty="0" smtClean="0">
                <a:solidFill>
                  <a:schemeClr val="bg1"/>
                </a:solidFill>
                <a:latin typeface="Bookman Old Style" pitchFamily="18" charset="0"/>
              </a:rPr>
              <a:t> работы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8360" y="2112913"/>
            <a:ext cx="7560840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Работа со школьниками 10-11 классы (совместно с руководителями образовательных программ)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8359" y="3067302"/>
            <a:ext cx="7560839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Работа с родителями учащихся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7159" y="4459675"/>
            <a:ext cx="7542039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Информационная работа в СМИ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9963" y="3673148"/>
            <a:ext cx="754603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Работа с выпускниками СПО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83567" y="2466856"/>
            <a:ext cx="59479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83568" y="1340768"/>
            <a:ext cx="7404" cy="331236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83568" y="1340768"/>
            <a:ext cx="59479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90972" y="4653136"/>
            <a:ext cx="59479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90972" y="3861048"/>
            <a:ext cx="59479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83567" y="3290354"/>
            <a:ext cx="59479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474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7504" y="188640"/>
            <a:ext cx="8661648" cy="57606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Мероприятия </a:t>
            </a:r>
            <a:r>
              <a:rPr lang="ru-RU" sz="2800" dirty="0" err="1" smtClean="0">
                <a:solidFill>
                  <a:schemeClr val="bg1"/>
                </a:solidFill>
                <a:latin typeface="Bookman Old Style" pitchFamily="18" charset="0"/>
              </a:rPr>
              <a:t>профориентацонной</a:t>
            </a:r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 направленности 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7352881"/>
              </p:ext>
            </p:extLst>
          </p:nvPr>
        </p:nvGraphicFramePr>
        <p:xfrm>
          <a:off x="251520" y="1124744"/>
          <a:ext cx="8640961" cy="527304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5832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7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</a:rPr>
                        <a:t>Мероприятие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Срок проведения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Руководитель/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ответственный 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Профориентационная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 площадка кафедры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Строительное дело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Октябрь 2025 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Кафедра СД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37787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Рассылка</a:t>
                      </a:r>
                      <a:r>
                        <a:rPr lang="ru-RU" baseline="0" dirty="0" smtClean="0"/>
                        <a:t> информационных материалов по ОО СПО, СОШ РС (Я), Амурской обл., Забайкальского края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/>
                        <a:t>Ноябрь</a:t>
                      </a:r>
                      <a:r>
                        <a:rPr lang="ru-RU" b="0" i="0" baseline="0" dirty="0" smtClean="0"/>
                        <a:t> 2025</a:t>
                      </a:r>
                      <a:endParaRPr lang="ru-RU" b="0" i="0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u="none" dirty="0" err="1" smtClean="0"/>
                        <a:t>ОФКСиДО</a:t>
                      </a:r>
                      <a:r>
                        <a:rPr lang="ru-RU" b="0" i="1" u="none" dirty="0" smtClean="0"/>
                        <a:t> </a:t>
                      </a:r>
                      <a:endParaRPr lang="ru-RU" b="0" i="1" u="none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653500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КВИЗ «Ты же программист» (среди обучающихся 10-11 классов СОШ 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Нерюнгринского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 района)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Декабрь 2025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Кафедра</a:t>
                      </a:r>
                      <a:r>
                        <a:rPr lang="ru-RU" sz="1800" i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МиИ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94155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dirty="0" smtClean="0"/>
                        <a:t>Северо-Восточная олимпиада школьников </a:t>
                      </a:r>
                    </a:p>
                    <a:p>
                      <a:r>
                        <a:rPr lang="ru-RU" dirty="0" smtClean="0"/>
                        <a:t>(школьники </a:t>
                      </a:r>
                      <a:r>
                        <a:rPr lang="ru-RU" dirty="0" err="1" smtClean="0"/>
                        <a:t>Нерюнгринского</a:t>
                      </a:r>
                      <a:r>
                        <a:rPr lang="ru-RU" dirty="0" smtClean="0"/>
                        <a:t> и </a:t>
                      </a:r>
                      <a:r>
                        <a:rPr lang="ru-RU" dirty="0" err="1" smtClean="0"/>
                        <a:t>Алданского</a:t>
                      </a:r>
                      <a:r>
                        <a:rPr lang="ru-RU" dirty="0" smtClean="0"/>
                        <a:t> районов) 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Февраль – март 2026</a:t>
                      </a:r>
                      <a:endParaRPr lang="ru-RU" i="0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err="1" smtClean="0"/>
                        <a:t>ОФКСиДО</a:t>
                      </a:r>
                      <a:r>
                        <a:rPr lang="ru-RU" i="1" dirty="0" smtClean="0"/>
                        <a:t> </a:t>
                      </a:r>
                      <a:endParaRPr lang="ru-RU" i="1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КВИЗ среди команд 10-11 классов, посвященный Дню Российской науки «Наука, вперед!»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Февраль 2026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Отдел ВУР, </a:t>
                      </a: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ОФКСиДО</a:t>
                      </a:r>
                      <a:endParaRPr lang="ru-RU" sz="1800" b="0" i="1" u="none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Профориентационная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площадка «Погружение в профессию» (педагогическое направление)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Февраль 2026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Каф.ПиМНО</a:t>
                      </a: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ОФКСиДО</a:t>
                      </a: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b="0" i="1" u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06476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Чемпионат профессионального мастерства «Профи-СТАРТ» среди обучающихся ОО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Нерюнгринского</a:t>
                      </a: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района (совместно с СОШ №2)</a:t>
                      </a:r>
                      <a:endParaRPr lang="ru-RU" sz="18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Апрель 2026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ОФКСиДО</a:t>
                      </a: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b="0" i="1" u="none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i="1" u="none" baseline="0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каф.ПиМНО</a:t>
                      </a:r>
                      <a:endParaRPr lang="ru-RU" sz="1800" b="0" i="1" u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523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338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5654056"/>
              </p:ext>
            </p:extLst>
          </p:nvPr>
        </p:nvGraphicFramePr>
        <p:xfrm>
          <a:off x="251519" y="188640"/>
          <a:ext cx="8640961" cy="4555617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5832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7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</a:rPr>
                        <a:t>Мероприятие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Срок проведения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Руководитель/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ответственный 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dirty="0" smtClean="0"/>
                        <a:t>Семинар по организации</a:t>
                      </a:r>
                      <a:r>
                        <a:rPr lang="ru-RU" baseline="0" dirty="0" smtClean="0"/>
                        <a:t> целевого обучения по квотам для поступающих на 1 курс совместно с УО НРА 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/>
                        <a:t>Апрель 2026 </a:t>
                      </a:r>
                      <a:endParaRPr lang="ru-RU" b="0" i="0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u="none" dirty="0" err="1" smtClean="0"/>
                        <a:t>ОФКСиДО</a:t>
                      </a:r>
                      <a:r>
                        <a:rPr lang="ru-RU" b="0" i="1" u="none" dirty="0" smtClean="0"/>
                        <a:t> </a:t>
                      </a:r>
                      <a:endParaRPr lang="ru-RU" b="0" i="1" u="none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solidFill>
                            <a:schemeClr val="bg1"/>
                          </a:solidFill>
                        </a:rPr>
                        <a:t>Старт Приемной кампании – 2026 (концертно-развлекательная программа в парке </a:t>
                      </a:r>
                      <a:r>
                        <a:rPr lang="ru-RU" sz="1800" b="0" dirty="0" err="1" smtClean="0">
                          <a:solidFill>
                            <a:schemeClr val="bg1"/>
                          </a:solidFill>
                        </a:rPr>
                        <a:t>им.Чиряева</a:t>
                      </a:r>
                      <a:r>
                        <a:rPr lang="ru-RU" sz="1800" b="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ru-RU" sz="18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Июнь 2026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Отдел ВУР, </a:t>
                      </a: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ОФКСиДО</a:t>
                      </a:r>
                      <a:endParaRPr lang="ru-RU" sz="1800" b="0" i="1" u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37787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Посещение родительских собраний, классных часов, 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пед.сообществ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 и др. (по запросу)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800" b="0" i="0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теч.года</a:t>
                      </a: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ОФКСиДО</a:t>
                      </a: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кафедры </a:t>
                      </a:r>
                      <a:endParaRPr lang="ru-RU" sz="1800" b="0" i="1" u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653500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Информационно-разъяснительная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работа в СМИ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800" b="0" i="0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теч.года</a:t>
                      </a: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ОФКСиДО</a:t>
                      </a: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кафедры </a:t>
                      </a:r>
                      <a:endParaRPr lang="ru-RU" sz="1800" b="0" i="1" u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7544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Выпуск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информационно-просветительских, </a:t>
                      </a:r>
                      <a:r>
                        <a:rPr lang="ru-RU" sz="1800" baseline="0" dirty="0" err="1" smtClean="0">
                          <a:solidFill>
                            <a:schemeClr val="bg1"/>
                          </a:solidFill>
                        </a:rPr>
                        <a:t>профориентационных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роликов, совместно с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«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Студ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Life»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раз в месяц 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Чаунина</a:t>
                      </a: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Н.В., </a:t>
                      </a:r>
                      <a:r>
                        <a:rPr lang="ru-RU" sz="175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Самохина В.М.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u="none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ОФКСиДО</a:t>
                      </a:r>
                      <a:r>
                        <a:rPr lang="ru-RU" sz="1800" b="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b="0" i="1" u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Профориентационные</a:t>
                      </a:r>
                      <a:r>
                        <a:rPr lang="ru-RU" dirty="0" smtClean="0"/>
                        <a:t> встречи в выпускниками ЮЯТК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 графику 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ОФКСиДО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51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167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79458" y="116632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latin typeface="Bookman Old Style" pitchFamily="18" charset="0"/>
              </a:rPr>
              <a:t>Постановление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1. Утвердить план </a:t>
            </a:r>
            <a:r>
              <a:rPr lang="ru-RU" dirty="0" err="1" smtClean="0">
                <a:solidFill>
                  <a:schemeClr val="bg1"/>
                </a:solidFill>
              </a:rPr>
              <a:t>профориентационной</a:t>
            </a:r>
            <a:r>
              <a:rPr lang="ru-RU" dirty="0" smtClean="0">
                <a:solidFill>
                  <a:schemeClr val="bg1"/>
                </a:solidFill>
              </a:rPr>
              <a:t> работы на 2025/2026 </a:t>
            </a:r>
            <a:r>
              <a:rPr lang="ru-RU" dirty="0" err="1" smtClean="0">
                <a:solidFill>
                  <a:schemeClr val="bg1"/>
                </a:solidFill>
              </a:rPr>
              <a:t>уч.год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2. </a:t>
            </a:r>
            <a:r>
              <a:rPr lang="ru-RU" dirty="0">
                <a:solidFill>
                  <a:schemeClr val="bg1"/>
                </a:solidFill>
              </a:rPr>
              <a:t>Активно вовлекать в мероприятия </a:t>
            </a:r>
            <a:r>
              <a:rPr lang="ru-RU" dirty="0" err="1">
                <a:solidFill>
                  <a:schemeClr val="bg1"/>
                </a:solidFill>
              </a:rPr>
              <a:t>профориентационной</a:t>
            </a:r>
            <a:r>
              <a:rPr lang="ru-RU" dirty="0">
                <a:solidFill>
                  <a:schemeClr val="bg1"/>
                </a:solidFill>
              </a:rPr>
              <a:t> направленности преподавателей кафедр. 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3. Вносить корректировки в план работы по профориентации, исходя из потребностей и запросов партнеров. </a:t>
            </a: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673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58530"/>
            <a:ext cx="8929718" cy="64294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Контрольные цифры приема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0417321"/>
              </p:ext>
            </p:extLst>
          </p:nvPr>
        </p:nvGraphicFramePr>
        <p:xfrm>
          <a:off x="179512" y="1223387"/>
          <a:ext cx="8750776" cy="472021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612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27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(очное)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 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(заочное)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08.03.01 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13.03.02 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44.03.03 Специальное (дефектологическое)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3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45.03.01 Филология. Профиль «Отечественная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 филология</a:t>
                      </a: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»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21.05.04 Горное дело (МД, ЭФ)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21.05.04 Горное дело (ОПИ)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937699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21.05.04 Горное дело (ПР, ОГР)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624178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44.03.05  Педагогическое образование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Всего по ТИ (ф) СВФУ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68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49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47667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solidFill>
                  <a:schemeClr val="bg1"/>
                </a:solidFill>
              </a:rPr>
              <a:t>Всего (очное, заочное отделение) – </a:t>
            </a:r>
            <a:r>
              <a:rPr lang="ru-RU" sz="2200" b="1" u="sng" dirty="0" smtClean="0">
                <a:solidFill>
                  <a:schemeClr val="bg1"/>
                </a:solidFill>
              </a:rPr>
              <a:t>117</a:t>
            </a:r>
            <a:r>
              <a:rPr lang="ru-RU" sz="2200" u="sng" dirty="0" smtClean="0">
                <a:solidFill>
                  <a:schemeClr val="bg1"/>
                </a:solidFill>
              </a:rPr>
              <a:t>,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 них: </a:t>
            </a:r>
            <a:r>
              <a:rPr lang="ru-RU" i="1" dirty="0" smtClean="0">
                <a:solidFill>
                  <a:schemeClr val="bg1"/>
                </a:solidFill>
              </a:rPr>
              <a:t>очное отделение – 68, заочное - 49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1463515"/>
              </p:ext>
            </p:extLst>
          </p:nvPr>
        </p:nvGraphicFramePr>
        <p:xfrm>
          <a:off x="107504" y="1124744"/>
          <a:ext cx="8786874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Показатели приема абитуриентов (очное отделение) за 2020-2025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0598277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0" y="260648"/>
            <a:ext cx="9036496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(очное)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99538" y="1412776"/>
            <a:ext cx="404446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Особая квота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5,8 % </a:t>
            </a:r>
          </a:p>
          <a:p>
            <a:r>
              <a:rPr lang="ru-RU" sz="1600" i="1" dirty="0" smtClean="0">
                <a:solidFill>
                  <a:schemeClr val="bg1"/>
                </a:solidFill>
              </a:rPr>
              <a:t>(дети-сироты; оставшиеся без попечения родителей) </a:t>
            </a: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Отдельная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8,8 </a:t>
            </a:r>
            <a:r>
              <a:rPr lang="ru-RU" sz="2000" b="1" dirty="0">
                <a:solidFill>
                  <a:schemeClr val="bg1"/>
                </a:solidFill>
              </a:rPr>
              <a:t>%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1600" i="1" dirty="0" smtClean="0">
                <a:solidFill>
                  <a:schemeClr val="bg1"/>
                </a:solidFill>
              </a:rPr>
              <a:t>(дети участников СВО) </a:t>
            </a:r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Целевая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3 </a:t>
            </a:r>
            <a:r>
              <a:rPr lang="ru-RU" sz="2000" b="1" dirty="0">
                <a:solidFill>
                  <a:schemeClr val="bg1"/>
                </a:solidFill>
              </a:rPr>
              <a:t>%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(АО «ДГК», СОШ №15)</a:t>
            </a:r>
            <a:endParaRPr lang="ru-RU" sz="1600" b="1" i="1" dirty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На общих основаниях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82,4 %</a:t>
            </a:r>
          </a:p>
          <a:p>
            <a:endParaRPr lang="ru-RU" sz="1600" b="1" i="1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445560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0" y="116632"/>
            <a:ext cx="9036496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(очно-заочное, заочное)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1124744"/>
            <a:ext cx="38929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</a:rPr>
              <a:t>Отдельная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2,8 %</a:t>
            </a:r>
          </a:p>
          <a:p>
            <a:r>
              <a:rPr lang="ru-RU" sz="2000" b="1" i="1" dirty="0" smtClean="0">
                <a:solidFill>
                  <a:schemeClr val="bg1"/>
                </a:solidFill>
              </a:rPr>
              <a:t>(4 </a:t>
            </a:r>
            <a:r>
              <a:rPr lang="ru-RU" sz="2000" b="1" i="1" dirty="0">
                <a:solidFill>
                  <a:schemeClr val="bg1"/>
                </a:solidFill>
              </a:rPr>
              <a:t>студента)</a:t>
            </a:r>
          </a:p>
          <a:p>
            <a:endParaRPr lang="ru-RU" sz="2000" b="1" i="1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Особая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dirty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1,4 </a:t>
            </a:r>
            <a:r>
              <a:rPr lang="ru-RU" sz="2000" b="1" dirty="0">
                <a:solidFill>
                  <a:schemeClr val="bg1"/>
                </a:solidFill>
              </a:rPr>
              <a:t>%</a:t>
            </a:r>
          </a:p>
          <a:p>
            <a:r>
              <a:rPr lang="ru-RU" sz="2000" b="1" i="1" dirty="0" smtClean="0">
                <a:solidFill>
                  <a:schemeClr val="bg1"/>
                </a:solidFill>
              </a:rPr>
              <a:t>(2 </a:t>
            </a:r>
            <a:r>
              <a:rPr lang="ru-RU" sz="2000" b="1" i="1" dirty="0">
                <a:solidFill>
                  <a:schemeClr val="bg1"/>
                </a:solidFill>
              </a:rPr>
              <a:t>студента)</a:t>
            </a:r>
          </a:p>
          <a:p>
            <a:endParaRPr lang="ru-RU" sz="2000" b="1" i="1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Целевая квота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1,4 %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(ДГК) </a:t>
            </a:r>
            <a:r>
              <a:rPr lang="ru-RU" sz="2000" b="1" i="1" dirty="0" smtClean="0">
                <a:solidFill>
                  <a:schemeClr val="bg1"/>
                </a:solidFill>
              </a:rPr>
              <a:t>(2 </a:t>
            </a:r>
            <a:r>
              <a:rPr lang="ru-RU" sz="2000" b="1" i="1" dirty="0">
                <a:solidFill>
                  <a:schemeClr val="bg1"/>
                </a:solidFill>
              </a:rPr>
              <a:t>студент</a:t>
            </a:r>
            <a:r>
              <a:rPr lang="ru-RU" sz="2000" b="1" i="1" dirty="0" smtClean="0">
                <a:solidFill>
                  <a:schemeClr val="bg1"/>
                </a:solidFill>
              </a:rPr>
              <a:t>)</a:t>
            </a:r>
          </a:p>
          <a:p>
            <a:endParaRPr lang="ru-RU" sz="2000" b="1" i="1" dirty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КЦП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29 % 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(на общих основаниях) </a:t>
            </a:r>
          </a:p>
          <a:p>
            <a:r>
              <a:rPr lang="ru-RU" sz="2000" b="1" i="1" dirty="0" smtClean="0">
                <a:solidFill>
                  <a:schemeClr val="bg1"/>
                </a:solidFill>
              </a:rPr>
              <a:t>(41 студент)</a:t>
            </a:r>
            <a:endParaRPr lang="ru-RU" sz="2000" b="1" i="1" dirty="0">
              <a:solidFill>
                <a:schemeClr val="bg1"/>
              </a:solidFill>
            </a:endParaRPr>
          </a:p>
          <a:p>
            <a:endParaRPr lang="ru-RU" sz="2000" b="1" i="1" dirty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ДОПОУ</a:t>
            </a:r>
            <a:r>
              <a:rPr lang="ru-RU" sz="2000" b="1" dirty="0" smtClean="0">
                <a:solidFill>
                  <a:schemeClr val="bg1"/>
                </a:solidFill>
              </a:rPr>
              <a:t> (очно-заочное)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9,8 % </a:t>
            </a:r>
            <a:r>
              <a:rPr lang="ru-RU" sz="2000" b="1" i="1" dirty="0" smtClean="0">
                <a:solidFill>
                  <a:schemeClr val="bg1"/>
                </a:solidFill>
              </a:rPr>
              <a:t>(14 студентов)</a:t>
            </a:r>
            <a:endParaRPr lang="ru-RU" sz="2000" b="1" i="1" dirty="0">
              <a:solidFill>
                <a:schemeClr val="bg1"/>
              </a:solidFill>
            </a:endParaRPr>
          </a:p>
          <a:p>
            <a:endParaRPr lang="ru-RU" sz="2000" b="1" i="1" dirty="0" smtClean="0">
              <a:solidFill>
                <a:schemeClr val="bg1"/>
              </a:solidFill>
            </a:endParaRPr>
          </a:p>
          <a:p>
            <a:r>
              <a:rPr lang="ru-RU" sz="2000" b="1" u="sng" dirty="0">
                <a:solidFill>
                  <a:schemeClr val="bg1"/>
                </a:solidFill>
              </a:rPr>
              <a:t>ДОПОУ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(заочное</a:t>
            </a:r>
            <a:r>
              <a:rPr lang="ru-RU" sz="2000" b="1" dirty="0">
                <a:solidFill>
                  <a:schemeClr val="bg1"/>
                </a:solidFill>
              </a:rPr>
              <a:t>) </a:t>
            </a:r>
            <a:r>
              <a:rPr lang="ru-RU" sz="2000" dirty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55,6 % </a:t>
            </a:r>
          </a:p>
          <a:p>
            <a:r>
              <a:rPr lang="ru-RU" sz="2000" b="1" i="1" dirty="0" smtClean="0">
                <a:solidFill>
                  <a:schemeClr val="bg1"/>
                </a:solidFill>
              </a:rPr>
              <a:t>(79 </a:t>
            </a:r>
            <a:r>
              <a:rPr lang="ru-RU" sz="2000" b="1" i="1" dirty="0">
                <a:solidFill>
                  <a:schemeClr val="bg1"/>
                </a:solidFill>
              </a:rPr>
              <a:t>студентов</a:t>
            </a:r>
            <a:r>
              <a:rPr lang="ru-RU" sz="2000" b="1" i="1" dirty="0" smtClean="0">
                <a:solidFill>
                  <a:schemeClr val="bg1"/>
                </a:solidFill>
              </a:rPr>
              <a:t>)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68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548680"/>
            <a:ext cx="8143164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Информация по зачислению на бюджетные места </a:t>
            </a:r>
            <a:b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(ЕГЭ зачисленных по общему конкурсу)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774911"/>
              </p:ext>
            </p:extLst>
          </p:nvPr>
        </p:nvGraphicFramePr>
        <p:xfrm>
          <a:off x="611560" y="1988840"/>
          <a:ext cx="7848873" cy="35140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5040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35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Зачислены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</a:rPr>
                        <a:t>Из них, зачислены по результатам</a:t>
                      </a:r>
                      <a:r>
                        <a:rPr lang="ru-RU" sz="1400" b="1" baseline="0" dirty="0" smtClean="0">
                          <a:solidFill>
                            <a:sysClr val="windowText" lastClr="000000"/>
                          </a:solidFill>
                        </a:rPr>
                        <a:t> ЕГЭ</a:t>
                      </a:r>
                      <a:endParaRPr lang="ru-RU" sz="14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</a:rPr>
                        <a:t>Средний балл ЕГЭ</a:t>
                      </a:r>
                      <a:endParaRPr lang="ru-RU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54,1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Филология. Профиль: Отечественная филология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57,8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Горное дело (ОПИ)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Горное дело (МД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, ЭФГП)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Итого: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5594200"/>
              </p:ext>
            </p:extLst>
          </p:nvPr>
        </p:nvGraphicFramePr>
        <p:xfrm>
          <a:off x="214282" y="1142984"/>
          <a:ext cx="86781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Показатель среднего балла ЕГЭ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за 2018-2025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(НТИ)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Распределение первокурсников по уровням образования </a:t>
            </a:r>
            <a:r>
              <a:rPr lang="ru-RU" sz="2800" i="1" dirty="0">
                <a:solidFill>
                  <a:schemeClr val="bg1"/>
                </a:solidFill>
                <a:latin typeface="Bookman Old Style" pitchFamily="18" charset="0"/>
              </a:rPr>
              <a:t>(очное отделение)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866517"/>
              </p:ext>
            </p:extLst>
          </p:nvPr>
        </p:nvGraphicFramePr>
        <p:xfrm>
          <a:off x="0" y="1412776"/>
          <a:ext cx="9144000" cy="5284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596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49188" y="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Bookman Old Style" pitchFamily="18" charset="0"/>
              </a:rPr>
              <a:t>Выпускники СОШ </a:t>
            </a:r>
            <a:endParaRPr lang="ru-RU" sz="2800" dirty="0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6439025"/>
              </p:ext>
            </p:extLst>
          </p:nvPr>
        </p:nvGraphicFramePr>
        <p:xfrm>
          <a:off x="349188" y="490066"/>
          <a:ext cx="8471284" cy="602216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701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3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5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ШКОЛА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</a:rPr>
                        <a:t>Кол-во зачисленных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</a:rPr>
                        <a:t>НП (С)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Гимназия № 2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– СД, 4 – ГД,</a:t>
                      </a:r>
                      <a:r>
                        <a:rPr lang="ru-RU" sz="1800" i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2 – ОФ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ИТЛ №24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– СД,</a:t>
                      </a:r>
                      <a:r>
                        <a:rPr lang="ru-RU" sz="1800" i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1 – ГД, 1 – ПО 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258781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№15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800" i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ПО, 1 – ОФ, 1 – ГД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985809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№ 1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– СД,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945981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Гимназия № 1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ОФ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№ 23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ГД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№18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ГД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218369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Амурская обл.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ГД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431875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№2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ГД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782402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№22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ПО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24043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№13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ПО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695074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Намский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 улус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ОФ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940639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СОШ 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Мегино-Кангаласский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 улус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– ОФ 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758059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Итого: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– СД, 10 – ГД, 6 – ОФ, 4 – ПО 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00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9764</TotalTime>
  <Words>1048</Words>
  <Application>Microsoft Office PowerPoint</Application>
  <PresentationFormat>Экран (4:3)</PresentationFormat>
  <Paragraphs>272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Об итогах приемной кампании   ТИ (Ф) СВФУ В Г.НЕРЮНГРИ  2025 ГОД</vt:lpstr>
      <vt:lpstr>Контрольные цифры приема</vt:lpstr>
      <vt:lpstr>Презентация PowerPoint</vt:lpstr>
      <vt:lpstr>Структура приема (очное) </vt:lpstr>
      <vt:lpstr>Структура приема (очно-заочное, заочное) </vt:lpstr>
      <vt:lpstr>Информация по зачислению на бюджетные места  (ЕГЭ зачисленных по общему конкурсу)</vt:lpstr>
      <vt:lpstr>Презентация PowerPoint</vt:lpstr>
      <vt:lpstr>Распределение первокурсников по уровням образования (очное отделение)</vt:lpstr>
      <vt:lpstr>Выпускники СОШ </vt:lpstr>
      <vt:lpstr>Информация по зачисленным на места по ДОПОУ</vt:lpstr>
      <vt:lpstr>Выводы</vt:lpstr>
      <vt:lpstr>Постановление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ь ь</dc:title>
  <dc:creator>1</dc:creator>
  <cp:lastModifiedBy>Лидия Дмитриевна Ядреева</cp:lastModifiedBy>
  <cp:revision>487</cp:revision>
  <cp:lastPrinted>2025-09-26T05:32:20Z</cp:lastPrinted>
  <dcterms:created xsi:type="dcterms:W3CDTF">2013-09-18T07:01:51Z</dcterms:created>
  <dcterms:modified xsi:type="dcterms:W3CDTF">2025-09-26T05:33:47Z</dcterms:modified>
</cp:coreProperties>
</file>