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5533" r:id="rId2"/>
  </p:sldMasterIdLst>
  <p:notesMasterIdLst>
    <p:notesMasterId r:id="rId18"/>
  </p:notesMasterIdLst>
  <p:handoutMasterIdLst>
    <p:handoutMasterId r:id="rId19"/>
  </p:handoutMasterIdLst>
  <p:sldIdLst>
    <p:sldId id="338" r:id="rId3"/>
    <p:sldId id="389" r:id="rId4"/>
    <p:sldId id="391" r:id="rId5"/>
    <p:sldId id="378" r:id="rId6"/>
    <p:sldId id="392" r:id="rId7"/>
    <p:sldId id="393" r:id="rId8"/>
    <p:sldId id="351" r:id="rId9"/>
    <p:sldId id="379" r:id="rId10"/>
    <p:sldId id="396" r:id="rId11"/>
    <p:sldId id="401" r:id="rId12"/>
    <p:sldId id="380" r:id="rId13"/>
    <p:sldId id="385" r:id="rId14"/>
    <p:sldId id="399" r:id="rId15"/>
    <p:sldId id="402" r:id="rId16"/>
    <p:sldId id="390" r:id="rId17"/>
  </p:sldIdLst>
  <p:sldSz cx="9144000" cy="6858000" type="screen4x3"/>
  <p:notesSz cx="6761163" cy="9942513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000" b="1" kern="1200">
        <a:solidFill>
          <a:schemeClr val="bg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3300"/>
    <a:srgbClr val="CC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3928" autoAdjust="0"/>
  </p:normalViewPr>
  <p:slideViewPr>
    <p:cSldViewPr>
      <p:cViewPr varScale="1">
        <p:scale>
          <a:sx n="108" d="100"/>
          <a:sy n="108" d="100"/>
        </p:scale>
        <p:origin x="156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060862252884281E-2"/>
          <c:y val="0.11383591787292451"/>
          <c:w val="0.82410269028871386"/>
          <c:h val="0.80544852939837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8575" cmpd="sng"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8677933707456174E-3"/>
                  <c:y val="-2.8446660048525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837-48FA-A672-E031A6F509EF}"/>
                </c:ext>
              </c:extLst>
            </c:dLbl>
            <c:dLbl>
              <c:idx val="2"/>
              <c:layout>
                <c:manualLayout>
                  <c:x val="1.433896685372756E-3"/>
                  <c:y val="-5.6893320097050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1A-4728-ABC0-841D3B705D9E}"/>
                </c:ext>
              </c:extLst>
            </c:dLbl>
            <c:dLbl>
              <c:idx val="3"/>
              <c:layout>
                <c:manualLayout>
                  <c:x val="0"/>
                  <c:y val="-5.6893320097050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1A-4728-ABC0-841D3B705D9E}"/>
                </c:ext>
              </c:extLst>
            </c:dLbl>
            <c:dLbl>
              <c:idx val="4"/>
              <c:layout>
                <c:manualLayout>
                  <c:x val="-1.2905070168355277E-2"/>
                  <c:y val="-2.8446660048525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837-48FA-A672-E031A6F509EF}"/>
                </c:ext>
              </c:extLst>
            </c:dLbl>
            <c:dLbl>
              <c:idx val="5"/>
              <c:layout>
                <c:manualLayout>
                  <c:x val="-1.4338910401102679E-2"/>
                  <c:y val="-2.8446660048525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7602488612376383E-2"/>
                      <c:h val="6.79875175159749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837-48FA-A672-E031A6F509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ГД</c:v>
                </c:pt>
                <c:pt idx="1">
                  <c:v>МиИ</c:v>
                </c:pt>
                <c:pt idx="2">
                  <c:v>ЭПиАПП</c:v>
                </c:pt>
                <c:pt idx="3">
                  <c:v>СД</c:v>
                </c:pt>
                <c:pt idx="4">
                  <c:v>ПиМНО</c:v>
                </c:pt>
                <c:pt idx="5">
                  <c:v>ЭГиОД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1A-4728-ABC0-841D3B705D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rgbClr val="0070C0"/>
            </a:solidFill>
            <a:ln w="0" cap="sq" cmpd="sng"/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1A-4728-ABC0-841D3B705D9E}"/>
                </c:ext>
              </c:extLst>
            </c:dLbl>
            <c:dLbl>
              <c:idx val="1"/>
              <c:layout>
                <c:manualLayout>
                  <c:x val="3.299170462541199E-2"/>
                  <c:y val="8.48740820912371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1A-4728-ABC0-841D3B705D9E}"/>
                </c:ext>
              </c:extLst>
            </c:dLbl>
            <c:dLbl>
              <c:idx val="2"/>
              <c:layout>
                <c:manualLayout>
                  <c:x val="3.1750537203183389E-2"/>
                  <c:y val="8.48740820912369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1A-4728-ABC0-841D3B705D9E}"/>
                </c:ext>
              </c:extLst>
            </c:dLbl>
            <c:dLbl>
              <c:idx val="3"/>
              <c:layout>
                <c:manualLayout>
                  <c:x val="2.3472550023800321E-2"/>
                  <c:y val="1.1238670613659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300798556257971E-2"/>
                      <c:h val="6.79875175159749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091A-4728-ABC0-841D3B705D9E}"/>
                </c:ext>
              </c:extLst>
            </c:dLbl>
            <c:dLbl>
              <c:idx val="4"/>
              <c:layout>
                <c:manualLayout>
                  <c:x val="1.2573636804582587E-2"/>
                  <c:y val="2.471611577208267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470281983122019E-2"/>
                      <c:h val="5.66088534965648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91A-4728-ABC0-841D3B705D9E}"/>
                </c:ext>
              </c:extLst>
            </c:dLbl>
            <c:dLbl>
              <c:idx val="5"/>
              <c:layout>
                <c:manualLayout>
                  <c:x val="1.4338966853727981E-2"/>
                  <c:y val="5.689220014980388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4771972039240445E-2"/>
                      <c:h val="7.936618153538493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091A-4728-ABC0-841D3B705D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ГД</c:v>
                </c:pt>
                <c:pt idx="1">
                  <c:v>МиИ</c:v>
                </c:pt>
                <c:pt idx="2">
                  <c:v>ЭПиАПП</c:v>
                </c:pt>
                <c:pt idx="3">
                  <c:v>СД</c:v>
                </c:pt>
                <c:pt idx="4">
                  <c:v>ПиМНО</c:v>
                </c:pt>
                <c:pt idx="5">
                  <c:v>ЭГиОД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91A-4728-ABC0-841D3B705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20896"/>
        <c:axId val="69164032"/>
      </c:barChart>
      <c:catAx>
        <c:axId val="2112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9164032"/>
        <c:crosses val="autoZero"/>
        <c:auto val="1"/>
        <c:lblAlgn val="ctr"/>
        <c:lblOffset val="100"/>
        <c:noMultiLvlLbl val="0"/>
      </c:catAx>
      <c:valAx>
        <c:axId val="69164032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alpha val="0"/>
                </a:schemeClr>
              </a:solidFill>
            </a:ln>
          </c:spPr>
        </c:majorGridlines>
        <c:minorGridlines>
          <c:spPr>
            <a:ln w="0">
              <a:noFill/>
              <a:headEnd w="sm" len="sm"/>
            </a:ln>
          </c:spPr>
        </c:minorGridlines>
        <c:numFmt formatCode="0%" sourceLinked="1"/>
        <c:majorTickMark val="in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120896"/>
        <c:crosses val="autoZero"/>
        <c:crossBetween val="between"/>
        <c:minorUnit val="4.0000000000000008E-2"/>
      </c:valAx>
      <c:spPr>
        <a:noFill/>
        <a:ln>
          <a:solidFill>
            <a:schemeClr val="tx1">
              <a:tint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666304603245935"/>
          <c:y val="0"/>
          <c:w val="0.14151323272090988"/>
          <c:h val="0.12345804928778405"/>
        </c:manualLayout>
      </c:layout>
      <c:overlay val="0"/>
      <c:spPr>
        <a:noFill/>
        <a:ln>
          <a:solidFill>
            <a:srgbClr val="002060"/>
          </a:solidFill>
        </a:ln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664242365121133E-2"/>
          <c:y val="2.2053329199981365E-2"/>
          <c:w val="0.82410269028871386"/>
          <c:h val="0.8054485293983728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1.4338966853728034E-2"/>
                  <c:y val="-1.9912662033967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4D-4856-9C21-B29F0935B153}"/>
                </c:ext>
              </c:extLst>
            </c:dLbl>
            <c:dLbl>
              <c:idx val="2"/>
              <c:layout>
                <c:manualLayout>
                  <c:x val="2.8677933707456121E-2"/>
                  <c:y val="-4.2669990072787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1A-4728-ABC0-841D3B705D9E}"/>
                </c:ext>
              </c:extLst>
            </c:dLbl>
            <c:dLbl>
              <c:idx val="3"/>
              <c:layout>
                <c:manualLayout>
                  <c:x val="1.2905070168355277E-2"/>
                  <c:y val="-2.8446660048525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1A-4728-ABC0-841D3B705D9E}"/>
                </c:ext>
              </c:extLst>
            </c:dLbl>
            <c:dLbl>
              <c:idx val="4"/>
              <c:layout>
                <c:manualLayout>
                  <c:x val="-1.003727679760966E-2"/>
                  <c:y val="-1.1378664019410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4D-4856-9C21-B29F0935B1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4"/>
                <c:pt idx="0">
                  <c:v>ГД</c:v>
                </c:pt>
                <c:pt idx="1">
                  <c:v>ЭПиАПП</c:v>
                </c:pt>
                <c:pt idx="2">
                  <c:v>СД</c:v>
                </c:pt>
                <c:pt idx="3">
                  <c:v>МиИ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1A-4728-ABC0-841D3B705D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785138719413996E-2"/>
                  <c:y val="-5.7825997475690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1A-4728-ABC0-841D3B705D9E}"/>
                </c:ext>
              </c:extLst>
            </c:dLbl>
            <c:dLbl>
              <c:idx val="1"/>
              <c:layout>
                <c:manualLayout>
                  <c:x val="1.2917151030192671E-2"/>
                  <c:y val="-1.14252538248438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1A-4728-ABC0-841D3B705D9E}"/>
                </c:ext>
              </c:extLst>
            </c:dLbl>
            <c:dLbl>
              <c:idx val="2"/>
              <c:layout>
                <c:manualLayout>
                  <c:x val="5.0391226371672988E-2"/>
                  <c:y val="-2.8912998737845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1A-4728-ABC0-841D3B705D9E}"/>
                </c:ext>
              </c:extLst>
            </c:dLbl>
            <c:dLbl>
              <c:idx val="3"/>
              <c:layout>
                <c:manualLayout>
                  <c:x val="3.7811516877528512E-2"/>
                  <c:y val="-1.4363323430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1A-4728-ABC0-841D3B705D9E}"/>
                </c:ext>
              </c:extLst>
            </c:dLbl>
            <c:dLbl>
              <c:idx val="4"/>
              <c:layout>
                <c:manualLayout>
                  <c:x val="1.1856759146275998E-2"/>
                  <c:y val="-2.313039899027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91A-4728-ABC0-841D3B705D9E}"/>
                </c:ext>
              </c:extLst>
            </c:dLbl>
            <c:dLbl>
              <c:idx val="5"/>
              <c:layout>
                <c:manualLayout>
                  <c:x val="4.8752487302675493E-2"/>
                  <c:y val="-2.2757328038820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1A-4728-ABC0-841D3B705D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4"/>
                <c:pt idx="0">
                  <c:v>ГД</c:v>
                </c:pt>
                <c:pt idx="1">
                  <c:v>ЭПиАПП</c:v>
                </c:pt>
                <c:pt idx="2">
                  <c:v>СД</c:v>
                </c:pt>
                <c:pt idx="3">
                  <c:v>МиИ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0.91</c:v>
                </c:pt>
                <c:pt idx="1">
                  <c:v>0.75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91A-4728-ABC0-841D3B705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shape val="box"/>
        <c:axId val="21120896"/>
        <c:axId val="69164032"/>
        <c:axId val="1205915151"/>
      </c:bar3DChart>
      <c:catAx>
        <c:axId val="21120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164032"/>
        <c:crosses val="autoZero"/>
        <c:auto val="1"/>
        <c:lblAlgn val="ctr"/>
        <c:lblOffset val="100"/>
        <c:noMultiLvlLbl val="0"/>
      </c:catAx>
      <c:valAx>
        <c:axId val="6916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120896"/>
        <c:crosses val="autoZero"/>
        <c:crossBetween val="between"/>
        <c:minorUnit val="4.0000000000000008E-2"/>
      </c:valAx>
      <c:serAx>
        <c:axId val="1205915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164032"/>
        <c:crosses val="autoZero"/>
      </c:serAx>
      <c:spPr>
        <a:solidFill>
          <a:schemeClr val="lt1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721809079420627E-2"/>
          <c:y val="0.21957951359936967"/>
          <c:w val="0.86396483425682902"/>
          <c:h val="0.61543351392613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Лист1!$A$2:$A$8</c:f>
              <c:strCache>
                <c:ptCount val="6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ЭГиОД</c:v>
                </c:pt>
                <c:pt idx="4">
                  <c:v>ГД</c:v>
                </c:pt>
                <c:pt idx="5">
                  <c:v>ЭПиАПП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0.13</c:v>
                </c:pt>
                <c:pt idx="1">
                  <c:v>0</c:v>
                </c:pt>
                <c:pt idx="2">
                  <c:v>0.24</c:v>
                </c:pt>
                <c:pt idx="3">
                  <c:v>0.08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D7-4878-9940-724915DC09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4691358024691357E-2"/>
                  <c:y val="-1.2191406229751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BD7-4878-9940-724915DC096A}"/>
                </c:ext>
              </c:extLst>
            </c:dLbl>
            <c:dLbl>
              <c:idx val="1"/>
              <c:layout>
                <c:manualLayout>
                  <c:x val="0.20987660396617089"/>
                  <c:y val="0.2243219706227427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2322470107903158E-2"/>
                      <c:h val="4.978970304230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BD7-4878-9940-724915DC096A}"/>
                </c:ext>
              </c:extLst>
            </c:dLbl>
            <c:dLbl>
              <c:idx val="2"/>
              <c:layout>
                <c:manualLayout>
                  <c:x val="-1.2151258870418976E-7"/>
                  <c:y val="-2.31636718365268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BD7-4878-9940-724915DC096A}"/>
                </c:ext>
              </c:extLst>
            </c:dLbl>
            <c:dLbl>
              <c:idx val="3"/>
              <c:layout>
                <c:manualLayout>
                  <c:x val="6.1728395061728392E-3"/>
                  <c:y val="-2.1944531213551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D7-4878-9940-724915DC096A}"/>
                </c:ext>
              </c:extLst>
            </c:dLbl>
            <c:dLbl>
              <c:idx val="4"/>
              <c:layout>
                <c:manualLayout>
                  <c:x val="0.11574074074074074"/>
                  <c:y val="-4.63272476777291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4544692330125403E-2"/>
                      <c:h val="4.978970304230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5BD7-4878-9940-724915DC096A}"/>
                </c:ext>
              </c:extLst>
            </c:dLbl>
            <c:dLbl>
              <c:idx val="5"/>
              <c:layout>
                <c:manualLayout>
                  <c:x val="4.7839506172839504E-2"/>
                  <c:y val="-0.1182566404285845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D7-4878-9940-724915DC096A}"/>
                </c:ext>
              </c:extLst>
            </c:dLbl>
            <c:dLbl>
              <c:idx val="6"/>
              <c:layout>
                <c:manualLayout>
                  <c:x val="1.2345679012345678E-2"/>
                  <c:y val="-2.438300445015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BD7-4878-9940-724915DC09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6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ЭГиОД</c:v>
                </c:pt>
                <c:pt idx="4">
                  <c:v>ГД</c:v>
                </c:pt>
                <c:pt idx="5">
                  <c:v>ЭПиАПП</c:v>
                </c:pt>
              </c:strCache>
            </c:strRef>
          </c:cat>
          <c:val>
            <c:numRef>
              <c:f>Лист1!$C$2:$C$8</c:f>
              <c:numCache>
                <c:formatCode>0%</c:formatCode>
                <c:ptCount val="7"/>
                <c:pt idx="0">
                  <c:v>0.09</c:v>
                </c:pt>
                <c:pt idx="1">
                  <c:v>0.2</c:v>
                </c:pt>
                <c:pt idx="2">
                  <c:v>0.27</c:v>
                </c:pt>
                <c:pt idx="3">
                  <c:v>0.25</c:v>
                </c:pt>
                <c:pt idx="4">
                  <c:v>0</c:v>
                </c:pt>
                <c:pt idx="5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BD7-4878-9940-724915DC096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9351912608146203E-2"/>
                  <c:y val="-0.2511429683328704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890371342471079E-2"/>
                      <c:h val="6.361475770684064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5BD7-4878-9940-724915DC096A}"/>
                </c:ext>
              </c:extLst>
            </c:dLbl>
            <c:dLbl>
              <c:idx val="1"/>
              <c:layout>
                <c:manualLayout>
                  <c:x val="3.086419753086414E-2"/>
                  <c:y val="1.9506249967601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51851851851852"/>
                      <c:h val="4.694920138609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5BD7-4878-9940-724915DC096A}"/>
                </c:ext>
              </c:extLst>
            </c:dLbl>
            <c:dLbl>
              <c:idx val="2"/>
              <c:layout>
                <c:manualLayout>
                  <c:x val="2.4691358024691301E-2"/>
                  <c:y val="-7.31474774252594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061728395061731E-2"/>
                      <c:h val="3.38921093187077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5BD7-4878-9940-724915DC096A}"/>
                </c:ext>
              </c:extLst>
            </c:dLbl>
            <c:dLbl>
              <c:idx val="3"/>
              <c:layout>
                <c:manualLayout>
                  <c:x val="-0.27623456790123457"/>
                  <c:y val="-0.3511124994168284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fld id="{B349B059-6475-4517-932C-0CD9C7424E89}" type="VALUE">
                      <a:rPr lang="en-US" smtClean="0"/>
                      <a:pPr/>
                      <a:t>[ЗНАЧЕНИЕ]</a:t>
                    </a:fld>
                    <a:endParaRPr lang="en-US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5BD7-4878-9940-724915DC096A}"/>
                </c:ext>
              </c:extLst>
            </c:dLbl>
            <c:dLbl>
              <c:idx val="4"/>
              <c:layout>
                <c:manualLayout>
                  <c:x val="-0.32407401331777974"/>
                  <c:y val="-0.22491378179917126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24%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327160493827144E-2"/>
                      <c:h val="4.694920138609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5BD7-4878-9940-724915DC096A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BD7-4878-9940-724915DC096A}"/>
                </c:ext>
              </c:extLst>
            </c:dLbl>
            <c:dLbl>
              <c:idx val="6"/>
              <c:layout>
                <c:manualLayout>
                  <c:x val="1.8518518518518517E-2"/>
                  <c:y val="2.43828124595019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BD7-4878-9940-724915DC09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6"/>
                <c:pt idx="0">
                  <c:v>СД</c:v>
                </c:pt>
                <c:pt idx="1">
                  <c:v>МиИ</c:v>
                </c:pt>
                <c:pt idx="2">
                  <c:v>ПиМНО</c:v>
                </c:pt>
                <c:pt idx="3">
                  <c:v>ЭГиОД</c:v>
                </c:pt>
                <c:pt idx="4">
                  <c:v>ГД</c:v>
                </c:pt>
                <c:pt idx="5">
                  <c:v>ЭПиАПП</c:v>
                </c:pt>
              </c:strCache>
            </c:strRef>
          </c:cat>
          <c:val>
            <c:numRef>
              <c:f>Лист1!$D$2:$D$8</c:f>
              <c:numCache>
                <c:formatCode>0%</c:formatCode>
                <c:ptCount val="7"/>
                <c:pt idx="0">
                  <c:v>0</c:v>
                </c:pt>
                <c:pt idx="1">
                  <c:v>0.18</c:v>
                </c:pt>
                <c:pt idx="2">
                  <c:v>0.28999999999999998</c:v>
                </c:pt>
                <c:pt idx="3">
                  <c:v>0</c:v>
                </c:pt>
                <c:pt idx="4">
                  <c:v>0.12</c:v>
                </c:pt>
                <c:pt idx="5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5BD7-4878-9940-724915DC0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357952"/>
        <c:axId val="29839744"/>
      </c:barChart>
      <c:catAx>
        <c:axId val="2935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839744"/>
        <c:crosses val="autoZero"/>
        <c:auto val="1"/>
        <c:lblAlgn val="ctr"/>
        <c:lblOffset val="100"/>
        <c:noMultiLvlLbl val="0"/>
      </c:catAx>
      <c:valAx>
        <c:axId val="298397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9357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3435331000291632"/>
          <c:y val="4.8554435204787785E-4"/>
          <c:w val="7.4003839797803048E-2"/>
          <c:h val="0.1561713378311622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0.62999</cdr:x>
      <cdr:y>0.56682</cdr:y>
    </cdr:from>
    <cdr:to>
      <cdr:x>0.69963</cdr:x>
      <cdr:y>0.63939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184576" y="2952328"/>
          <a:ext cx="573074" cy="377985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314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62" y="1"/>
            <a:ext cx="2930313" cy="497526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88"/>
            <a:ext cx="2930314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62" y="9443388"/>
            <a:ext cx="2930313" cy="49752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pPr>
              <a:defRPr/>
            </a:pPr>
            <a:fld id="{75A370F9-A23F-4046-9CAB-FC1043234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764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3C07-FA29-43AC-B5C9-A2E4C8B537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4408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922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10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75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3C07-FA29-43AC-B5C9-A2E4C8B53722}" type="slidenum">
              <a:rPr lang="ru-RU" smtClean="0"/>
              <a:t>13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341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90BE433-D02B-4E28-B22F-9A22FCE75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35716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31AF6-34E5-44E3-94C5-2928E4A3F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6521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E46D-E6DA-40BD-A800-21464917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41505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7940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BE433-D02B-4E28-B22F-9A22FCE75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3125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77AE4-D13E-408F-9B55-EE9890721D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2292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CD04F-C4F5-4619-94A6-4A1209C2F3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351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C92E-5040-44D1-9F0A-568CFD130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3426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BA3A06-559B-4EE6-97F0-2C3509823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2959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C5C8E-2480-4AA0-AF63-2A8298A0C8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5512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998F0-6554-43BA-83E1-87F4FE36BF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77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7AE4-D13E-408F-9B55-EE989072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8927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0F941-C33A-4C3A-A96A-BCF89F5A9E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635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DF099-DA62-481C-8606-A549FC1D80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2510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31AF6-34E5-44E3-94C5-2928E4A3FE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5957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12E46D-E6DA-40BD-A800-214649171B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6208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8056E-1D96-4B4E-ABD6-5250E5BF0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200136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CD04F-C4F5-4619-94A6-4A1209C2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3574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C92E-5040-44D1-9F0A-568CFD130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3634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A06-559B-4EE6-97F0-2C3509823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5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C5C8E-2480-4AA0-AF63-2A8298A0C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567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98F0-6554-43BA-83E1-87F4FE36B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002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0F941-C33A-4C3A-A96A-BCF89F5A9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0772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F099-DA62-481C-8606-A549FC1D8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4926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F0ABF57-4B41-4F48-B80D-A42E98CAD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32" r:id="rId1"/>
    <p:sldLayoutId id="2147485514" r:id="rId2"/>
    <p:sldLayoutId id="2147485515" r:id="rId3"/>
    <p:sldLayoutId id="2147485516" r:id="rId4"/>
    <p:sldLayoutId id="2147485517" r:id="rId5"/>
    <p:sldLayoutId id="2147485518" r:id="rId6"/>
    <p:sldLayoutId id="2147485519" r:id="rId7"/>
    <p:sldLayoutId id="2147485520" r:id="rId8"/>
    <p:sldLayoutId id="2147485521" r:id="rId9"/>
    <p:sldLayoutId id="2147485522" r:id="rId10"/>
    <p:sldLayoutId id="2147485523" r:id="rId11"/>
    <p:sldLayoutId id="2147485524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0ABF57-4B41-4F48-B80D-A42E98CAD2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4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4" r:id="rId1"/>
    <p:sldLayoutId id="2147485535" r:id="rId2"/>
    <p:sldLayoutId id="2147485536" r:id="rId3"/>
    <p:sldLayoutId id="2147485537" r:id="rId4"/>
    <p:sldLayoutId id="2147485538" r:id="rId5"/>
    <p:sldLayoutId id="2147485539" r:id="rId6"/>
    <p:sldLayoutId id="2147485540" r:id="rId7"/>
    <p:sldLayoutId id="2147485541" r:id="rId8"/>
    <p:sldLayoutId id="2147485542" r:id="rId9"/>
    <p:sldLayoutId id="2147485543" r:id="rId10"/>
    <p:sldLayoutId id="2147485544" r:id="rId11"/>
    <p:sldLayoutId id="2147485545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695" y="188640"/>
            <a:ext cx="9036496" cy="6552728"/>
          </a:xfrm>
          <a:solidFill>
            <a:schemeClr val="bg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Итоги</a:t>
            </a:r>
            <a:b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государственной итоговой аттестации</a:t>
            </a:r>
            <a:b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alt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2024/2025 учебный год</a:t>
            </a:r>
            <a:r>
              <a:rPr lang="ru-RU" altLang="ru-RU" sz="49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9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940152" y="2708920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809625" y="333375"/>
            <a:ext cx="7343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2025</a:t>
            </a:r>
            <a:endParaRPr kumimoji="0"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kumimoji="0"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97770888"/>
              </p:ext>
            </p:extLst>
          </p:nvPr>
        </p:nvGraphicFramePr>
        <p:xfrm>
          <a:off x="107504" y="1556792"/>
          <a:ext cx="885698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30132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Данные о выданных дипломах с отличием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765629"/>
              </p:ext>
            </p:extLst>
          </p:nvPr>
        </p:nvGraphicFramePr>
        <p:xfrm>
          <a:off x="251520" y="836711"/>
          <a:ext cx="8712968" cy="53933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37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1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18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2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57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54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6018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325">
                <a:tc v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 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3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4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4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val="11081863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Данные о выданных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дипломах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отличием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0580954"/>
              </p:ext>
            </p:extLst>
          </p:nvPr>
        </p:nvGraphicFramePr>
        <p:xfrm>
          <a:off x="539552" y="1268760"/>
          <a:ext cx="8229600" cy="520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77971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756456"/>
              </p:ext>
            </p:extLst>
          </p:nvPr>
        </p:nvGraphicFramePr>
        <p:xfrm>
          <a:off x="107504" y="35511"/>
          <a:ext cx="8892479" cy="64964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9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1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4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99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36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49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91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91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91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7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913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2472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458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2048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НПС</a:t>
                      </a:r>
                    </a:p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</a:p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 с отличием </a:t>
                      </a:r>
                    </a:p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</a:t>
                      </a:r>
                      <a:r>
                        <a:rPr lang="ru-RU" sz="105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магистратуру, аспирантуру</a:t>
                      </a:r>
                    </a:p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фунд.и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поисковых научных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ВКР выполнена на базе (вне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учебн.проц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 СВФУ)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заявке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внедрением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ВКР с призовым местом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виде </a:t>
                      </a:r>
                      <a:r>
                        <a:rPr lang="en-US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STARTUP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проектов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применением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мультимедийных технологий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ема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предложена студентом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оллективом 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студентов 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05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екоменд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 внедрению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05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екоменд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 опубликованию в виде научных статей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05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екоменд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 участию на Всероссийских конкурсах 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8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4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76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математика и информатика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5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 двумя профилями подготовки)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29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952" marR="6952" marT="69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2285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Методические указания к написанию ВКР</a:t>
            </a:r>
            <a:endParaRPr lang="ru-RU" dirty="0"/>
          </a:p>
        </p:txBody>
      </p:sp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9686190"/>
              </p:ext>
            </p:extLst>
          </p:nvPr>
        </p:nvGraphicFramePr>
        <p:xfrm>
          <a:off x="131884" y="383883"/>
          <a:ext cx="8904612" cy="58391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94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66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643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Специальность/направление подготовки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ГИА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Методические указания к написанию ВКР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02"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протокола УМС, дата утверждения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9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ЭПиАПП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  «Электроэнергетика и электротехника», профиль «Электрооборудование  и электрохозяйство предприятий, организаций, учреждений»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09.06.2016г.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79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ЭГиОД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 «Филология», профиль «Зарубежная филология (Английский язык и литература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)»; профиль «Отечественная филология (русский язык и литература)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27.05.2021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 от 25.06.2015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45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 «Педагогическое образование (с двумя профилями подготовки) профиль «Дошкольное образование и начальное образование»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 от 25.11.2021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79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01.03.02 «Прикладная математика и информатика», профиль Системное программирование и компьютерные технологии; 09.03.03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информатика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профиль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информатика в менеджменте»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 от 27.05.2021              №6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 18.04.2024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9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 «Строительство», профиль «Промышленное и гражданское строительство»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27.04.2020</a:t>
                      </a:r>
                      <a:endParaRPr lang="ru-RU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 от 29.01.2015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981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«Горное дело», специализация «Обогащение полезных ископаемых»,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«Открытые горные работы» «Подземная разработка пластовых месторождений»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26.04.2018             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 от 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26.04.2019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64" marR="7164" marT="716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 от 21.05.2024         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ru-RU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15.11.2018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 от 26.10.2017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64" marR="7164" marT="716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996832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251520" y="885025"/>
            <a:ext cx="8781540" cy="5693866"/>
          </a:xfrm>
          <a:prstGeom prst="rect">
            <a:avLst/>
          </a:prstGeom>
          <a:noFill/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1pPr>
            <a:lvl2pPr marL="742950" indent="-28575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2pPr>
            <a:lvl3pPr marL="11430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3pPr>
            <a:lvl4pPr marL="16002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4pPr>
            <a:lvl5pPr marL="2057400" indent="-228600"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bg1"/>
                </a:solidFill>
                <a:latin typeface="Garamond" pitchFamily="18" charset="0"/>
              </a:defRPr>
            </a:lvl9pPr>
          </a:lstStyle>
          <a:p>
            <a:pPr marL="0" indent="0" algn="just">
              <a:defRPr/>
            </a:pP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Информацию принять к сведению.</a:t>
            </a:r>
          </a:p>
          <a:p>
            <a:pPr marL="0" indent="0" algn="just">
              <a:defRPr/>
            </a:pP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Составить план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мероприятий, направленных на устранение замечаний и совершенствование подготовки выпускников, принять меры по улучшению показателей результатов ГИА (успеваемость, количество дипломов с отличием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defRPr/>
            </a:pP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b="0" dirty="0">
                <a:solidFill>
                  <a:schemeClr val="tx1"/>
                </a:solidFill>
                <a:latin typeface="Times New Roman"/>
              </a:rPr>
              <a:t>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Усилить ответственность секретарей ГЭК в части оформления персональных данных, оценок в дипломах о ВО и приложениях к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ним, а также при заполнении модуля ГИА.     </a:t>
            </a:r>
          </a:p>
          <a:p>
            <a:pPr marL="0" indent="0" algn="just">
              <a:defRPr/>
            </a:pP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4.Выпускающим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кафедрам </a:t>
            </a:r>
            <a:r>
              <a:rPr lang="ru-RU" alt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обновить методические указания </a:t>
            </a:r>
            <a:r>
              <a:rPr lang="ru-RU" alt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написанию ВКР.</a:t>
            </a:r>
          </a:p>
          <a:p>
            <a:pPr marL="0" indent="0" algn="just">
              <a:defRPr/>
            </a:pPr>
            <a:endParaRPr lang="ru-RU" alt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860" y="274637"/>
            <a:ext cx="8712200" cy="61038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ПОСТАНОВЛЕНИЕ: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164111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820472" cy="5976664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>
              <a:buFontTx/>
              <a:buChar char="•"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•"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соответствии с Порядком проведения государственной итоговой аттестации по образовательным программам высшего образования, программам бакалавриата, программам специалитета и программам магистратуры, утвержденным </a:t>
            </a:r>
            <a:r>
              <a:rPr lang="ru-RU" alt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МОиН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РФ, в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2024-2025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учебном году: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 график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ГИА на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2024/2025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учебный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год;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kumimoji="1"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 </a:t>
            </a:r>
            <a:r>
              <a:rPr kumimoji="1"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 семинар для секретарей ГИА</a:t>
            </a:r>
            <a:r>
              <a:rPr kumimoji="1"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kumimoji="1"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kumimoji="1"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инструкция и график работы секретарей ГИА</a:t>
            </a:r>
            <a:r>
              <a:rPr kumimoji="1"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обновлены и актуализированы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программы ГИА;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2024/2025 учебном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 все председатели ГЭК были утверждены из числа ведущих специалистов - представителей работодателей г. Нерюнгри.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утверждены составы ГЭК и апелляционных комиссий;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тексты ВКР проверены на объем заимствования и размещены в ЭБС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СВФУ;</a:t>
            </a: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Дипломы о ВО и приложения к ним распечатаны, подписаны и выданы выпускникам.</a:t>
            </a:r>
            <a:endParaRPr lang="en-US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Tx/>
              <a:buChar char="•"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по ФИС ФРДО заполнена и отправлена в головной ВУЗ для внесения в федеральную систему.</a:t>
            </a:r>
            <a:endParaRPr lang="ru-RU" alt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16327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315416"/>
            <a:ext cx="6798734" cy="1728192"/>
          </a:xfrm>
        </p:spPr>
        <p:txBody>
          <a:bodyPr>
            <a:normAutofit/>
          </a:bodyPr>
          <a:lstStyle/>
          <a:p>
            <a:pPr algn="ctr"/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Контингент выпускников</a:t>
            </a:r>
            <a:r>
              <a:rPr lang="ru-RU" altLang="ru-RU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6583766"/>
              </p:ext>
            </p:extLst>
          </p:nvPr>
        </p:nvGraphicFramePr>
        <p:xfrm>
          <a:off x="230505" y="836712"/>
          <a:ext cx="8856988" cy="55141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4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742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588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64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заочная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764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138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95123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</a:t>
            </a: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ГИА 2025  </a:t>
            </a:r>
            <a:b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Очная </a:t>
            </a: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</a:t>
            </a: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обучения</a:t>
            </a:r>
            <a:b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200" b="1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Специалитет</a:t>
            </a: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2555598"/>
              </p:ext>
            </p:extLst>
          </p:nvPr>
        </p:nvGraphicFramePr>
        <p:xfrm>
          <a:off x="5906" y="1772816"/>
          <a:ext cx="9143999" cy="410795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92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1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18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5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03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07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0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647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2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«Открытые горные работы»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2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специализация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«Обогащение полезных ископаемых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77%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9603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052736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  <a:b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3223844"/>
              </p:ext>
            </p:extLst>
          </p:nvPr>
        </p:nvGraphicFramePr>
        <p:xfrm>
          <a:off x="179512" y="1313385"/>
          <a:ext cx="8820473" cy="5544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7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8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7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34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43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35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50371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ОКСО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292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«Филология», профиль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«Отечественная филология (русский язык  и литература)»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108474"/>
                  </a:ext>
                </a:extLst>
              </a:tr>
              <a:tr h="11987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45.03.01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«Филология», профиль «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 и литература)»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92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.03.0</a:t>
                      </a:r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математика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информатика»,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«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Системное программирование и компьютерные технологии»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213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589199" cy="1008112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Очная форма обучения</a:t>
            </a:r>
            <a:b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8876529"/>
              </p:ext>
            </p:extLst>
          </p:nvPr>
        </p:nvGraphicFramePr>
        <p:xfrm>
          <a:off x="16767" y="1305497"/>
          <a:ext cx="9144003" cy="5375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6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0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63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43318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ОКСО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688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«Электроэнергетика и электротехника», профиль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электрохозяйство предприятий, организаций, учреждений»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74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«Строительство», профиль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гражданское строительство»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74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«Педагогическое образование (с двумя профилями подготовки)», профиль Дошкольное образование и начальное образование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5928"/>
                  </a:ext>
                </a:extLst>
              </a:tr>
              <a:tr h="660386"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6254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81513" y="6381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0" lang="ru-RU" altLang="ru-RU" sz="18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809625" y="333375"/>
            <a:ext cx="7343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ГИА</a:t>
            </a:r>
          </a:p>
          <a:p>
            <a:pPr eaLnBrk="1" hangingPunct="1"/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Очная </a:t>
            </a:r>
            <a:r>
              <a:rPr kumimoji="0"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kumimoji="0"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2025</a:t>
            </a:r>
            <a:endParaRPr kumimoji="0"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kumimoji="0"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11525042"/>
              </p:ext>
            </p:extLst>
          </p:nvPr>
        </p:nvGraphicFramePr>
        <p:xfrm>
          <a:off x="539552" y="1484784"/>
          <a:ext cx="885698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1" y="44624"/>
            <a:ext cx="8229600" cy="26174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ГИА </a:t>
            </a: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обучения</a:t>
            </a:r>
            <a:b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Специалитет</a:t>
            </a:r>
            <a: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087704"/>
              </p:ext>
            </p:extLst>
          </p:nvPr>
        </p:nvGraphicFramePr>
        <p:xfrm>
          <a:off x="251520" y="1052736"/>
          <a:ext cx="8784975" cy="51845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8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23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7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1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41233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по ОКСО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89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«Подземная разработка пластовых месторождений»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89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21.05.04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«Горное дело», специализация «Открытые горные работы»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5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-99392"/>
            <a:ext cx="8229600" cy="1287016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ГИА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Заочная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</a:t>
            </a:r>
            <a:b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Бакалавриат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9116928"/>
              </p:ext>
            </p:extLst>
          </p:nvPr>
        </p:nvGraphicFramePr>
        <p:xfrm>
          <a:off x="30582" y="980728"/>
          <a:ext cx="9143998" cy="56166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9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959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336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ОКСО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специальности/направления 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выпускников 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"отлично"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"хорошо"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"удовлетворительно"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368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13.03.02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«Электроэнергетика и электротехника», профиль «Электрооборудование и электрохозяйство предприятий, организаций, учреждений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89%</a:t>
                      </a:r>
                    </a:p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89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08.03.01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«Строительство»,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</a:t>
                      </a:r>
                    </a:p>
                    <a:p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и гражданское строительство»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70880"/>
                  </a:ext>
                </a:extLst>
              </a:tr>
              <a:tr h="115226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09.03.03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информатика»,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профиль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«Прикладная информатика в менеджменте»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58054"/>
                  </a:ext>
                </a:extLst>
              </a:tr>
              <a:tr h="1048067"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ИТОГО: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635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9256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pptselling_tp01017848">
  <a:themeElements>
    <a:clrScheme name="ms_pptselling_tp01017848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ms_pptselling_tp01017848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13716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s_pptselling_tp01017848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7">
        <a:dk1>
          <a:srgbClr val="000000"/>
        </a:dk1>
        <a:lt1>
          <a:srgbClr val="FFFFFF"/>
        </a:lt1>
        <a:dk2>
          <a:srgbClr val="0033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selling_tp01017848 8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selling_tp01017848 9">
        <a:dk1>
          <a:srgbClr val="808080"/>
        </a:dk1>
        <a:lt1>
          <a:srgbClr val="0000CC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0000AE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9577</TotalTime>
  <Words>1273</Words>
  <Application>Microsoft Office PowerPoint</Application>
  <PresentationFormat>Экран (4:3)</PresentationFormat>
  <Paragraphs>539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Garamond</vt:lpstr>
      <vt:lpstr>Times New Roman</vt:lpstr>
      <vt:lpstr>ms_pptselling_tp01017848</vt:lpstr>
      <vt:lpstr>Тема Office</vt:lpstr>
      <vt:lpstr>  Итоги  государственной итоговой аттестации  2024/2025 учебный год  </vt:lpstr>
      <vt:lpstr>Презентация PowerPoint</vt:lpstr>
      <vt:lpstr>Контингент выпускников </vt:lpstr>
      <vt:lpstr>Результаты ГИА 2025   Очная форма обучения Специалитет </vt:lpstr>
      <vt:lpstr>Результаты ГИА 2025  Очная форма обучения Бакалавриат</vt:lpstr>
      <vt:lpstr>Результаты ГИА 2025  Очная форма обучения Бакалавриат</vt:lpstr>
      <vt:lpstr>Презентация PowerPoint</vt:lpstr>
      <vt:lpstr>   Результаты ГИА 2025  Заочная форма обучения Специалитет </vt:lpstr>
      <vt:lpstr>Результаты ГИА 2025 Заочная форма обучения  Бакалавриат</vt:lpstr>
      <vt:lpstr>Презентация PowerPoint</vt:lpstr>
      <vt:lpstr>Данные о выданных дипломах с отличием</vt:lpstr>
      <vt:lpstr>Данные о выданных дипломах с отличием</vt:lpstr>
      <vt:lpstr>Презентация PowerPoint</vt:lpstr>
      <vt:lpstr>Презентация PowerPoint</vt:lpstr>
      <vt:lpstr>ПОСТАНОВЛЕНИЕ: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ПРОВЕДЕНИЯ           ГОСУДАРСТВЕННЫХ МЕЖДИСЦИПЛИНАРНЫХ ЭКЗАМЕНОВ  В 2010/2011 УЧ.ГОДУ</dc:title>
  <dc:creator>11</dc:creator>
  <cp:lastModifiedBy>Лидия Дмитриевна Ядреева</cp:lastModifiedBy>
  <cp:revision>518</cp:revision>
  <cp:lastPrinted>2025-09-26T05:29:55Z</cp:lastPrinted>
  <dcterms:created xsi:type="dcterms:W3CDTF">2011-04-28T00:43:38Z</dcterms:created>
  <dcterms:modified xsi:type="dcterms:W3CDTF">2025-09-26T05:30:35Z</dcterms:modified>
</cp:coreProperties>
</file>