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1" r:id="rId1"/>
    <p:sldMasterId id="2147483914" r:id="rId2"/>
    <p:sldMasterId id="2147483967" r:id="rId3"/>
    <p:sldMasterId id="2147483980" r:id="rId4"/>
    <p:sldMasterId id="2147484017" r:id="rId5"/>
  </p:sldMasterIdLst>
  <p:notesMasterIdLst>
    <p:notesMasterId r:id="rId13"/>
  </p:notesMasterIdLst>
  <p:handoutMasterIdLst>
    <p:handoutMasterId r:id="rId14"/>
  </p:handoutMasterIdLst>
  <p:sldIdLst>
    <p:sldId id="256" r:id="rId6"/>
    <p:sldId id="277" r:id="rId7"/>
    <p:sldId id="276" r:id="rId8"/>
    <p:sldId id="275" r:id="rId9"/>
    <p:sldId id="268" r:id="rId10"/>
    <p:sldId id="278" r:id="rId11"/>
    <p:sldId id="262" r:id="rId1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934" autoAdjust="0"/>
  </p:normalViewPr>
  <p:slideViewPr>
    <p:cSldViewPr>
      <p:cViewPr varScale="1">
        <p:scale>
          <a:sx n="104" d="100"/>
          <a:sy n="104" d="100"/>
        </p:scale>
        <p:origin x="183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chugina\Documents\&#1063;&#1072;&#1090;\2023%20&#1090;&#1088;&#1091;&#1076;-&#1074;&#1086;%20&#1085;&#1072;%2026.10.23%20(&#1089;%20&#1080;&#1079;&#1084;.%2025.06.24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динамика!$A$17</c:f>
              <c:strCache>
                <c:ptCount val="1"/>
                <c:pt idx="0">
                  <c:v>Занято по всем каналам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999999999999949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537-482C-B6C1-0DCEF74F7D0F}"/>
                </c:ext>
              </c:extLst>
            </c:dLbl>
            <c:dLbl>
              <c:idx val="1"/>
              <c:layout>
                <c:manualLayout>
                  <c:x val="1.666666666666656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537-482C-B6C1-0DCEF74F7D0F}"/>
                </c:ext>
              </c:extLst>
            </c:dLbl>
            <c:dLbl>
              <c:idx val="2"/>
              <c:layout>
                <c:manualLayout>
                  <c:x val="1.6835128417564825E-3"/>
                  <c:y val="-2.4299564521190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537-482C-B6C1-0DCEF74F7D0F}"/>
                </c:ext>
              </c:extLst>
            </c:dLbl>
            <c:dLbl>
              <c:idx val="3"/>
              <c:layout>
                <c:manualLayout>
                  <c:x val="1.6422789980164443E-2"/>
                  <c:y val="-1.88996612942590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97,2%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825877784885219E-2"/>
                      <c:h val="5.72354593781817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3537-482C-B6C1-0DCEF74F7D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динамика!$B$16:$G$16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  <c:extLst/>
            </c:numRef>
          </c:cat>
          <c:val>
            <c:numRef>
              <c:f>динамика!$B$17:$G$17</c:f>
              <c:numCache>
                <c:formatCode>0.0%</c:formatCode>
                <c:ptCount val="4"/>
                <c:pt idx="0">
                  <c:v>0.89470000000000005</c:v>
                </c:pt>
                <c:pt idx="1">
                  <c:v>0.97619999999999996</c:v>
                </c:pt>
                <c:pt idx="2">
                  <c:v>0.88</c:v>
                </c:pt>
                <c:pt idx="3">
                  <c:v>0.94599999999999995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3537-482C-B6C1-0DCEF74F7D0F}"/>
            </c:ext>
          </c:extLst>
        </c:ser>
        <c:ser>
          <c:idx val="1"/>
          <c:order val="1"/>
          <c:tx>
            <c:strRef>
              <c:f>динамика!$A$18</c:f>
              <c:strCache>
                <c:ptCount val="1"/>
                <c:pt idx="0">
                  <c:v>Трудоустроено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3333333333333333E-2"/>
                  <c:y val="-1.3333333333333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37-482C-B6C1-0DCEF74F7D0F}"/>
                </c:ext>
              </c:extLst>
            </c:dLbl>
            <c:dLbl>
              <c:idx val="1"/>
              <c:layout>
                <c:manualLayout>
                  <c:x val="3.0555555555555555E-2"/>
                  <c:y val="-2.6666666666666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537-482C-B6C1-0DCEF74F7D0F}"/>
                </c:ext>
              </c:extLst>
            </c:dLbl>
            <c:dLbl>
              <c:idx val="2"/>
              <c:layout>
                <c:manualLayout>
                  <c:x val="5.9315990057995031E-2"/>
                  <c:y val="-2.6999516134655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37-482C-B6C1-0DCEF74F7D0F}"/>
                </c:ext>
              </c:extLst>
            </c:dLbl>
            <c:dLbl>
              <c:idx val="3"/>
              <c:layout>
                <c:manualLayout>
                  <c:x val="2.096384424192212E-2"/>
                  <c:y val="-2.96994677481213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78,37%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537-482C-B6C1-0DCEF74F7D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динамика!$B$16:$G$16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  <c:extLst/>
            </c:numRef>
          </c:cat>
          <c:val>
            <c:numRef>
              <c:f>динамика!$B$18:$G$18</c:f>
              <c:numCache>
                <c:formatCode>0.0%</c:formatCode>
                <c:ptCount val="4"/>
                <c:pt idx="0">
                  <c:v>0.75</c:v>
                </c:pt>
                <c:pt idx="1">
                  <c:v>0.65</c:v>
                </c:pt>
                <c:pt idx="2">
                  <c:v>0.69399999999999995</c:v>
                </c:pt>
                <c:pt idx="3">
                  <c:v>0.75670000000000004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7-3537-482C-B6C1-0DCEF74F7D0F}"/>
            </c:ext>
          </c:extLst>
        </c:ser>
        <c:ser>
          <c:idx val="2"/>
          <c:order val="2"/>
          <c:tx>
            <c:strRef>
              <c:f>динамика!$A$19</c:f>
              <c:strCache>
                <c:ptCount val="1"/>
                <c:pt idx="0">
                  <c:v>Не трудоустроено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7777777777767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537-482C-B6C1-0DCEF74F7D0F}"/>
                </c:ext>
              </c:extLst>
            </c:dLbl>
            <c:dLbl>
              <c:idx val="1"/>
              <c:layout>
                <c:manualLayout>
                  <c:x val="3.8888888888888785E-2"/>
                  <c:y val="-1.3333333333333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537-482C-B6C1-0DCEF74F7D0F}"/>
                </c:ext>
              </c:extLst>
            </c:dLbl>
            <c:dLbl>
              <c:idx val="2"/>
              <c:layout>
                <c:manualLayout>
                  <c:x val="2.1885666942833473E-2"/>
                  <c:y val="-1.3499758067327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537-482C-B6C1-0DCEF74F7D0F}"/>
                </c:ext>
              </c:extLst>
            </c:dLbl>
            <c:dLbl>
              <c:idx val="3"/>
              <c:layout>
                <c:manualLayout>
                  <c:x val="1.683512841756421E-2"/>
                  <c:y val="-1.8899661294259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3537-482C-B6C1-0DCEF74F7D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динамика!$B$16:$G$16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  <c:extLst/>
            </c:numRef>
          </c:cat>
          <c:val>
            <c:numRef>
              <c:f>динамика!$B$19:$G$19</c:f>
              <c:numCache>
                <c:formatCode>0.0%</c:formatCode>
                <c:ptCount val="4"/>
                <c:pt idx="0">
                  <c:v>0.1053</c:v>
                </c:pt>
                <c:pt idx="1">
                  <c:v>2.3800000000000002E-2</c:v>
                </c:pt>
                <c:pt idx="2">
                  <c:v>0.12</c:v>
                </c:pt>
                <c:pt idx="3">
                  <c:v>5.4000000000000006E-2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A-3537-482C-B6C1-0DCEF74F7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0265135"/>
        <c:axId val="520278031"/>
        <c:axId val="0"/>
      </c:bar3DChart>
      <c:catAx>
        <c:axId val="520265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78031"/>
        <c:crosses val="autoZero"/>
        <c:auto val="1"/>
        <c:lblAlgn val="ctr"/>
        <c:lblOffset val="100"/>
        <c:noMultiLvlLbl val="0"/>
      </c:catAx>
      <c:valAx>
        <c:axId val="520278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651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9A86D-0380-4C1D-BDFA-4A6637A11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44568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DE0B4-DE6C-44BC-9BAB-459BAB6D0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6612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10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4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1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564918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691809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141610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9594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F46B-BE05-4BB3-B066-C730DB7B84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7916686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54BED-6480-4398-85CA-503DF42EFD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2103787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4E1CE-5FA4-4392-9D65-A107C82FF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1659581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429F-8999-4814-8C79-948BBFBD2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3204806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A6D7C-1685-414E-8CB5-BFFA3D57AD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0590988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934F-0EE5-4A61-AF11-612DE84554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9198473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FA01F-80BA-49C3-B856-AB2E3553F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0816938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13190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CF61C-43A2-4A37-9EEA-6B8E3BC016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1856995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95CD-C24A-4EA3-9D68-38530998D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6109942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6019-41A7-4FC3-820B-902FEC682F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7962708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9FFCC-2D3F-4433-8429-61F7C10B17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7102573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9A2CF-738B-4679-B30B-B14110332C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1664038"/>
      </p:ext>
    </p:extLst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96C907C-6A71-49B5-B6C0-22AB21424E3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559951"/>
      </p:ext>
    </p:extLst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CB5CFB-1053-4ABD-8AE7-93CBC6C0D1C1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078044"/>
      </p:ext>
    </p:extLst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14" indent="0">
              <a:buNone/>
              <a:defRPr sz="1800"/>
            </a:lvl2pPr>
            <a:lvl3pPr marL="913629" indent="0">
              <a:buNone/>
              <a:defRPr sz="1600"/>
            </a:lvl3pPr>
            <a:lvl4pPr marL="1370443" indent="0">
              <a:buNone/>
              <a:defRPr sz="1400"/>
            </a:lvl4pPr>
            <a:lvl5pPr marL="1827256" indent="0">
              <a:buNone/>
              <a:defRPr sz="1400"/>
            </a:lvl5pPr>
            <a:lvl6pPr marL="2284068" indent="0">
              <a:buNone/>
              <a:defRPr sz="1400"/>
            </a:lvl6pPr>
            <a:lvl7pPr marL="2740883" indent="0">
              <a:buNone/>
              <a:defRPr sz="1400"/>
            </a:lvl7pPr>
            <a:lvl8pPr marL="3197699" indent="0">
              <a:buNone/>
              <a:defRPr sz="1400"/>
            </a:lvl8pPr>
            <a:lvl9pPr marL="365451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3AFC1-4A60-41C1-99DB-6AE8C1C24174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60656"/>
      </p:ext>
    </p:extLst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1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1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EE96B-B7C7-42EE-99CE-2DC2122F41EC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040193"/>
      </p:ext>
    </p:extLst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4" indent="0">
              <a:buNone/>
              <a:defRPr sz="2000" b="1"/>
            </a:lvl2pPr>
            <a:lvl3pPr marL="913629" indent="0">
              <a:buNone/>
              <a:defRPr sz="1800" b="1"/>
            </a:lvl3pPr>
            <a:lvl4pPr marL="1370443" indent="0">
              <a:buNone/>
              <a:defRPr sz="1600" b="1"/>
            </a:lvl4pPr>
            <a:lvl5pPr marL="1827256" indent="0">
              <a:buNone/>
              <a:defRPr sz="1600" b="1"/>
            </a:lvl5pPr>
            <a:lvl6pPr marL="2284068" indent="0">
              <a:buNone/>
              <a:defRPr sz="1600" b="1"/>
            </a:lvl6pPr>
            <a:lvl7pPr marL="2740883" indent="0">
              <a:buNone/>
              <a:defRPr sz="1600" b="1"/>
            </a:lvl7pPr>
            <a:lvl8pPr marL="3197699" indent="0">
              <a:buNone/>
              <a:defRPr sz="1600" b="1"/>
            </a:lvl8pPr>
            <a:lvl9pPr marL="365451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4" indent="0">
              <a:buNone/>
              <a:defRPr sz="2000" b="1"/>
            </a:lvl2pPr>
            <a:lvl3pPr marL="913629" indent="0">
              <a:buNone/>
              <a:defRPr sz="1800" b="1"/>
            </a:lvl3pPr>
            <a:lvl4pPr marL="1370443" indent="0">
              <a:buNone/>
              <a:defRPr sz="1600" b="1"/>
            </a:lvl4pPr>
            <a:lvl5pPr marL="1827256" indent="0">
              <a:buNone/>
              <a:defRPr sz="1600" b="1"/>
            </a:lvl5pPr>
            <a:lvl6pPr marL="2284068" indent="0">
              <a:buNone/>
              <a:defRPr sz="1600" b="1"/>
            </a:lvl6pPr>
            <a:lvl7pPr marL="2740883" indent="0">
              <a:buNone/>
              <a:defRPr sz="1600" b="1"/>
            </a:lvl7pPr>
            <a:lvl8pPr marL="3197699" indent="0">
              <a:buNone/>
              <a:defRPr sz="1600" b="1"/>
            </a:lvl8pPr>
            <a:lvl9pPr marL="365451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26B6C-D33F-4277-80F6-979B94C1E186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39407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14" indent="0">
              <a:buNone/>
              <a:defRPr sz="1800"/>
            </a:lvl2pPr>
            <a:lvl3pPr marL="913629" indent="0">
              <a:buNone/>
              <a:defRPr sz="1600"/>
            </a:lvl3pPr>
            <a:lvl4pPr marL="1370443" indent="0">
              <a:buNone/>
              <a:defRPr sz="1400"/>
            </a:lvl4pPr>
            <a:lvl5pPr marL="1827256" indent="0">
              <a:buNone/>
              <a:defRPr sz="1400"/>
            </a:lvl5pPr>
            <a:lvl6pPr marL="2284068" indent="0">
              <a:buNone/>
              <a:defRPr sz="1400"/>
            </a:lvl6pPr>
            <a:lvl7pPr marL="2740883" indent="0">
              <a:buNone/>
              <a:defRPr sz="1400"/>
            </a:lvl7pPr>
            <a:lvl8pPr marL="3197699" indent="0">
              <a:buNone/>
              <a:defRPr sz="1400"/>
            </a:lvl8pPr>
            <a:lvl9pPr marL="365451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52040"/>
      </p:ext>
    </p:extLst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5224D-3C19-4B79-B50B-E01EDB092CCA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39611"/>
      </p:ext>
    </p:extLst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FA457-38DA-4CBB-9BAE-261A341BF4DF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55130"/>
      </p:ext>
    </p:extLst>
  </p:cSld>
  <p:clrMapOvr>
    <a:masterClrMapping/>
  </p:clrMapOvr>
  <p:transition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7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14" indent="0">
              <a:buNone/>
              <a:defRPr sz="1200"/>
            </a:lvl2pPr>
            <a:lvl3pPr marL="913629" indent="0">
              <a:buNone/>
              <a:defRPr sz="1000"/>
            </a:lvl3pPr>
            <a:lvl4pPr marL="1370443" indent="0">
              <a:buNone/>
              <a:defRPr sz="900"/>
            </a:lvl4pPr>
            <a:lvl5pPr marL="1827256" indent="0">
              <a:buNone/>
              <a:defRPr sz="900"/>
            </a:lvl5pPr>
            <a:lvl6pPr marL="2284068" indent="0">
              <a:buNone/>
              <a:defRPr sz="900"/>
            </a:lvl6pPr>
            <a:lvl7pPr marL="2740883" indent="0">
              <a:buNone/>
              <a:defRPr sz="900"/>
            </a:lvl7pPr>
            <a:lvl8pPr marL="3197699" indent="0">
              <a:buNone/>
              <a:defRPr sz="900"/>
            </a:lvl8pPr>
            <a:lvl9pPr marL="36545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A6AF2-55A4-41B4-8C0D-6D4C4564E25C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01600"/>
      </p:ext>
    </p:extLst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14" indent="0">
              <a:buNone/>
              <a:defRPr sz="2800"/>
            </a:lvl2pPr>
            <a:lvl3pPr marL="913629" indent="0">
              <a:buNone/>
              <a:defRPr sz="2400"/>
            </a:lvl3pPr>
            <a:lvl4pPr marL="1370443" indent="0">
              <a:buNone/>
              <a:defRPr sz="2000"/>
            </a:lvl4pPr>
            <a:lvl5pPr marL="1827256" indent="0">
              <a:buNone/>
              <a:defRPr sz="2000"/>
            </a:lvl5pPr>
            <a:lvl6pPr marL="2284068" indent="0">
              <a:buNone/>
              <a:defRPr sz="2000"/>
            </a:lvl6pPr>
            <a:lvl7pPr marL="2740883" indent="0">
              <a:buNone/>
              <a:defRPr sz="2000"/>
            </a:lvl7pPr>
            <a:lvl8pPr marL="3197699" indent="0">
              <a:buNone/>
              <a:defRPr sz="2000"/>
            </a:lvl8pPr>
            <a:lvl9pPr marL="365451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14" indent="0">
              <a:buNone/>
              <a:defRPr sz="1200"/>
            </a:lvl2pPr>
            <a:lvl3pPr marL="913629" indent="0">
              <a:buNone/>
              <a:defRPr sz="1000"/>
            </a:lvl3pPr>
            <a:lvl4pPr marL="1370443" indent="0">
              <a:buNone/>
              <a:defRPr sz="900"/>
            </a:lvl4pPr>
            <a:lvl5pPr marL="1827256" indent="0">
              <a:buNone/>
              <a:defRPr sz="900"/>
            </a:lvl5pPr>
            <a:lvl6pPr marL="2284068" indent="0">
              <a:buNone/>
              <a:defRPr sz="900"/>
            </a:lvl6pPr>
            <a:lvl7pPr marL="2740883" indent="0">
              <a:buNone/>
              <a:defRPr sz="900"/>
            </a:lvl7pPr>
            <a:lvl8pPr marL="3197699" indent="0">
              <a:buNone/>
              <a:defRPr sz="900"/>
            </a:lvl8pPr>
            <a:lvl9pPr marL="36545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283FD-637F-495A-B14F-39A621B3305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765720"/>
      </p:ext>
    </p:extLst>
  </p:cSld>
  <p:clrMapOvr>
    <a:masterClrMapping/>
  </p:clrMapOvr>
  <p:transition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AFAB8-E0C2-458C-B6E9-BBC730705DF5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097200"/>
      </p:ext>
    </p:extLst>
  </p:cSld>
  <p:clrMapOvr>
    <a:masterClrMapping/>
  </p:clrMapOvr>
  <p:transition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913FA-6EEA-49AF-9E2D-691BD132A810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38348"/>
      </p:ext>
    </p:extLst>
  </p:cSld>
  <p:clrMapOvr>
    <a:masterClrMapping/>
  </p:clrMapOvr>
  <p:transition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952109"/>
      </p:ext>
    </p:extLst>
  </p:cSld>
  <p:clrMapOvr>
    <a:masterClrMapping/>
  </p:clrMapOvr>
  <p:transition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F46B-BE05-4BB3-B066-C730DB7B84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8164820"/>
      </p:ext>
    </p:extLst>
  </p:cSld>
  <p:clrMapOvr>
    <a:masterClrMapping/>
  </p:clrMapOvr>
  <p:transition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54BED-6480-4398-85CA-503DF42EFD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4453364"/>
      </p:ext>
    </p:extLst>
  </p:cSld>
  <p:clrMapOvr>
    <a:masterClrMapping/>
  </p:clrMapOvr>
  <p:transition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4E1CE-5FA4-4392-9D65-A107C82FF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6418120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1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1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019515"/>
      </p:ext>
    </p:extLst>
  </p:cSld>
  <p:clrMapOvr>
    <a:masterClrMapping/>
  </p:clrMapOvr>
  <p:transition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429F-8999-4814-8C79-948BBFBD2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305259"/>
      </p:ext>
    </p:extLst>
  </p:cSld>
  <p:clrMapOvr>
    <a:masterClrMapping/>
  </p:clrMapOvr>
  <p:transition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A6D7C-1685-414E-8CB5-BFFA3D57AD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3761335"/>
      </p:ext>
    </p:extLst>
  </p:cSld>
  <p:clrMapOvr>
    <a:masterClrMapping/>
  </p:clrMapOvr>
  <p:transition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934F-0EE5-4A61-AF11-612DE84554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2264111"/>
      </p:ext>
    </p:extLst>
  </p:cSld>
  <p:clrMapOvr>
    <a:masterClrMapping/>
  </p:clrMapOvr>
  <p:transition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FA01F-80BA-49C3-B856-AB2E3553F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5025167"/>
      </p:ext>
    </p:extLst>
  </p:cSld>
  <p:clrMapOvr>
    <a:masterClrMapping/>
  </p:clrMapOvr>
  <p:transition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CF61C-43A2-4A37-9EEA-6B8E3BC016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5236823"/>
      </p:ext>
    </p:extLst>
  </p:cSld>
  <p:clrMapOvr>
    <a:masterClrMapping/>
  </p:clrMapOvr>
  <p:transition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95CD-C24A-4EA3-9D68-38530998D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7235376"/>
      </p:ext>
    </p:extLst>
  </p:cSld>
  <p:clrMapOvr>
    <a:masterClrMapping/>
  </p:clrMapOvr>
  <p:transition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6019-41A7-4FC3-820B-902FEC682F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323623"/>
      </p:ext>
    </p:extLst>
  </p:cSld>
  <p:clrMapOvr>
    <a:masterClrMapping/>
  </p:clrMapOvr>
  <p:transition>
    <p:dissolv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9FFCC-2D3F-4433-8429-61F7C10B17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8531778"/>
      </p:ext>
    </p:extLst>
  </p:cSld>
  <p:clrMapOvr>
    <a:masterClrMapping/>
  </p:clrMapOvr>
  <p:transition>
    <p:dissolv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9A2CF-738B-4679-B30B-B14110332C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2177805"/>
      </p:ext>
    </p:extLst>
  </p:cSld>
  <p:clrMapOvr>
    <a:masterClrMapping/>
  </p:clrMapOvr>
  <p:transition>
    <p:dissolv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C907C-6A71-49B5-B6C0-22AB21424E3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122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4" indent="0">
              <a:buNone/>
              <a:defRPr sz="2000" b="1"/>
            </a:lvl2pPr>
            <a:lvl3pPr marL="913629" indent="0">
              <a:buNone/>
              <a:defRPr sz="1800" b="1"/>
            </a:lvl3pPr>
            <a:lvl4pPr marL="1370443" indent="0">
              <a:buNone/>
              <a:defRPr sz="1600" b="1"/>
            </a:lvl4pPr>
            <a:lvl5pPr marL="1827256" indent="0">
              <a:buNone/>
              <a:defRPr sz="1600" b="1"/>
            </a:lvl5pPr>
            <a:lvl6pPr marL="2284068" indent="0">
              <a:buNone/>
              <a:defRPr sz="1600" b="1"/>
            </a:lvl6pPr>
            <a:lvl7pPr marL="2740883" indent="0">
              <a:buNone/>
              <a:defRPr sz="1600" b="1"/>
            </a:lvl7pPr>
            <a:lvl8pPr marL="3197699" indent="0">
              <a:buNone/>
              <a:defRPr sz="1600" b="1"/>
            </a:lvl8pPr>
            <a:lvl9pPr marL="365451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4" indent="0">
              <a:buNone/>
              <a:defRPr sz="2000" b="1"/>
            </a:lvl2pPr>
            <a:lvl3pPr marL="913629" indent="0">
              <a:buNone/>
              <a:defRPr sz="1800" b="1"/>
            </a:lvl3pPr>
            <a:lvl4pPr marL="1370443" indent="0">
              <a:buNone/>
              <a:defRPr sz="1600" b="1"/>
            </a:lvl4pPr>
            <a:lvl5pPr marL="1827256" indent="0">
              <a:buNone/>
              <a:defRPr sz="1600" b="1"/>
            </a:lvl5pPr>
            <a:lvl6pPr marL="2284068" indent="0">
              <a:buNone/>
              <a:defRPr sz="1600" b="1"/>
            </a:lvl6pPr>
            <a:lvl7pPr marL="2740883" indent="0">
              <a:buNone/>
              <a:defRPr sz="1600" b="1"/>
            </a:lvl7pPr>
            <a:lvl8pPr marL="3197699" indent="0">
              <a:buNone/>
              <a:defRPr sz="1600" b="1"/>
            </a:lvl8pPr>
            <a:lvl9pPr marL="365451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471002"/>
      </p:ext>
    </p:extLst>
  </p:cSld>
  <p:clrMapOvr>
    <a:masterClrMapping/>
  </p:clrMapOvr>
  <p:transition>
    <p:dissolv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85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D3AFC1-4A60-41C1-99DB-6AE8C1C24174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64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BEE96B-B7C7-42EE-99CE-2DC2122F41EC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39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26B6C-D33F-4277-80F6-979B94C1E186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90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75224D-3C19-4B79-B50B-E01EDB092CCA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5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DFA457-38DA-4CBB-9BAE-261A341BF4DF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08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BA6AF2-55A4-41B4-8C0D-6D4C4564E25C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93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283FD-637F-495A-B14F-39A621B3305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28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9AFAB8-E0C2-458C-B6E9-BBC730705DF5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7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3913FA-6EEA-49AF-9E2D-691BD132A810}" type="slidenum">
              <a:rPr lang="ru-RU" smtClean="0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680316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95460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7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14" indent="0">
              <a:buNone/>
              <a:defRPr sz="1200"/>
            </a:lvl2pPr>
            <a:lvl3pPr marL="913629" indent="0">
              <a:buNone/>
              <a:defRPr sz="1000"/>
            </a:lvl3pPr>
            <a:lvl4pPr marL="1370443" indent="0">
              <a:buNone/>
              <a:defRPr sz="900"/>
            </a:lvl4pPr>
            <a:lvl5pPr marL="1827256" indent="0">
              <a:buNone/>
              <a:defRPr sz="900"/>
            </a:lvl5pPr>
            <a:lvl6pPr marL="2284068" indent="0">
              <a:buNone/>
              <a:defRPr sz="900"/>
            </a:lvl6pPr>
            <a:lvl7pPr marL="2740883" indent="0">
              <a:buNone/>
              <a:defRPr sz="900"/>
            </a:lvl7pPr>
            <a:lvl8pPr marL="3197699" indent="0">
              <a:buNone/>
              <a:defRPr sz="900"/>
            </a:lvl8pPr>
            <a:lvl9pPr marL="36545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286867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14" indent="0">
              <a:buNone/>
              <a:defRPr sz="2800"/>
            </a:lvl2pPr>
            <a:lvl3pPr marL="913629" indent="0">
              <a:buNone/>
              <a:defRPr sz="2400"/>
            </a:lvl3pPr>
            <a:lvl4pPr marL="1370443" indent="0">
              <a:buNone/>
              <a:defRPr sz="2000"/>
            </a:lvl4pPr>
            <a:lvl5pPr marL="1827256" indent="0">
              <a:buNone/>
              <a:defRPr sz="2000"/>
            </a:lvl5pPr>
            <a:lvl6pPr marL="2284068" indent="0">
              <a:buNone/>
              <a:defRPr sz="2000"/>
            </a:lvl6pPr>
            <a:lvl7pPr marL="2740883" indent="0">
              <a:buNone/>
              <a:defRPr sz="2000"/>
            </a:lvl7pPr>
            <a:lvl8pPr marL="3197699" indent="0">
              <a:buNone/>
              <a:defRPr sz="2000"/>
            </a:lvl8pPr>
            <a:lvl9pPr marL="365451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14" indent="0">
              <a:buNone/>
              <a:defRPr sz="1200"/>
            </a:lvl2pPr>
            <a:lvl3pPr marL="913629" indent="0">
              <a:buNone/>
              <a:defRPr sz="1000"/>
            </a:lvl3pPr>
            <a:lvl4pPr marL="1370443" indent="0">
              <a:buNone/>
              <a:defRPr sz="900"/>
            </a:lvl4pPr>
            <a:lvl5pPr marL="1827256" indent="0">
              <a:buNone/>
              <a:defRPr sz="900"/>
            </a:lvl5pPr>
            <a:lvl6pPr marL="2284068" indent="0">
              <a:buNone/>
              <a:defRPr sz="900"/>
            </a:lvl6pPr>
            <a:lvl7pPr marL="2740883" indent="0">
              <a:buNone/>
              <a:defRPr sz="900"/>
            </a:lvl7pPr>
            <a:lvl8pPr marL="3197699" indent="0">
              <a:buNone/>
              <a:defRPr sz="900"/>
            </a:lvl8pPr>
            <a:lvl9pPr marL="36545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6D2-2362-4236-91BE-4C01C922185E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699388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3" tIns="45681" rIns="91363" bIns="4568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9196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681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362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0443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725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1313" indent="-3413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1413" indent="-2270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598613" indent="-2270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4225" indent="-2270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2478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69293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6108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2921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14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29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3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56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68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83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99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514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6D1815-DFD4-42D4-9DE7-AA85B8D806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2276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6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3" tIns="45681" rIns="91363" bIns="4568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63" tIns="45681" rIns="91363" bIns="456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15209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79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681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362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0443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725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1313" indent="-3413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1413" indent="-2270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598613" indent="-2270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4225" indent="-2270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2478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69293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6108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2921" indent="-22840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14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29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3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56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68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83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99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514" algn="l" defTabSz="9136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6D1815-DFD4-42D4-9DE7-AA85B8D806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569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67" b="66248"/>
          <a:stretch/>
        </p:blipFill>
        <p:spPr>
          <a:xfrm rot="16200000">
            <a:off x="-2560982" y="2560981"/>
            <a:ext cx="6858000" cy="173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32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9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16824" cy="338437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итогах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фактического трудоустройства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 2025 года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предварительное трудоустройство выпуска 2026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524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Итоги фактического трудоустройства 2025 года выпуска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040" y="908720"/>
            <a:ext cx="8266112" cy="4824536"/>
          </a:xfrm>
        </p:spPr>
        <p:txBody>
          <a:bodyPr>
            <a:no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  2025 году в ТИ (ф) СВФУ дипломы о высшем образовании получили 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студентов очного отделения (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целевики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фактического трудоустройства всего занято по всем каналам (включая армию, уход за детьми, магистратура) -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выпускников, что составляет 94,6%.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трудоустроено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студентов, что составляет 75,68% от общего количества выпускников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 по другим каналам 7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выпускников, из них:  </a:t>
            </a: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- 1 - по уходу за ребенком (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Фатерина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О.А.), </a:t>
            </a: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- 1 - продолжает обучение (магистратура) (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Баторова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З.В.), </a:t>
            </a: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- 5 выпускников призваны на срочную службу в ВС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(Неустроев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Д.И., Чемезов А.А., Борисов В.Г., 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Бержеминский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М.П., Бочкарев В.А.)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нетрудоустроенных выпускников (по состоянию на 20.11.2025 г.) - 1 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выпускника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(Зеленина Т.А.)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78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00" y="404664"/>
            <a:ext cx="9036493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 ТИ (ф) СВФУ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очного отделения по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20.11.2025г.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084265"/>
              </p:ext>
            </p:extLst>
          </p:nvPr>
        </p:nvGraphicFramePr>
        <p:xfrm>
          <a:off x="133607" y="1412776"/>
          <a:ext cx="8892477" cy="50939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0475">
                  <a:extLst>
                    <a:ext uri="{9D8B030D-6E8A-4147-A177-3AD203B41FA5}">
                      <a16:colId xmlns:a16="http://schemas.microsoft.com/office/drawing/2014/main" val="1595150115"/>
                    </a:ext>
                  </a:extLst>
                </a:gridCol>
                <a:gridCol w="1106927">
                  <a:extLst>
                    <a:ext uri="{9D8B030D-6E8A-4147-A177-3AD203B41FA5}">
                      <a16:colId xmlns:a16="http://schemas.microsoft.com/office/drawing/2014/main" val="1418595985"/>
                    </a:ext>
                  </a:extLst>
                </a:gridCol>
                <a:gridCol w="1210275">
                  <a:extLst>
                    <a:ext uri="{9D8B030D-6E8A-4147-A177-3AD203B41FA5}">
                      <a16:colId xmlns:a16="http://schemas.microsoft.com/office/drawing/2014/main" val="443517703"/>
                    </a:ext>
                  </a:extLst>
                </a:gridCol>
                <a:gridCol w="471100">
                  <a:extLst>
                    <a:ext uri="{9D8B030D-6E8A-4147-A177-3AD203B41FA5}">
                      <a16:colId xmlns:a16="http://schemas.microsoft.com/office/drawing/2014/main" val="2866145447"/>
                    </a:ext>
                  </a:extLst>
                </a:gridCol>
                <a:gridCol w="511456">
                  <a:extLst>
                    <a:ext uri="{9D8B030D-6E8A-4147-A177-3AD203B41FA5}">
                      <a16:colId xmlns:a16="http://schemas.microsoft.com/office/drawing/2014/main" val="12758530"/>
                    </a:ext>
                  </a:extLst>
                </a:gridCol>
                <a:gridCol w="373479">
                  <a:extLst>
                    <a:ext uri="{9D8B030D-6E8A-4147-A177-3AD203B41FA5}">
                      <a16:colId xmlns:a16="http://schemas.microsoft.com/office/drawing/2014/main" val="2753915929"/>
                    </a:ext>
                  </a:extLst>
                </a:gridCol>
                <a:gridCol w="707949">
                  <a:extLst>
                    <a:ext uri="{9D8B030D-6E8A-4147-A177-3AD203B41FA5}">
                      <a16:colId xmlns:a16="http://schemas.microsoft.com/office/drawing/2014/main" val="4092851259"/>
                    </a:ext>
                  </a:extLst>
                </a:gridCol>
                <a:gridCol w="707949">
                  <a:extLst>
                    <a:ext uri="{9D8B030D-6E8A-4147-A177-3AD203B41FA5}">
                      <a16:colId xmlns:a16="http://schemas.microsoft.com/office/drawing/2014/main" val="845618090"/>
                    </a:ext>
                  </a:extLst>
                </a:gridCol>
                <a:gridCol w="442468">
                  <a:extLst>
                    <a:ext uri="{9D8B030D-6E8A-4147-A177-3AD203B41FA5}">
                      <a16:colId xmlns:a16="http://schemas.microsoft.com/office/drawing/2014/main" val="501892479"/>
                    </a:ext>
                  </a:extLst>
                </a:gridCol>
                <a:gridCol w="494706">
                  <a:extLst>
                    <a:ext uri="{9D8B030D-6E8A-4147-A177-3AD203B41FA5}">
                      <a16:colId xmlns:a16="http://schemas.microsoft.com/office/drawing/2014/main" val="607125276"/>
                    </a:ext>
                  </a:extLst>
                </a:gridCol>
                <a:gridCol w="440950">
                  <a:extLst>
                    <a:ext uri="{9D8B030D-6E8A-4147-A177-3AD203B41FA5}">
                      <a16:colId xmlns:a16="http://schemas.microsoft.com/office/drawing/2014/main" val="3156920345"/>
                    </a:ext>
                  </a:extLst>
                </a:gridCol>
                <a:gridCol w="587933">
                  <a:extLst>
                    <a:ext uri="{9D8B030D-6E8A-4147-A177-3AD203B41FA5}">
                      <a16:colId xmlns:a16="http://schemas.microsoft.com/office/drawing/2014/main" val="566981861"/>
                    </a:ext>
                  </a:extLst>
                </a:gridCol>
                <a:gridCol w="730864">
                  <a:extLst>
                    <a:ext uri="{9D8B030D-6E8A-4147-A177-3AD203B41FA5}">
                      <a16:colId xmlns:a16="http://schemas.microsoft.com/office/drawing/2014/main" val="748595757"/>
                    </a:ext>
                  </a:extLst>
                </a:gridCol>
                <a:gridCol w="442973">
                  <a:extLst>
                    <a:ext uri="{9D8B030D-6E8A-4147-A177-3AD203B41FA5}">
                      <a16:colId xmlns:a16="http://schemas.microsoft.com/office/drawing/2014/main" val="4128846194"/>
                    </a:ext>
                  </a:extLst>
                </a:gridCol>
                <a:gridCol w="442973">
                  <a:extLst>
                    <a:ext uri="{9D8B030D-6E8A-4147-A177-3AD203B41FA5}">
                      <a16:colId xmlns:a16="http://schemas.microsoft.com/office/drawing/2014/main" val="2881809211"/>
                    </a:ext>
                  </a:extLst>
                </a:gridCol>
              </a:tblGrid>
              <a:tr h="2887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направления подготовки, специальности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профиля, специализации 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т.ч. целевой прием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трудоустроено на работу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занято по другим каналам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занято по всем каналам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 за пределы РС(Я)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поисках работы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024960"/>
                  </a:ext>
                </a:extLst>
              </a:tr>
              <a:tr h="570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продолжают обучение (магистратура)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ВС РФ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отпуск по уходу за ребенком 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993320"/>
                  </a:ext>
                </a:extLst>
              </a:tr>
              <a:tr h="4836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и информатика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358213"/>
                  </a:ext>
                </a:extLst>
              </a:tr>
              <a:tr h="474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 язык и литература)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49239"/>
                  </a:ext>
                </a:extLst>
              </a:tr>
              <a:tr h="5702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7454952"/>
                  </a:ext>
                </a:extLst>
              </a:tr>
              <a:tr h="642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 двумя профилями подготовки)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71,43%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28,57%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277430"/>
                  </a:ext>
                </a:extLst>
              </a:tr>
              <a:tr h="791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222975"/>
                  </a:ext>
                </a:extLst>
              </a:tr>
              <a:tr h="474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Промышленное и гражданское строительство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76851"/>
                  </a:ext>
                </a:extLst>
              </a:tr>
              <a:tr h="6001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работы, </a:t>
                      </a:r>
                      <a:r>
                        <a:rPr lang="ru-RU" sz="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Обогащение</a:t>
                      </a:r>
                      <a:r>
                        <a:rPr lang="ru-RU" sz="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полезных ископаемых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722351"/>
                  </a:ext>
                </a:extLst>
              </a:tr>
              <a:tr h="19735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78,37%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18,92%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32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25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704" y="78449"/>
            <a:ext cx="9165704" cy="63029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нетрудоустроенных выпускников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г. (по состоянию на 20.11.2025 г.)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786837"/>
            <a:ext cx="8153400" cy="115212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Зеленина Татьяна Александровна,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ПГС-21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работы</a:t>
            </a:r>
          </a:p>
          <a:p>
            <a:pPr marL="0" indent="0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21704" y="1817082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выпускников-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выпуска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8138811"/>
              </p:ext>
            </p:extLst>
          </p:nvPr>
        </p:nvGraphicFramePr>
        <p:xfrm>
          <a:off x="96651" y="2708920"/>
          <a:ext cx="8928993" cy="395582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78263">
                  <a:extLst>
                    <a:ext uri="{9D8B030D-6E8A-4147-A177-3AD203B41FA5}">
                      <a16:colId xmlns:a16="http://schemas.microsoft.com/office/drawing/2014/main" val="2580071962"/>
                    </a:ext>
                  </a:extLst>
                </a:gridCol>
                <a:gridCol w="2342030">
                  <a:extLst>
                    <a:ext uri="{9D8B030D-6E8A-4147-A177-3AD203B41FA5}">
                      <a16:colId xmlns:a16="http://schemas.microsoft.com/office/drawing/2014/main" val="582409978"/>
                    </a:ext>
                  </a:extLst>
                </a:gridCol>
                <a:gridCol w="3022786">
                  <a:extLst>
                    <a:ext uri="{9D8B030D-6E8A-4147-A177-3AD203B41FA5}">
                      <a16:colId xmlns:a16="http://schemas.microsoft.com/office/drawing/2014/main" val="1377523111"/>
                    </a:ext>
                  </a:extLst>
                </a:gridCol>
                <a:gridCol w="2685914">
                  <a:extLst>
                    <a:ext uri="{9D8B030D-6E8A-4147-A177-3AD203B41FA5}">
                      <a16:colId xmlns:a16="http://schemas.microsoft.com/office/drawing/2014/main" val="2330536747"/>
                    </a:ext>
                  </a:extLst>
                </a:gridCol>
              </a:tblGrid>
              <a:tr h="2612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ЦКП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работы, должность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2156328"/>
                  </a:ext>
                </a:extLst>
              </a:tr>
              <a:tr h="458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Шутов Игорь Станиславович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Эльгауголь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Эльга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-Фабрики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2"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83350175"/>
                  </a:ext>
                </a:extLst>
              </a:tr>
              <a:tr h="45823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Барашков Александр Константинович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ГБОУ РС (Я) "Экспериментальная школа-интернат "Арктика"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Эльга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-Фабрики 2"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241619"/>
                  </a:ext>
                </a:extLst>
              </a:tr>
              <a:tr h="4975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Шайханова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Сайаана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Владимировна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"Эльгауголь"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Эльга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-Фабрики 2"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3167270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Тюрин Сергей Александрович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Эльгауголь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ДГК СП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Нерюнгринская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ГРЭС»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46481999"/>
                  </a:ext>
                </a:extLst>
              </a:tr>
              <a:tr h="545111"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С-ГД-19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Михайлов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Айаал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Васильевич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"Эльгауголь"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"Эльгауголь"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02951636"/>
                  </a:ext>
                </a:extLst>
              </a:tr>
              <a:tr h="5451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Чемезов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Айаал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Андреевич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ГБОУ РС (Я) "Экспериментальная школа-интернат "Арктика"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Армия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2349738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Б-ПО-20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Карамзина Дария Ивановна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ГБОУ РС (Я) "Экспериментальная школа-интернат "Арктика"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МОУ "Специальная (коррекционная) школа-интернат" г. Нерюнгри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4226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79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999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трудоустройства студентов за 4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607824"/>
              </p:ext>
            </p:extLst>
          </p:nvPr>
        </p:nvGraphicFramePr>
        <p:xfrm>
          <a:off x="395536" y="1412776"/>
          <a:ext cx="8119814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4977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9208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Предварительное </a:t>
            </a:r>
            <a:r>
              <a:rPr lang="ru-RU" sz="3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</a:t>
            </a:r>
            <a:r>
              <a:rPr lang="en-US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 </a:t>
            </a:r>
            <a:r>
              <a:rPr lang="ru-RU" sz="3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12822" y="904208"/>
            <a:ext cx="9001800" cy="5837160"/>
            <a:chOff x="1254200" y="2303411"/>
            <a:chExt cx="9001800" cy="5837160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21527761-1E26-49D9-80E9-FE3FD9A200CA}"/>
                </a:ext>
              </a:extLst>
            </p:cNvPr>
            <p:cNvSpPr/>
            <p:nvPr/>
          </p:nvSpPr>
          <p:spPr>
            <a:xfrm>
              <a:off x="1254200" y="2360099"/>
              <a:ext cx="2250000" cy="970071"/>
            </a:xfrm>
            <a:prstGeom prst="rect">
              <a:avLst/>
            </a:prstGeom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5393D29C-A43B-4407-9A31-6A635E50E0F0}"/>
                </a:ext>
              </a:extLst>
            </p:cNvPr>
            <p:cNvSpPr/>
            <p:nvPr/>
          </p:nvSpPr>
          <p:spPr>
            <a:xfrm>
              <a:off x="3481130" y="2356744"/>
              <a:ext cx="2281140" cy="96443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1F051DE-3AE7-4E89-BE6E-08ADD6D500F6}"/>
                </a:ext>
              </a:extLst>
            </p:cNvPr>
            <p:cNvSpPr/>
            <p:nvPr/>
          </p:nvSpPr>
          <p:spPr>
            <a:xfrm>
              <a:off x="5713378" y="2356743"/>
              <a:ext cx="2250000" cy="9644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D93E9F4E-265E-448D-9979-ED7F5874B905}"/>
                </a:ext>
              </a:extLst>
            </p:cNvPr>
            <p:cNvSpPr/>
            <p:nvPr/>
          </p:nvSpPr>
          <p:spPr>
            <a:xfrm>
              <a:off x="7945626" y="2356743"/>
              <a:ext cx="2250000" cy="9676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6C668B25-1C15-45A5-B8A6-9E2168E9FBF8}"/>
                </a:ext>
              </a:extLst>
            </p:cNvPr>
            <p:cNvSpPr/>
            <p:nvPr/>
          </p:nvSpPr>
          <p:spPr>
            <a:xfrm>
              <a:off x="1254200" y="3330171"/>
              <a:ext cx="2250000" cy="4804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A92AAD73-EE3A-4E34-AE0F-6E082197EC17}"/>
                </a:ext>
              </a:extLst>
            </p:cNvPr>
            <p:cNvSpPr/>
            <p:nvPr/>
          </p:nvSpPr>
          <p:spPr>
            <a:xfrm>
              <a:off x="3481130" y="3292118"/>
              <a:ext cx="2250000" cy="48101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8475D84-8EC3-4FD4-A4A4-1A33CEBEFA78}"/>
                </a:ext>
              </a:extLst>
            </p:cNvPr>
            <p:cNvSpPr/>
            <p:nvPr/>
          </p:nvSpPr>
          <p:spPr>
            <a:xfrm>
              <a:off x="5713378" y="3280382"/>
              <a:ext cx="2250000" cy="4788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6A1B5059-9F71-460F-89FC-233BA5103886}"/>
                </a:ext>
              </a:extLst>
            </p:cNvPr>
            <p:cNvSpPr/>
            <p:nvPr/>
          </p:nvSpPr>
          <p:spPr>
            <a:xfrm>
              <a:off x="7945626" y="3303596"/>
              <a:ext cx="2250000" cy="47986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EF7995C7-1A67-44E7-9DB9-4CBF8043BEA8}"/>
                </a:ext>
              </a:extLst>
            </p:cNvPr>
            <p:cNvSpPr/>
            <p:nvPr/>
          </p:nvSpPr>
          <p:spPr>
            <a:xfrm>
              <a:off x="1259223" y="7957215"/>
              <a:ext cx="2250000" cy="183356"/>
            </a:xfrm>
            <a:prstGeom prst="rect">
              <a:avLst/>
            </a:prstGeom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0C3AC954-F4FC-42C9-B10F-041C7FAFC0CD}"/>
                </a:ext>
              </a:extLst>
            </p:cNvPr>
            <p:cNvSpPr/>
            <p:nvPr/>
          </p:nvSpPr>
          <p:spPr>
            <a:xfrm>
              <a:off x="3481130" y="7957215"/>
              <a:ext cx="2250000" cy="1833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A906A70D-6971-4559-8A2C-8E8CCBD8167B}"/>
                </a:ext>
              </a:extLst>
            </p:cNvPr>
            <p:cNvSpPr/>
            <p:nvPr/>
          </p:nvSpPr>
          <p:spPr>
            <a:xfrm>
              <a:off x="5713378" y="7929808"/>
              <a:ext cx="2250000" cy="1833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24BDFEBF-48AE-4FBE-BBB8-1DD34F1A67B1}"/>
                </a:ext>
              </a:extLst>
            </p:cNvPr>
            <p:cNvSpPr/>
            <p:nvPr/>
          </p:nvSpPr>
          <p:spPr>
            <a:xfrm>
              <a:off x="7945626" y="7950572"/>
              <a:ext cx="2250000" cy="1899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7D08D761-3CC7-4D40-B3E4-719E0C2DE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071901" y="3489898"/>
              <a:ext cx="540000" cy="540000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49278664-3D73-4925-BC64-375CDF8D6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/>
          </p:blipFill>
          <p:spPr>
            <a:xfrm>
              <a:off x="6604714" y="3424107"/>
              <a:ext cx="540000" cy="540000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47389BE1-C389-412E-9ED6-AD6BF8AE3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/>
          </p:blipFill>
          <p:spPr>
            <a:xfrm>
              <a:off x="8854714" y="3424107"/>
              <a:ext cx="540000" cy="54000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EA8A7C-6CDE-4CA1-BFCE-896766CD00C6}"/>
                </a:ext>
              </a:extLst>
            </p:cNvPr>
            <p:cNvSpPr txBox="1"/>
            <p:nvPr/>
          </p:nvSpPr>
          <p:spPr>
            <a:xfrm>
              <a:off x="1347030" y="2366171"/>
              <a:ext cx="20695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Ожидаемый 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выпуск 2026</a:t>
              </a:r>
            </a:p>
            <a:p>
              <a:pPr algn="ctr"/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3F4B1F-2F92-4ABA-BC17-F72BBE1F1E20}"/>
                </a:ext>
              </a:extLst>
            </p:cNvPr>
            <p:cNvSpPr txBox="1"/>
            <p:nvPr/>
          </p:nvSpPr>
          <p:spPr>
            <a:xfrm>
              <a:off x="3495269" y="2356743"/>
              <a:ext cx="21918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Заняты по 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всем каналам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CF10E07-0E80-45CC-8D67-A681D3843D8C}"/>
                </a:ext>
              </a:extLst>
            </p:cNvPr>
            <p:cNvSpPr txBox="1"/>
            <p:nvPr/>
          </p:nvSpPr>
          <p:spPr>
            <a:xfrm>
              <a:off x="5798377" y="2303411"/>
              <a:ext cx="21369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Из них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трудоустроено на 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сегодня 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8F72F78-AFC4-43F2-9DBC-EDA618A9A73C}"/>
                </a:ext>
              </a:extLst>
            </p:cNvPr>
            <p:cNvSpPr txBox="1"/>
            <p:nvPr/>
          </p:nvSpPr>
          <p:spPr>
            <a:xfrm>
              <a:off x="7939623" y="2382244"/>
              <a:ext cx="23163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Будут заняты </a:t>
              </a:r>
              <a:r>
                <a:rPr lang="ru-RU" sz="2000" b="1" dirty="0">
                  <a:solidFill>
                    <a:schemeClr val="bg1"/>
                  </a:solidFill>
                </a:rPr>
                <a:t>по </a:t>
              </a:r>
              <a:endParaRPr lang="ru-RU" sz="20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другим каналам 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4C1D31-BFAF-4D18-952B-6F1A76547C8D}"/>
                </a:ext>
              </a:extLst>
            </p:cNvPr>
            <p:cNvSpPr txBox="1"/>
            <p:nvPr/>
          </p:nvSpPr>
          <p:spPr>
            <a:xfrm>
              <a:off x="1387392" y="4061790"/>
              <a:ext cx="193680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/>
                  </a:solidFill>
                </a:rPr>
                <a:t>63 студента очного отделения</a:t>
              </a:r>
            </a:p>
            <a:p>
              <a:pPr algn="ctr"/>
              <a:r>
                <a:rPr lang="ru-RU" sz="2400" b="1" dirty="0" smtClean="0">
                  <a:solidFill>
                    <a:schemeClr val="accent1"/>
                  </a:solidFill>
                </a:rPr>
                <a:t> </a:t>
              </a:r>
              <a:r>
                <a:rPr lang="ru-RU" sz="2400" b="1" dirty="0">
                  <a:solidFill>
                    <a:schemeClr val="accent1"/>
                  </a:solidFill>
                </a:rPr>
                <a:t>(в </a:t>
              </a:r>
              <a:r>
                <a:rPr lang="ru-RU" sz="2400" b="1" dirty="0" err="1">
                  <a:solidFill>
                    <a:schemeClr val="accent1"/>
                  </a:solidFill>
                </a:rPr>
                <a:t>т.ч</a:t>
              </a:r>
              <a:r>
                <a:rPr lang="ru-RU" sz="2400" b="1" dirty="0">
                  <a:solidFill>
                    <a:schemeClr val="accent1"/>
                  </a:solidFill>
                </a:rPr>
                <a:t>. - 4 </a:t>
              </a:r>
              <a:r>
                <a:rPr lang="ru-RU" sz="2400" b="1" dirty="0" err="1" smtClean="0">
                  <a:solidFill>
                    <a:schemeClr val="accent1"/>
                  </a:solidFill>
                </a:rPr>
                <a:t>целевика</a:t>
              </a:r>
              <a:r>
                <a:rPr lang="ru-RU" sz="2400" b="1" dirty="0" smtClean="0">
                  <a:solidFill>
                    <a:schemeClr val="accent1"/>
                  </a:solidFill>
                </a:rPr>
                <a:t>)</a:t>
              </a:r>
              <a:endParaRPr lang="ru-RU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A17D5FB-69FE-4E27-8D7B-EAB45673FDD1}"/>
                </a:ext>
              </a:extLst>
            </p:cNvPr>
            <p:cNvSpPr txBox="1"/>
            <p:nvPr/>
          </p:nvSpPr>
          <p:spPr>
            <a:xfrm>
              <a:off x="1409572" y="4639844"/>
              <a:ext cx="19392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B009166-6A46-4F6F-A792-8A0908B7B624}"/>
                </a:ext>
              </a:extLst>
            </p:cNvPr>
            <p:cNvSpPr txBox="1"/>
            <p:nvPr/>
          </p:nvSpPr>
          <p:spPr>
            <a:xfrm>
              <a:off x="3526379" y="4110471"/>
              <a:ext cx="2001975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Предварительно заняты </a:t>
              </a:r>
              <a:r>
                <a:rPr lang="ru-RU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по всем каналам (включая армию, уход за детьми, магистратура</a:t>
              </a:r>
              <a:r>
                <a:rPr lang="ru-RU" sz="20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) - </a:t>
              </a:r>
            </a:p>
            <a:p>
              <a:pPr algn="ctr"/>
              <a:r>
                <a:rPr lang="ru-RU" sz="20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53 студента</a:t>
              </a:r>
              <a:endParaRPr lang="ru-RU" sz="20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F3C0D54-CE86-4136-ABD1-C1E3C691AF19}"/>
                </a:ext>
              </a:extLst>
            </p:cNvPr>
            <p:cNvSpPr txBox="1"/>
            <p:nvPr/>
          </p:nvSpPr>
          <p:spPr>
            <a:xfrm>
              <a:off x="5795676" y="4077679"/>
              <a:ext cx="2053152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44 студента, </a:t>
              </a:r>
              <a:r>
                <a:rPr lang="ru-RU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что составляет </a:t>
              </a:r>
              <a:r>
                <a:rPr lang="ru-RU" sz="2400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70% </a:t>
              </a:r>
              <a:r>
                <a:rPr lang="ru-RU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от общего количества </a:t>
              </a:r>
              <a:r>
                <a:rPr lang="ru-RU" sz="2400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выпускников.</a:t>
              </a:r>
              <a:br>
                <a:rPr lang="ru-RU" sz="2400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</a:br>
              <a:r>
                <a:rPr lang="ru-RU" sz="2400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Не работают – 10 человек</a:t>
              </a:r>
              <a:endPara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D5E057-502B-4C91-B333-4AD296F28879}"/>
                </a:ext>
              </a:extLst>
            </p:cNvPr>
            <p:cNvSpPr txBox="1"/>
            <p:nvPr/>
          </p:nvSpPr>
          <p:spPr>
            <a:xfrm>
              <a:off x="5909571" y="4636358"/>
              <a:ext cx="19392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4CD62C7-D53D-4561-B29B-642A9A02D92C}"/>
                </a:ext>
              </a:extLst>
            </p:cNvPr>
            <p:cNvSpPr txBox="1"/>
            <p:nvPr/>
          </p:nvSpPr>
          <p:spPr>
            <a:xfrm>
              <a:off x="8027924" y="4110471"/>
              <a:ext cx="211881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42900" algn="ctr">
                <a:buFontTx/>
                <a:buChar char="-"/>
              </a:pPr>
              <a:r>
                <a:rPr lang="ru-RU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7 - </a:t>
              </a:r>
              <a:r>
                <a:rPr lang="ru-RU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планируют продолжать обучение (магистратура), </a:t>
              </a:r>
            </a:p>
            <a:p>
              <a:pPr algn="ctr"/>
              <a:r>
                <a:rPr lang="ru-RU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     - </a:t>
              </a:r>
              <a:r>
                <a:rPr lang="ru-RU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2  </a:t>
              </a:r>
              <a:r>
                <a:rPr lang="ru-RU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- будут призваны на срочную службу в ВС </a:t>
              </a:r>
              <a:r>
                <a:rPr lang="ru-RU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РФ.</a:t>
              </a:r>
              <a:endParaRPr lang="ru-RU" b="1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3" name="Улыбающееся лицо 2"/>
          <p:cNvSpPr/>
          <p:nvPr/>
        </p:nvSpPr>
        <p:spPr>
          <a:xfrm>
            <a:off x="3109659" y="2060848"/>
            <a:ext cx="576064" cy="51787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9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79296" cy="4682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24936" cy="453650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принять к сведению.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Кафедрам назначить ответственных по трудоустройству (актуализировать).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по трудоустройству кафедр собрать подтверждающие документы (гарантийные письма, справки с места работы, учебы).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работу с нетрудоустроенными студентами. Предоставить актуальную информацию о состоянии их трудоустройства к 01 декабря 2025 г.</a:t>
            </a:r>
          </a:p>
          <a:p>
            <a:pPr marL="457200" indent="-457200" algn="just">
              <a:buFont typeface="Arial" charset="0"/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3 лет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 предоставлять информацию о фактическом трудоустройстве выпускников для информационной системы мониторинга трудоустройства выпускников СВФУ (</a:t>
            </a:r>
            <a:r>
              <a:rPr lang="ru-RU" altLang="ru-RU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студентов, которые были заняты по другим каналам и нетрудоустроенных студентов).</a:t>
            </a:r>
          </a:p>
        </p:txBody>
      </p:sp>
    </p:spTree>
    <p:extLst>
      <p:ext uri="{BB962C8B-B14F-4D97-AF65-F5344CB8AC3E}">
        <p14:creationId xmlns:p14="http://schemas.microsoft.com/office/powerpoint/2010/main" val="287497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ти">
  <a:themeElements>
    <a:clrScheme name="ms_pptselling_tp01017848 9">
      <a:dk1>
        <a:srgbClr val="808080"/>
      </a:dk1>
      <a:lt1>
        <a:srgbClr val="0000CC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0000AE"/>
      </a:accent4>
      <a:accent5>
        <a:srgbClr val="B8CAFF"/>
      </a:accent5>
      <a:accent6>
        <a:srgbClr val="8A2DE7"/>
      </a:accent6>
      <a:hlink>
        <a:srgbClr val="00FFFF"/>
      </a:hlink>
      <a:folHlink>
        <a:srgbClr val="000099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нти" id="{741C1CEA-7137-4AD6-9925-30B191BCD41F}" vid="{32C55988-546D-4AEA-8C62-F11EC634949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ти">
  <a:themeElements>
    <a:clrScheme name="ms_pptselling_tp01017848 9">
      <a:dk1>
        <a:srgbClr val="808080"/>
      </a:dk1>
      <a:lt1>
        <a:srgbClr val="0000CC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0000AE"/>
      </a:accent4>
      <a:accent5>
        <a:srgbClr val="B8CAFF"/>
      </a:accent5>
      <a:accent6>
        <a:srgbClr val="8A2DE7"/>
      </a:accent6>
      <a:hlink>
        <a:srgbClr val="00FFFF"/>
      </a:hlink>
      <a:folHlink>
        <a:srgbClr val="000099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нти" id="{741C1CEA-7137-4AD6-9925-30B191BCD41F}" vid="{32C55988-546D-4AEA-8C62-F11EC6349496}"/>
    </a:ext>
  </a:ext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75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3435</TotalTime>
  <Words>693</Words>
  <Application>Microsoft Office PowerPoint</Application>
  <PresentationFormat>Экран (4:3)</PresentationFormat>
  <Paragraphs>196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Calibri</vt:lpstr>
      <vt:lpstr>Calibri Light</vt:lpstr>
      <vt:lpstr>Garamond</vt:lpstr>
      <vt:lpstr>Times New Roman</vt:lpstr>
      <vt:lpstr>нти</vt:lpstr>
      <vt:lpstr>Тема Office</vt:lpstr>
      <vt:lpstr>1_нти</vt:lpstr>
      <vt:lpstr>1_Тема Office</vt:lpstr>
      <vt:lpstr>475</vt:lpstr>
      <vt:lpstr> Об итогах фактического трудоустройства выпускников 2025 года и  предварительное трудоустройство выпуска 2026</vt:lpstr>
      <vt:lpstr>Итоги фактического трудоустройства 2025 года выпуска</vt:lpstr>
      <vt:lpstr>Фактическое трудоустройство выпускников ТИ (ф) СВФУ 2025 года очного отделения по состоянию на 20.11.2025г. </vt:lpstr>
      <vt:lpstr>Список нетрудоустроенных выпускников  2025 г. (по состоянию на 20.11.2025 г.)</vt:lpstr>
      <vt:lpstr>Динамика трудоустройства студентов за 4 года</vt:lpstr>
      <vt:lpstr>Предварительное трудоустройство  выпуска 2026</vt:lpstr>
      <vt:lpstr>Проект постановления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предварительного трудоустройства выпускников ТИ (ф) СВФУ</dc:title>
  <dc:creator>11</dc:creator>
  <cp:lastModifiedBy>Лидия Дмитриевна Ядреева</cp:lastModifiedBy>
  <cp:revision>236</cp:revision>
  <cp:lastPrinted>2025-11-24T06:30:30Z</cp:lastPrinted>
  <dcterms:created xsi:type="dcterms:W3CDTF">2015-05-13T02:02:24Z</dcterms:created>
  <dcterms:modified xsi:type="dcterms:W3CDTF">2025-11-24T07:09:26Z</dcterms:modified>
</cp:coreProperties>
</file>