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6227" r:id="rId2"/>
  </p:sldMasterIdLst>
  <p:notesMasterIdLst>
    <p:notesMasterId r:id="rId16"/>
  </p:notesMasterIdLst>
  <p:handoutMasterIdLst>
    <p:handoutMasterId r:id="rId17"/>
  </p:handoutMasterIdLst>
  <p:sldIdLst>
    <p:sldId id="397" r:id="rId3"/>
    <p:sldId id="395" r:id="rId4"/>
    <p:sldId id="399" r:id="rId5"/>
    <p:sldId id="400" r:id="rId6"/>
    <p:sldId id="409" r:id="rId7"/>
    <p:sldId id="401" r:id="rId8"/>
    <p:sldId id="403" r:id="rId9"/>
    <p:sldId id="404" r:id="rId10"/>
    <p:sldId id="405" r:id="rId11"/>
    <p:sldId id="406" r:id="rId12"/>
    <p:sldId id="407" r:id="rId13"/>
    <p:sldId id="408" r:id="rId14"/>
    <p:sldId id="402" r:id="rId15"/>
  </p:sldIdLst>
  <p:sldSz cx="9144000" cy="6858000" type="screen4x3"/>
  <p:notesSz cx="6761163" cy="9942513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3366"/>
    <a:srgbClr val="FF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36" autoAdjust="0"/>
    <p:restoredTop sz="88399" autoAdjust="0"/>
  </p:normalViewPr>
  <p:slideViewPr>
    <p:cSldViewPr>
      <p:cViewPr varScale="1">
        <p:scale>
          <a:sx n="102" d="100"/>
          <a:sy n="102" d="100"/>
        </p:scale>
        <p:origin x="162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08723120400254"/>
          <c:y val="6.4394712062958381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2024г. - 13 выпускников</c:v>
                </c:pt>
                <c:pt idx="1">
                  <c:v>Всего в 2025г. - 15 выпускников</c:v>
                </c:pt>
                <c:pt idx="2">
                  <c:v>Всего в 2026г. - 17 выпускников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4C-4A4E-B985-010FCB8F3B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7785138719413996E-2"/>
                  <c:y val="-5.782599747569031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4C-4A4E-B985-010FCB8F3B04}"/>
                </c:ext>
              </c:extLst>
            </c:dLbl>
            <c:dLbl>
              <c:idx val="1"/>
              <c:layout>
                <c:manualLayout>
                  <c:x val="1.7785138719413996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64C-4A4E-B985-010FCB8F3B04}"/>
                </c:ext>
              </c:extLst>
            </c:dLbl>
            <c:dLbl>
              <c:idx val="2"/>
              <c:layout>
                <c:manualLayout>
                  <c:x val="3.4188873827579014E-2"/>
                  <c:y val="-3.2182771378282272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/>
                    </a:pPr>
                    <a:r>
                      <a:rPr lang="en-US" dirty="0" smtClean="0"/>
                      <a:t>96%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3120639450881031E-2"/>
                      <c:h val="5.83038570429754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64C-4A4E-B985-010FCB8F3B0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2024г. - 13 выпускников</c:v>
                </c:pt>
                <c:pt idx="1">
                  <c:v>Всего в 2025г. - 15 выпускников</c:v>
                </c:pt>
                <c:pt idx="2">
                  <c:v>Всего в 2026г. - 17 выпускников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0.85</c:v>
                </c:pt>
                <c:pt idx="1">
                  <c:v>0.8</c:v>
                </c:pt>
                <c:pt idx="2">
                  <c:v>0.96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64C-4A4E-B985-010FCB8F3B0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Всего в 2024г. - 13 выпускников</c:v>
                </c:pt>
                <c:pt idx="1">
                  <c:v>Всего в 2025г. - 15 выпускников</c:v>
                </c:pt>
                <c:pt idx="2">
                  <c:v>Всего в 2026г. - 17 выпускников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564C-4A4E-B985-010FCB8F3B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166720"/>
        <c:axId val="41549824"/>
      </c:barChart>
      <c:catAx>
        <c:axId val="41166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1549824"/>
        <c:crosses val="autoZero"/>
        <c:auto val="1"/>
        <c:lblAlgn val="ctr"/>
        <c:lblOffset val="100"/>
        <c:noMultiLvlLbl val="0"/>
      </c:catAx>
      <c:valAx>
        <c:axId val="41549824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1166720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681751047269256"/>
          <c:y val="0.73757788296746629"/>
          <c:w val="0.15100994847444588"/>
          <c:h val="0.12345804928778405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08723120400254"/>
          <c:y val="4.9938212694035818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1"/>
              <c:layout>
                <c:manualLayout>
                  <c:x val="-1.7785138719414052E-2"/>
                  <c:y val="-5.7825997475690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DF-42C0-BD64-DF09557FECC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2024 г. -17 выпускников</c:v>
                </c:pt>
                <c:pt idx="1">
                  <c:v>Всего в 2025 г.    - 11 выпускников</c:v>
                </c:pt>
                <c:pt idx="2">
                  <c:v>Всего в 2026 г. -23 выпускников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DF-42C0-BD64-DF09557FECC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EDF-42C0-BD64-DF09557FECC5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EDF-42C0-BD64-DF09557FECC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EDF-42C0-BD64-DF09557FECC5}"/>
              </c:ext>
            </c:extLst>
          </c:dPt>
          <c:dLbls>
            <c:dLbl>
              <c:idx val="0"/>
              <c:layout>
                <c:manualLayout>
                  <c:x val="2.8159802972405522E-2"/>
                  <c:y val="-8.6946543142329621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EDF-42C0-BD64-DF09557FECC5}"/>
                </c:ext>
              </c:extLst>
            </c:dLbl>
            <c:dLbl>
              <c:idx val="1"/>
              <c:layout>
                <c:manualLayout>
                  <c:x val="1.5561996379487252E-2"/>
                  <c:y val="2.891299873784516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8269431314354432E-2"/>
                      <c:h val="7.799292792604101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EDF-42C0-BD64-DF09557FECC5}"/>
                </c:ext>
              </c:extLst>
            </c:dLbl>
            <c:dLbl>
              <c:idx val="2"/>
              <c:layout>
                <c:manualLayout>
                  <c:x val="3.7052372332112386E-2"/>
                  <c:y val="-5.7825997475690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EDF-42C0-BD64-DF09557FECC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2024 г. -17 выпускников</c:v>
                </c:pt>
                <c:pt idx="1">
                  <c:v>Всего в 2025 г.    - 11 выпускников</c:v>
                </c:pt>
                <c:pt idx="2">
                  <c:v>Всего в 2026 г. -23 выпускников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1</c:v>
                </c:pt>
                <c:pt idx="1">
                  <c:v>0.91</c:v>
                </c:pt>
                <c:pt idx="2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EDF-42C0-BD64-DF09557FECC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Всего в 2024 г. -17 выпускников</c:v>
                </c:pt>
                <c:pt idx="1">
                  <c:v>Всего в 2025 г.    - 11 выпускников</c:v>
                </c:pt>
                <c:pt idx="2">
                  <c:v>Всего в 2026 г. -23 выпускников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AEDF-42C0-BD64-DF09557FE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453248"/>
        <c:axId val="42594688"/>
      </c:barChart>
      <c:catAx>
        <c:axId val="42453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594688"/>
        <c:crosses val="autoZero"/>
        <c:auto val="1"/>
        <c:lblAlgn val="ctr"/>
        <c:lblOffset val="100"/>
        <c:noMultiLvlLbl val="0"/>
      </c:catAx>
      <c:valAx>
        <c:axId val="42594688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453248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681751047269256"/>
          <c:y val="0.73757788296746629"/>
          <c:w val="0.20105702540987511"/>
          <c:h val="0.16020783665202956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314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262" y="1"/>
            <a:ext cx="2930313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88"/>
            <a:ext cx="2930314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262" y="9443388"/>
            <a:ext cx="2930313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pPr>
              <a:defRPr/>
            </a:pPr>
            <a:fld id="{75A370F9-A23F-4046-9CAB-FC1043234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7648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1243013"/>
            <a:ext cx="44751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84725"/>
            <a:ext cx="5408613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43D17-A6C2-4DFE-A374-B1A3C12D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37564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43D17-A6C2-4DFE-A374-B1A3C12D9594}" type="slidenum">
              <a:rPr lang="ru-RU" smtClean="0"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993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43D17-A6C2-4DFE-A374-B1A3C12D9594}" type="slidenum">
              <a:rPr lang="ru-RU" smtClean="0"/>
              <a:t>12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401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590BE433-D02B-4E28-B22F-9A22FCE75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5716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31AF6-34E5-44E3-94C5-2928E4A3F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465216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2E46D-E6DA-40BD-A800-214649171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41505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79405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BE433-D02B-4E28-B22F-9A22FCE750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89338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77AE4-D13E-408F-9B55-EE9890721D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343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CD04F-C4F5-4619-94A6-4A1209C2F3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042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2C92E-5040-44D1-9F0A-568CFD130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2849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BA3A06-559B-4EE6-97F0-2C3509823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73511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9C5C8E-2480-4AA0-AF63-2A8298A0C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25367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998F0-6554-43BA-83E1-87F4FE36BF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64074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77AE4-D13E-408F-9B55-EE9890721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98927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0F941-C33A-4C3A-A96A-BCF89F5A9E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14683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3DF099-DA62-481C-8606-A549FC1D80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60802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082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59627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211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997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076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31AF6-34E5-44E3-94C5-2928E4A3FE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41059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2E46D-E6DA-40BD-A800-214649171B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80244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553033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CD04F-C4F5-4619-94A6-4A1209C2F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3574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C92E-5040-44D1-9F0A-568CFD130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636341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A3A06-559B-4EE6-97F0-2C3509823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9954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C5C8E-2480-4AA0-AF63-2A8298A0C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72567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998F0-6554-43BA-83E1-87F4FE36B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0020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0F941-C33A-4C3A-A96A-BCF89F5A9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470772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DF099-DA62-481C-8606-A549FC1D8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4926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F0ABF57-4B41-4F48-B80D-A42E98CAD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32" r:id="rId1"/>
    <p:sldLayoutId id="2147485514" r:id="rId2"/>
    <p:sldLayoutId id="2147485515" r:id="rId3"/>
    <p:sldLayoutId id="2147485516" r:id="rId4"/>
    <p:sldLayoutId id="2147485517" r:id="rId5"/>
    <p:sldLayoutId id="2147485518" r:id="rId6"/>
    <p:sldLayoutId id="2147485519" r:id="rId7"/>
    <p:sldLayoutId id="2147485520" r:id="rId8"/>
    <p:sldLayoutId id="2147485521" r:id="rId9"/>
    <p:sldLayoutId id="2147485522" r:id="rId10"/>
    <p:sldLayoutId id="2147485523" r:id="rId11"/>
    <p:sldLayoutId id="2147485524" r:id="rId12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841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228" r:id="rId1"/>
    <p:sldLayoutId id="2147486229" r:id="rId2"/>
    <p:sldLayoutId id="2147486230" r:id="rId3"/>
    <p:sldLayoutId id="2147486231" r:id="rId4"/>
    <p:sldLayoutId id="2147486232" r:id="rId5"/>
    <p:sldLayoutId id="2147486233" r:id="rId6"/>
    <p:sldLayoutId id="2147486234" r:id="rId7"/>
    <p:sldLayoutId id="2147486235" r:id="rId8"/>
    <p:sldLayoutId id="2147486236" r:id="rId9"/>
    <p:sldLayoutId id="2147486237" r:id="rId10"/>
    <p:sldLayoutId id="2147486238" r:id="rId11"/>
    <p:sldLayoutId id="2147486239" r:id="rId12"/>
    <p:sldLayoutId id="2147486240" r:id="rId13"/>
    <p:sldLayoutId id="2147486241" r:id="rId14"/>
    <p:sldLayoutId id="2147486242" r:id="rId15"/>
    <p:sldLayoutId id="2147486243" r:id="rId16"/>
    <p:sldLayoutId id="2147486244" r:id="rId1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412776"/>
            <a:ext cx="8280920" cy="410445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О ходе подготовки </a:t>
            </a:r>
            <a:b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 государственной итоговой аттестации</a:t>
            </a:r>
            <a:b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alt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2024/2025 учебный год</a:t>
            </a:r>
            <a:br>
              <a:rPr lang="ru-RU" alt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2587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289031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55576" y="332601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2026</a:t>
            </a:r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 </a:t>
            </a:r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«Горное 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дело» заочная </a:t>
            </a:r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форма обучения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066557"/>
              </p:ext>
            </p:extLst>
          </p:nvPr>
        </p:nvGraphicFramePr>
        <p:xfrm>
          <a:off x="755575" y="1556793"/>
          <a:ext cx="8388425" cy="460851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63966">
                  <a:extLst>
                    <a:ext uri="{9D8B030D-6E8A-4147-A177-3AD203B41FA5}">
                      <a16:colId xmlns:a16="http://schemas.microsoft.com/office/drawing/2014/main" val="402874469"/>
                    </a:ext>
                  </a:extLst>
                </a:gridCol>
                <a:gridCol w="2239766">
                  <a:extLst>
                    <a:ext uri="{9D8B030D-6E8A-4147-A177-3AD203B41FA5}">
                      <a16:colId xmlns:a16="http://schemas.microsoft.com/office/drawing/2014/main" val="3627840880"/>
                    </a:ext>
                  </a:extLst>
                </a:gridCol>
                <a:gridCol w="1088145">
                  <a:extLst>
                    <a:ext uri="{9D8B030D-6E8A-4147-A177-3AD203B41FA5}">
                      <a16:colId xmlns:a16="http://schemas.microsoft.com/office/drawing/2014/main" val="3395166753"/>
                    </a:ext>
                  </a:extLst>
                </a:gridCol>
                <a:gridCol w="822155">
                  <a:extLst>
                    <a:ext uri="{9D8B030D-6E8A-4147-A177-3AD203B41FA5}">
                      <a16:colId xmlns:a16="http://schemas.microsoft.com/office/drawing/2014/main" val="975964795"/>
                    </a:ext>
                  </a:extLst>
                </a:gridCol>
                <a:gridCol w="861448">
                  <a:extLst>
                    <a:ext uri="{9D8B030D-6E8A-4147-A177-3AD203B41FA5}">
                      <a16:colId xmlns:a16="http://schemas.microsoft.com/office/drawing/2014/main" val="980111525"/>
                    </a:ext>
                  </a:extLst>
                </a:gridCol>
                <a:gridCol w="918879">
                  <a:extLst>
                    <a:ext uri="{9D8B030D-6E8A-4147-A177-3AD203B41FA5}">
                      <a16:colId xmlns:a16="http://schemas.microsoft.com/office/drawing/2014/main" val="3431558736"/>
                    </a:ext>
                  </a:extLst>
                </a:gridCol>
                <a:gridCol w="580344">
                  <a:extLst>
                    <a:ext uri="{9D8B030D-6E8A-4147-A177-3AD203B41FA5}">
                      <a16:colId xmlns:a16="http://schemas.microsoft.com/office/drawing/2014/main" val="4130412398"/>
                    </a:ext>
                  </a:extLst>
                </a:gridCol>
                <a:gridCol w="813722">
                  <a:extLst>
                    <a:ext uri="{9D8B030D-6E8A-4147-A177-3AD203B41FA5}">
                      <a16:colId xmlns:a16="http://schemas.microsoft.com/office/drawing/2014/main" val="2005762027"/>
                    </a:ext>
                  </a:extLst>
                </a:gridCol>
              </a:tblGrid>
              <a:tr h="11833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ОКСО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специальности/направления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4299734"/>
                  </a:ext>
                </a:extLst>
              </a:tr>
              <a:tr h="1436801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«Подземная разработка пластовых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4290134"/>
                  </a:ext>
                </a:extLst>
              </a:tr>
              <a:tr h="1436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«Открытые горные работы»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25810997"/>
                  </a:ext>
                </a:extLst>
              </a:tr>
              <a:tr h="551599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 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75%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63040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643737"/>
      </p:ext>
    </p:extLst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9392"/>
            <a:ext cx="9505056" cy="6970329"/>
          </a:xfrm>
        </p:spPr>
      </p:pic>
      <p:sp>
        <p:nvSpPr>
          <p:cNvPr id="5" name="Прямоугольник 4"/>
          <p:cNvSpPr/>
          <p:nvPr/>
        </p:nvSpPr>
        <p:spPr>
          <a:xfrm>
            <a:off x="1331640" y="332601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ГИА</a:t>
            </a:r>
            <a:b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«Горное 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дело»</a:t>
            </a:r>
            <a:r>
              <a:rPr lang="ru-RU" altLang="ru-RU" sz="2400" dirty="0" smtClean="0"/>
              <a:t> 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заочная форма обучения</a:t>
            </a:r>
            <a:b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285383301"/>
              </p:ext>
            </p:extLst>
          </p:nvPr>
        </p:nvGraphicFramePr>
        <p:xfrm>
          <a:off x="395536" y="1532930"/>
          <a:ext cx="8568952" cy="488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12151087"/>
      </p:ext>
    </p:extLst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9392"/>
            <a:ext cx="9361039" cy="6957392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525923"/>
              </p:ext>
            </p:extLst>
          </p:nvPr>
        </p:nvGraphicFramePr>
        <p:xfrm>
          <a:off x="395537" y="-27383"/>
          <a:ext cx="8568951" cy="6276534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411399">
                  <a:extLst>
                    <a:ext uri="{9D8B030D-6E8A-4147-A177-3AD203B41FA5}">
                      <a16:colId xmlns:a16="http://schemas.microsoft.com/office/drawing/2014/main" val="1825212979"/>
                    </a:ext>
                  </a:extLst>
                </a:gridCol>
                <a:gridCol w="958065">
                  <a:extLst>
                    <a:ext uri="{9D8B030D-6E8A-4147-A177-3AD203B41FA5}">
                      <a16:colId xmlns:a16="http://schemas.microsoft.com/office/drawing/2014/main" val="3426854783"/>
                    </a:ext>
                  </a:extLst>
                </a:gridCol>
                <a:gridCol w="3783730">
                  <a:extLst>
                    <a:ext uri="{9D8B030D-6E8A-4147-A177-3AD203B41FA5}">
                      <a16:colId xmlns:a16="http://schemas.microsoft.com/office/drawing/2014/main" val="2003210692"/>
                    </a:ext>
                  </a:extLst>
                </a:gridCol>
                <a:gridCol w="1770159">
                  <a:extLst>
                    <a:ext uri="{9D8B030D-6E8A-4147-A177-3AD203B41FA5}">
                      <a16:colId xmlns:a16="http://schemas.microsoft.com/office/drawing/2014/main" val="1245682224"/>
                    </a:ext>
                  </a:extLst>
                </a:gridCol>
                <a:gridCol w="1645598">
                  <a:extLst>
                    <a:ext uri="{9D8B030D-6E8A-4147-A177-3AD203B41FA5}">
                      <a16:colId xmlns:a16="http://schemas.microsoft.com/office/drawing/2014/main" val="3884070796"/>
                    </a:ext>
                  </a:extLst>
                </a:gridCol>
              </a:tblGrid>
              <a:tr h="10081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ГИА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Методические указания к написанию ВКР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2870651313"/>
                  </a:ext>
                </a:extLst>
              </a:tr>
              <a:tr h="8797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«Электрооборудование  и электрохозяйство предприятий, организаций, учреждений»,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«Электропривод и автоматика»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</a:t>
                      </a:r>
                      <a:r>
                        <a:rPr lang="en-US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200" u="none" strike="noStrike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 от 26.05.2022 </a:t>
                      </a:r>
                      <a:endParaRPr lang="ru-RU" sz="120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разработаны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2026 г.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652831262"/>
                  </a:ext>
                </a:extLst>
              </a:tr>
              <a:tr h="7052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«Филология», профиль «Зарубежная филология (Английский язык и литература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)»; профиль «Отечественная филология (русский язык 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 от 26.05.2022 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разработаны в 2026 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от 25.06.2015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3500437172"/>
                  </a:ext>
                </a:extLst>
              </a:tr>
              <a:tr h="7860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 «Педагогическое образование (с двумя профилями подготовки)» профиль «Дошкольное образование и начальное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образование»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44.03.02 «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Психолого-педагогическое образование» профиль «Общая и специальная психология и педагогика в образовании»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</a:t>
                      </a:r>
                      <a:r>
                        <a:rPr lang="en-US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200" u="none" strike="noStrike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23.0</a:t>
                      </a:r>
                      <a:r>
                        <a:rPr lang="en-US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.2020</a:t>
                      </a:r>
                    </a:p>
                    <a:p>
                      <a:pPr algn="ctr" fontAlgn="ctr"/>
                      <a:endParaRPr lang="ru-RU" sz="1200" u="none" strike="noStrike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 от 25.11.2021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4224936693"/>
                  </a:ext>
                </a:extLst>
              </a:tr>
              <a:tr h="9806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и информатика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«Системное программирование и компьютерные технологии»; </a:t>
                      </a:r>
                    </a:p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09.03.03 «Прикладная информатика», профиль «Прикладная информатика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менеджменте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 от 26.05.2022              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27.05.2021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№9 от 18.04.2024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281359361"/>
                  </a:ext>
                </a:extLst>
              </a:tr>
              <a:tr h="5195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 от 26.05.2022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 от 29.01.2015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950125223"/>
                  </a:ext>
                </a:extLst>
              </a:tr>
              <a:tr h="10787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«Горное дело», специализация «Обогащение полезных ископаемых»,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«Открытые горные работы» «Подземная разработка пластовых месторождений», «Маркшейдерское дело»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26.04.2019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 от 21.05.2024</a:t>
                      </a: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26.04.2018</a:t>
                      </a:r>
                    </a:p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 от 26.10.2017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27976571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723781"/>
      </p:ext>
    </p:extLst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979712" y="476672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938337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defRPr/>
            </a:pPr>
            <a:r>
              <a:rPr lang="ru-RU" altLang="ru-RU" sz="1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1. Информацию </a:t>
            </a:r>
            <a:r>
              <a:rPr lang="ru-RU" altLang="ru-RU" sz="18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принять к сведению.</a:t>
            </a:r>
          </a:p>
          <a:p>
            <a:pPr marL="0" indent="0" algn="just">
              <a:defRPr/>
            </a:pPr>
            <a:r>
              <a:rPr lang="ru-RU" altLang="ru-RU" sz="18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2. До 15 июня </a:t>
            </a:r>
            <a:r>
              <a:rPr lang="ru-RU" altLang="ru-RU" sz="1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sz="18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г. наставникам выпускных групп провести работу со студентами по сбору заявлений-согласий на размещение текстов ВКР в ЭБС. </a:t>
            </a:r>
          </a:p>
          <a:p>
            <a:pPr marL="0" indent="0" algn="just">
              <a:defRPr/>
            </a:pPr>
            <a:r>
              <a:rPr lang="ru-RU" altLang="ru-RU" sz="18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3. Выпускающим кафедрам взять под контроль успеваемость студентов, выпускных групп и студентов, претендующих на получение дипломов с отличием.</a:t>
            </a:r>
          </a:p>
          <a:p>
            <a:pPr marL="0" indent="0" algn="just">
              <a:defRPr/>
            </a:pPr>
            <a:r>
              <a:rPr lang="ru-RU" altLang="ru-RU" sz="18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4. Усилить ответственность секретарей ГЭК в части оформления персональных данных, оценок в дипломах о ВО и приложениях к ним.</a:t>
            </a:r>
          </a:p>
          <a:p>
            <a:pPr marL="0" indent="0" algn="just">
              <a:defRPr/>
            </a:pPr>
            <a:r>
              <a:rPr lang="ru-RU" altLang="ru-RU" sz="1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altLang="ru-RU" sz="18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Модуль ГИА заполнять в полном объеме, сканировать дипломы с приложениями с оригиналов. Для корректного заполнения ФИС ФРДО собрать сведения об ИНН, СНИЛС, актуальных данных паспорта </a:t>
            </a:r>
            <a:r>
              <a:rPr lang="ru-RU" altLang="ru-RU" sz="1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выпускников.</a:t>
            </a:r>
          </a:p>
          <a:p>
            <a:pPr marL="0" indent="0" algn="just">
              <a:defRPr/>
            </a:pPr>
            <a:r>
              <a:rPr lang="ru-RU" altLang="ru-RU" sz="1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6. Зав</a:t>
            </a:r>
            <a:r>
              <a:rPr lang="ru-RU" altLang="ru-RU" sz="18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. кафедрами/руководителям образовательных программ взять под личную ответственность качественное составление отчетов секретаря и председателя ГЭК.</a:t>
            </a:r>
          </a:p>
          <a:p>
            <a:pPr marL="0" indent="0" algn="just">
              <a:defRPr/>
            </a:pPr>
            <a:endParaRPr lang="ru-RU" altLang="ru-RU" sz="18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904730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8750"/>
            <a:ext cx="9180512" cy="6839250"/>
          </a:xfrm>
        </p:spPr>
      </p:pic>
      <p:sp>
        <p:nvSpPr>
          <p:cNvPr id="5" name="Прямоугольник 4"/>
          <p:cNvSpPr/>
          <p:nvPr/>
        </p:nvSpPr>
        <p:spPr>
          <a:xfrm>
            <a:off x="251519" y="1052736"/>
            <a:ext cx="712879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 соответствии с Порядком проведения государственной итоговой аттестации по образовательным программам высшего образования, программам </a:t>
            </a:r>
            <a:r>
              <a:rPr lang="ru-RU" altLang="ru-RU" sz="1500" dirty="0" err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, программам </a:t>
            </a:r>
            <a:r>
              <a:rPr lang="ru-RU" altLang="ru-RU" sz="1500" dirty="0" err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специалитета</a:t>
            </a: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и программам магистратуры, утвержденным </a:t>
            </a:r>
            <a:r>
              <a:rPr lang="ru-RU" altLang="ru-RU" sz="1500" dirty="0" err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МОиН</a:t>
            </a: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РФ, в </a:t>
            </a:r>
            <a:r>
              <a:rPr lang="ru-RU" altLang="ru-RU" sz="15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2025-2026 </a:t>
            </a: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учебном году</a:t>
            </a:r>
            <a:r>
              <a:rPr lang="ru-RU" altLang="ru-RU" sz="15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15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1) составлен график ГИА на </a:t>
            </a:r>
            <a:r>
              <a:rPr lang="ru-RU" altLang="ru-RU" sz="15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2025/2026 </a:t>
            </a: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учебный год;</a:t>
            </a:r>
          </a:p>
          <a:p>
            <a:pPr algn="just">
              <a:defRPr/>
            </a:pP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обновлены и актуализированы программы ГИА;</a:t>
            </a:r>
          </a:p>
          <a:p>
            <a:pPr algn="just">
              <a:defRPr/>
            </a:pP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altLang="ru-RU" sz="15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alt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председатели ГЭК были утверждены из числа ведущих специалистов - представителей работодателей г. Нерюнгри;</a:t>
            </a:r>
          </a:p>
          <a:p>
            <a:pPr algn="just">
              <a:defRPr/>
            </a:pPr>
            <a:r>
              <a:rPr 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4) с целью проведения государственной итоговой аттестации выпускников издан и подписан приказ о составе экзаменационных комиссий на </a:t>
            </a:r>
            <a:r>
              <a:rPr lang="ru-RU" sz="15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год;</a:t>
            </a:r>
          </a:p>
          <a:p>
            <a:pPr algn="just">
              <a:defRPr/>
            </a:pPr>
            <a:r>
              <a:rPr 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мероприятие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студентов, направленное на ознакомление с технологией подготовки и выполнения ВКР;</a:t>
            </a:r>
          </a:p>
          <a:p>
            <a:pPr algn="just">
              <a:defRPr/>
            </a:pP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6) для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выпускников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(специалистов и бакалавров) созданы и размещены на сайте ТИ(ф) СВФУ презентации «Гид выпускника», где можно скачать все необходимые шаблоны документов; </a:t>
            </a:r>
            <a:endParaRPr lang="ru-RU" sz="1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разработана инструкция для секретарей ГИА;</a:t>
            </a:r>
          </a:p>
          <a:p>
            <a:pPr algn="just">
              <a:defRPr/>
            </a:pPr>
            <a:r>
              <a:rPr lang="ru-RU" sz="15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8) подготовлены и разосланы секретарям </a:t>
            </a:r>
            <a:r>
              <a:rPr 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макеты дипломов в программе диплом мастер;</a:t>
            </a:r>
          </a:p>
          <a:p>
            <a:pPr algn="just">
              <a:defRPr/>
            </a:pPr>
            <a:r>
              <a:rPr lang="ru-RU" sz="15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9) </a:t>
            </a:r>
            <a:r>
              <a:rPr 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составлен план-график сверки макетов дипломов о ВО и приложений к ним, сверки оценок, подачи заявлений и персональных данных выпускников;</a:t>
            </a:r>
          </a:p>
          <a:p>
            <a:pPr algn="just">
              <a:defRPr/>
            </a:pPr>
            <a:r>
              <a:rPr lang="ru-RU" sz="15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10) </a:t>
            </a:r>
            <a:r>
              <a:rPr 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утверждены темы ВКР студентов, завершающих обучение в </a:t>
            </a:r>
            <a:r>
              <a:rPr lang="ru-RU" sz="15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2025-2026 </a:t>
            </a:r>
            <a:r>
              <a:rPr lang="ru-RU" sz="15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учебном году.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3305890"/>
            <a:ext cx="43605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609594" y="188640"/>
            <a:ext cx="6347713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ходе подготовки выпускных квалификационных работ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4730768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1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609598" y="188640"/>
            <a:ext cx="83548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alt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Контингент выпускников очной формы обучения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361045"/>
              </p:ext>
            </p:extLst>
          </p:nvPr>
        </p:nvGraphicFramePr>
        <p:xfrm>
          <a:off x="1043607" y="838945"/>
          <a:ext cx="7560838" cy="555474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97513">
                  <a:extLst>
                    <a:ext uri="{9D8B030D-6E8A-4147-A177-3AD203B41FA5}">
                      <a16:colId xmlns:a16="http://schemas.microsoft.com/office/drawing/2014/main" val="841469270"/>
                    </a:ext>
                  </a:extLst>
                </a:gridCol>
                <a:gridCol w="941773">
                  <a:extLst>
                    <a:ext uri="{9D8B030D-6E8A-4147-A177-3AD203B41FA5}">
                      <a16:colId xmlns:a16="http://schemas.microsoft.com/office/drawing/2014/main" val="3028999178"/>
                    </a:ext>
                  </a:extLst>
                </a:gridCol>
                <a:gridCol w="4377338">
                  <a:extLst>
                    <a:ext uri="{9D8B030D-6E8A-4147-A177-3AD203B41FA5}">
                      <a16:colId xmlns:a16="http://schemas.microsoft.com/office/drawing/2014/main" val="4513506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222494413"/>
                    </a:ext>
                  </a:extLst>
                </a:gridCol>
                <a:gridCol w="936102">
                  <a:extLst>
                    <a:ext uri="{9D8B030D-6E8A-4147-A177-3AD203B41FA5}">
                      <a16:colId xmlns:a16="http://schemas.microsoft.com/office/drawing/2014/main" val="1357026925"/>
                    </a:ext>
                  </a:extLst>
                </a:gridCol>
              </a:tblGrid>
              <a:tr h="3626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11559"/>
                  </a:ext>
                </a:extLst>
              </a:tr>
              <a:tr h="185822">
                <a:tc gridSpan="5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Бакалавриат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479807"/>
                  </a:ext>
                </a:extLst>
              </a:tr>
              <a:tr h="4594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«Филология»</a:t>
                      </a:r>
                      <a:b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«Отечественная филология (русский язык и литература)»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Б-ОФ-22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317257"/>
                  </a:ext>
                </a:extLst>
              </a:tr>
              <a:tr h="4359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«Филология»</a:t>
                      </a:r>
                      <a:b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«Зарубежная филология (английский язык и литература)»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Б-ЗФ-22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233187"/>
                  </a:ext>
                </a:extLst>
              </a:tr>
              <a:tr h="539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09.03.03 «Прикладная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профиль «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в менеджменте»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Б-ПИ-22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21249"/>
                  </a:ext>
                </a:extLst>
              </a:tr>
              <a:tr h="4735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и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«Системное программирование компьютерные технологии»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Б-ПМ-22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1737878"/>
                  </a:ext>
                </a:extLst>
              </a:tr>
              <a:tr h="539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 «Педагогическое образование (с двумя профилями подготовки),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 «дошкольное образование и начальное образование»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Б-ПО-21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167680"/>
                  </a:ext>
                </a:extLst>
              </a:tr>
              <a:tr h="4735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Б-ПГС-22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609566"/>
                  </a:ext>
                </a:extLst>
              </a:tr>
              <a:tr h="5412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«Электропривод и автоматика»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Б-ЭП-22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1914262"/>
                  </a:ext>
                </a:extLst>
              </a:tr>
              <a:tr h="17908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8726460"/>
                  </a:ext>
                </a:extLst>
              </a:tr>
              <a:tr h="23999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Специалитет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054683"/>
                  </a:ext>
                </a:extLst>
              </a:tr>
              <a:tr h="4671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дело»,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специализация «Открытые горные работы», «Обогащение полезных ископаемых», «Маркшейдерское дело»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965247"/>
                  </a:ext>
                </a:extLst>
              </a:tr>
              <a:tr h="20296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533677"/>
                  </a:ext>
                </a:extLst>
              </a:tr>
              <a:tr h="20296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ожидаемый выпуск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983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9468558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1" y="0"/>
            <a:ext cx="9289032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677092" y="363379"/>
            <a:ext cx="8215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Контингент выпускников заочной формы обучения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046388"/>
              </p:ext>
            </p:extLst>
          </p:nvPr>
        </p:nvGraphicFramePr>
        <p:xfrm>
          <a:off x="1043607" y="825044"/>
          <a:ext cx="7560840" cy="565379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58015">
                  <a:extLst>
                    <a:ext uri="{9D8B030D-6E8A-4147-A177-3AD203B41FA5}">
                      <a16:colId xmlns:a16="http://schemas.microsoft.com/office/drawing/2014/main" val="3734786049"/>
                    </a:ext>
                  </a:extLst>
                </a:gridCol>
                <a:gridCol w="846417">
                  <a:extLst>
                    <a:ext uri="{9D8B030D-6E8A-4147-A177-3AD203B41FA5}">
                      <a16:colId xmlns:a16="http://schemas.microsoft.com/office/drawing/2014/main" val="3106460284"/>
                    </a:ext>
                  </a:extLst>
                </a:gridCol>
                <a:gridCol w="3896440">
                  <a:extLst>
                    <a:ext uri="{9D8B030D-6E8A-4147-A177-3AD203B41FA5}">
                      <a16:colId xmlns:a16="http://schemas.microsoft.com/office/drawing/2014/main" val="3816793397"/>
                    </a:ext>
                  </a:extLst>
                </a:gridCol>
                <a:gridCol w="1255033">
                  <a:extLst>
                    <a:ext uri="{9D8B030D-6E8A-4147-A177-3AD203B41FA5}">
                      <a16:colId xmlns:a16="http://schemas.microsoft.com/office/drawing/2014/main" val="3946239880"/>
                    </a:ext>
                  </a:extLst>
                </a:gridCol>
                <a:gridCol w="1304935">
                  <a:extLst>
                    <a:ext uri="{9D8B030D-6E8A-4147-A177-3AD203B41FA5}">
                      <a16:colId xmlns:a16="http://schemas.microsoft.com/office/drawing/2014/main" val="3508698164"/>
                    </a:ext>
                  </a:extLst>
                </a:gridCol>
              </a:tblGrid>
              <a:tr h="6780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534473"/>
                  </a:ext>
                </a:extLst>
              </a:tr>
              <a:tr h="34483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Бакалавриат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853071"/>
                  </a:ext>
                </a:extLst>
              </a:tr>
              <a:tr h="7052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«Электрооборудование и электрохозяйство предприятий, организаций, учреждений»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З-Б-ЭО-21 (5)</a:t>
                      </a: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9681996"/>
                  </a:ext>
                </a:extLst>
              </a:tr>
              <a:tr h="564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 «Педагогическое образование (с двумя профилями подготовки),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 «дошкольное образование и начальное образование»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З-Б-ПО-20 (6)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330020"/>
                  </a:ext>
                </a:extLst>
              </a:tr>
              <a:tr h="5299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44.03.02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«Психолого-педагогическое образование», профиль «Общая и специальная психология и педагогика в образовании»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З-Б-ППО-21 (5)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472656"/>
                  </a:ext>
                </a:extLst>
              </a:tr>
              <a:tr h="5299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09.03.03 «Прикладная информатика»,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информатика в менеджменте»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З-Б-ПИ-21(5)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459077"/>
                  </a:ext>
                </a:extLst>
              </a:tr>
              <a:tr h="23084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5247503"/>
                  </a:ext>
                </a:extLst>
              </a:tr>
              <a:tr h="341098">
                <a:tc gridSpan="5"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Специалитет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992955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 ,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специализация «Открытые горные работы», «Подземная разработка пластовых месторождений»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З-С-ГД-19 (6,5)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11167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 «Горное дело» ,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специализация «Открытые горные работы»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З-С-ГД-20 (6,5) ускоренное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393325"/>
                  </a:ext>
                </a:extLst>
              </a:tr>
              <a:tr h="23718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472942"/>
                  </a:ext>
                </a:extLst>
              </a:tr>
              <a:tr h="52998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ожидаемый выпуск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739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171132"/>
      </p:ext>
    </p:ext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357"/>
            <a:ext cx="925251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853694" y="3305890"/>
            <a:ext cx="14366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 диплом с отличием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9599" y="14399"/>
            <a:ext cx="82828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2400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выпускников претендующих на диплом с отличием</a:t>
            </a:r>
            <a:endParaRPr lang="ru-RU" sz="2400" dirty="0">
              <a:solidFill>
                <a:srgbClr val="00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987330"/>
              </p:ext>
            </p:extLst>
          </p:nvPr>
        </p:nvGraphicFramePr>
        <p:xfrm>
          <a:off x="609599" y="1440597"/>
          <a:ext cx="8208912" cy="441833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2073">
                  <a:extLst>
                    <a:ext uri="{9D8B030D-6E8A-4147-A177-3AD203B41FA5}">
                      <a16:colId xmlns:a16="http://schemas.microsoft.com/office/drawing/2014/main" val="4209485334"/>
                    </a:ext>
                  </a:extLst>
                </a:gridCol>
                <a:gridCol w="2394311">
                  <a:extLst>
                    <a:ext uri="{9D8B030D-6E8A-4147-A177-3AD203B41FA5}">
                      <a16:colId xmlns:a16="http://schemas.microsoft.com/office/drawing/2014/main" val="3983486795"/>
                    </a:ext>
                  </a:extLst>
                </a:gridCol>
                <a:gridCol w="2475898">
                  <a:extLst>
                    <a:ext uri="{9D8B030D-6E8A-4147-A177-3AD203B41FA5}">
                      <a16:colId xmlns:a16="http://schemas.microsoft.com/office/drawing/2014/main" val="1438844366"/>
                    </a:ext>
                  </a:extLst>
                </a:gridCol>
                <a:gridCol w="954716">
                  <a:extLst>
                    <a:ext uri="{9D8B030D-6E8A-4147-A177-3AD203B41FA5}">
                      <a16:colId xmlns:a16="http://schemas.microsoft.com/office/drawing/2014/main" val="1264608757"/>
                    </a:ext>
                  </a:extLst>
                </a:gridCol>
                <a:gridCol w="807837">
                  <a:extLst>
                    <a:ext uri="{9D8B030D-6E8A-4147-A177-3AD203B41FA5}">
                      <a16:colId xmlns:a16="http://schemas.microsoft.com/office/drawing/2014/main" val="2829757819"/>
                    </a:ext>
                  </a:extLst>
                </a:gridCol>
                <a:gridCol w="514077">
                  <a:extLst>
                    <a:ext uri="{9D8B030D-6E8A-4147-A177-3AD203B41FA5}">
                      <a16:colId xmlns:a16="http://schemas.microsoft.com/office/drawing/2014/main" val="3994287869"/>
                    </a:ext>
                  </a:extLst>
                </a:gridCol>
              </a:tblGrid>
              <a:tr h="17451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2026 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621348"/>
                  </a:ext>
                </a:extLst>
              </a:tr>
              <a:tr h="1006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специальности/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выпускников, чел.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118852"/>
                  </a:ext>
                </a:extLst>
              </a:tr>
              <a:tr h="246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Обогащение полезных ископаемых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637267"/>
                  </a:ext>
                </a:extLst>
              </a:tr>
              <a:tr h="3429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Психолого-педагогическое образование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и специальная психология и педагогика в образовании»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З-Б-ППО-21(5)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293062"/>
                  </a:ext>
                </a:extLst>
              </a:tr>
              <a:tr h="3641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(с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двумя профилями подготовки)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 и начальное образование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З-Б-ПО-20(6)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652991"/>
                  </a:ext>
                </a:extLst>
              </a:tr>
              <a:tr h="3641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(с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двумя профилями подготовки)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 и начальное образование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Б-ПО-21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207433"/>
                  </a:ext>
                </a:extLst>
              </a:tr>
              <a:tr h="3428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Отечественная филология (русский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Б-ОФ-22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566847"/>
                  </a:ext>
                </a:extLst>
              </a:tr>
              <a:tr h="3428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09.03.03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в менеджменте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Б-ПИ-22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66920"/>
                  </a:ext>
                </a:extLst>
              </a:tr>
              <a:tr h="3428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Электропривод и автоматика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Б-ЭП-22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868293"/>
                  </a:ext>
                </a:extLst>
              </a:tr>
              <a:tr h="3428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и гражданское 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Б-ПГС-22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756034"/>
                  </a:ext>
                </a:extLst>
              </a:tr>
              <a:tr h="367666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Итого выпуск 2026 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591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287324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51520" y="206341"/>
            <a:ext cx="87129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2000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 государственных экзаменационных комиссий на </a:t>
            </a:r>
            <a:r>
              <a:rPr lang="ru-RU" sz="2000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000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487354"/>
              </p:ext>
            </p:extLst>
          </p:nvPr>
        </p:nvGraphicFramePr>
        <p:xfrm>
          <a:off x="539553" y="692695"/>
          <a:ext cx="8424934" cy="5932147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50344">
                  <a:extLst>
                    <a:ext uri="{9D8B030D-6E8A-4147-A177-3AD203B41FA5}">
                      <a16:colId xmlns:a16="http://schemas.microsoft.com/office/drawing/2014/main" val="1575848324"/>
                    </a:ext>
                  </a:extLst>
                </a:gridCol>
                <a:gridCol w="1669717">
                  <a:extLst>
                    <a:ext uri="{9D8B030D-6E8A-4147-A177-3AD203B41FA5}">
                      <a16:colId xmlns:a16="http://schemas.microsoft.com/office/drawing/2014/main" val="269851780"/>
                    </a:ext>
                  </a:extLst>
                </a:gridCol>
                <a:gridCol w="1948005">
                  <a:extLst>
                    <a:ext uri="{9D8B030D-6E8A-4147-A177-3AD203B41FA5}">
                      <a16:colId xmlns:a16="http://schemas.microsoft.com/office/drawing/2014/main" val="3659205968"/>
                    </a:ext>
                  </a:extLst>
                </a:gridCol>
                <a:gridCol w="684892">
                  <a:extLst>
                    <a:ext uri="{9D8B030D-6E8A-4147-A177-3AD203B41FA5}">
                      <a16:colId xmlns:a16="http://schemas.microsoft.com/office/drawing/2014/main" val="3926912428"/>
                    </a:ext>
                  </a:extLst>
                </a:gridCol>
                <a:gridCol w="506057">
                  <a:extLst>
                    <a:ext uri="{9D8B030D-6E8A-4147-A177-3AD203B41FA5}">
                      <a16:colId xmlns:a16="http://schemas.microsoft.com/office/drawing/2014/main" val="2563528352"/>
                    </a:ext>
                  </a:extLst>
                </a:gridCol>
                <a:gridCol w="1301288">
                  <a:extLst>
                    <a:ext uri="{9D8B030D-6E8A-4147-A177-3AD203B41FA5}">
                      <a16:colId xmlns:a16="http://schemas.microsoft.com/office/drawing/2014/main" val="4171366136"/>
                    </a:ext>
                  </a:extLst>
                </a:gridCol>
                <a:gridCol w="1264631">
                  <a:extLst>
                    <a:ext uri="{9D8B030D-6E8A-4147-A177-3AD203B41FA5}">
                      <a16:colId xmlns:a16="http://schemas.microsoft.com/office/drawing/2014/main" val="1207810115"/>
                    </a:ext>
                  </a:extLst>
                </a:gridCol>
              </a:tblGrid>
              <a:tr h="217377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очной формы обучения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898181"/>
                  </a:ext>
                </a:extLst>
              </a:tr>
              <a:tr h="909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специальности/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заседания ГЭК по защите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Время, место проведения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427284"/>
                  </a:ext>
                </a:extLst>
              </a:tr>
              <a:tr h="3719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Обогащение полезных ископаемых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237093"/>
                  </a:ext>
                </a:extLst>
              </a:tr>
              <a:tr h="354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Маркшейдерское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907637"/>
                  </a:ext>
                </a:extLst>
              </a:tr>
              <a:tr h="3678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3968907"/>
                  </a:ext>
                </a:extLst>
              </a:tr>
              <a:tr h="5484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(с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двумя профилями подготовки)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 и начальное образование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Б-ПО-21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507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838749"/>
                  </a:ext>
                </a:extLst>
              </a:tr>
              <a:tr h="3719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Отечественная филология (русский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Б-ОФ-22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июля 2026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501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904034"/>
                  </a:ext>
                </a:extLst>
              </a:tr>
              <a:tr h="5484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(английский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Б-ЗФ-22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июля 2026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11:00, 501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249588"/>
                  </a:ext>
                </a:extLst>
              </a:tr>
              <a:tr h="5484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09.03.03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в менеджменте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Б-ПИ-22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915157"/>
                  </a:ext>
                </a:extLst>
              </a:tr>
              <a:tr h="5484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математика и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Системное программирование и компьютерные технологии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Б-ПМ-22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11190"/>
                  </a:ext>
                </a:extLst>
              </a:tr>
              <a:tr h="4533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Электропривод и автоматика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Б-ЭП-22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июля 2026 г.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592256"/>
                  </a:ext>
                </a:extLst>
              </a:tr>
              <a:tr h="6556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и гражданское 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Б-ПГС-22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июля 2026 г.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2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0588194"/>
      </p:ext>
    </p:extLst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0841"/>
            <a:ext cx="9338733" cy="6948841"/>
          </a:xfrm>
        </p:spPr>
      </p:pic>
      <p:sp>
        <p:nvSpPr>
          <p:cNvPr id="5" name="Прямоугольник 4"/>
          <p:cNvSpPr/>
          <p:nvPr/>
        </p:nvSpPr>
        <p:spPr>
          <a:xfrm>
            <a:off x="528171" y="363379"/>
            <a:ext cx="86446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ru-RU" sz="2000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 государственных экзаменационных комиссий на </a:t>
            </a:r>
            <a:r>
              <a:rPr lang="ru-RU" sz="2000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2026год</a:t>
            </a:r>
            <a:endParaRPr lang="ru-RU" sz="2000" dirty="0">
              <a:solidFill>
                <a:srgbClr val="00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636220"/>
              </p:ext>
            </p:extLst>
          </p:nvPr>
        </p:nvGraphicFramePr>
        <p:xfrm>
          <a:off x="467545" y="908720"/>
          <a:ext cx="8687012" cy="566559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04464">
                  <a:extLst>
                    <a:ext uri="{9D8B030D-6E8A-4147-A177-3AD203B41FA5}">
                      <a16:colId xmlns:a16="http://schemas.microsoft.com/office/drawing/2014/main" val="2959074687"/>
                    </a:ext>
                  </a:extLst>
                </a:gridCol>
                <a:gridCol w="1539450">
                  <a:extLst>
                    <a:ext uri="{9D8B030D-6E8A-4147-A177-3AD203B41FA5}">
                      <a16:colId xmlns:a16="http://schemas.microsoft.com/office/drawing/2014/main" val="2908284532"/>
                    </a:ext>
                  </a:extLst>
                </a:gridCol>
                <a:gridCol w="2492998">
                  <a:extLst>
                    <a:ext uri="{9D8B030D-6E8A-4147-A177-3AD203B41FA5}">
                      <a16:colId xmlns:a16="http://schemas.microsoft.com/office/drawing/2014/main" val="47455185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860165052"/>
                    </a:ext>
                  </a:extLst>
                </a:gridCol>
                <a:gridCol w="1131012">
                  <a:extLst>
                    <a:ext uri="{9D8B030D-6E8A-4147-A177-3AD203B41FA5}">
                      <a16:colId xmlns:a16="http://schemas.microsoft.com/office/drawing/2014/main" val="4126836639"/>
                    </a:ext>
                  </a:extLst>
                </a:gridCol>
                <a:gridCol w="1294952">
                  <a:extLst>
                    <a:ext uri="{9D8B030D-6E8A-4147-A177-3AD203B41FA5}">
                      <a16:colId xmlns:a16="http://schemas.microsoft.com/office/drawing/2014/main" val="3390327905"/>
                    </a:ext>
                  </a:extLst>
                </a:gridCol>
              </a:tblGrid>
              <a:tr h="28069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заочной формы обучения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924" marR="6924" marT="6921" marB="0" anchor="b"/>
                </a:tc>
                <a:extLst>
                  <a:ext uri="{0D108BD9-81ED-4DB2-BD59-A6C34878D82A}">
                    <a16:rowId xmlns:a16="http://schemas.microsoft.com/office/drawing/2014/main" val="125436245"/>
                  </a:ext>
                </a:extLst>
              </a:tr>
              <a:tr h="1294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заседания ГЭК по защите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Время, место проведения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62061"/>
                  </a:ext>
                </a:extLst>
              </a:tr>
              <a:tr h="4874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Подземная разработка пластовых месторождений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З-С-ГД-19(6,5)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А403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552680"/>
                  </a:ext>
                </a:extLst>
              </a:tr>
              <a:tr h="4748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З-С-ГД-19(6,5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А403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751937"/>
                  </a:ext>
                </a:extLst>
              </a:tr>
              <a:tr h="5846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З-С-ГД-20 (6,5) ускоренное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</a:t>
                      </a:r>
                      <a:r>
                        <a:rPr lang="ru-RU" sz="12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9:00, А403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81865"/>
                  </a:ext>
                </a:extLst>
              </a:tr>
              <a:tr h="5586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Психолого-педагогическое образование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и специальная психология и педагогика в образовании»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З-Б-ППО-21(5)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2026 г.</a:t>
                      </a: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507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516372"/>
                  </a:ext>
                </a:extLst>
              </a:tr>
              <a:tr h="7423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(с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двумя профилями подготовки)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 и начальное образование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З-Б-ПО-20(6)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г.</a:t>
                      </a: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507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138733"/>
                  </a:ext>
                </a:extLst>
              </a:tr>
              <a:tr h="534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09.03.03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информатика в менеджменте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З-Б-ПИ-21(5)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июля 2026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206</a:t>
                      </a: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983886"/>
                  </a:ext>
                </a:extLst>
              </a:tr>
              <a:tr h="7079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</a:t>
                      </a:r>
                      <a:r>
                        <a:rPr lang="ru-RU" sz="120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предприятий, организаций, учреждений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З-Б-ЭО-21(5)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июля 2026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09:00, А510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46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508161"/>
      </p:ext>
    </p:extLst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274" y="-99392"/>
            <a:ext cx="9289032" cy="6969968"/>
          </a:xfrm>
        </p:spPr>
      </p:pic>
      <p:sp>
        <p:nvSpPr>
          <p:cNvPr id="5" name="Прямоугольник 4"/>
          <p:cNvSpPr/>
          <p:nvPr/>
        </p:nvSpPr>
        <p:spPr>
          <a:xfrm>
            <a:off x="609599" y="332601"/>
            <a:ext cx="82108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en-US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2026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 «Горное дело»</a:t>
            </a:r>
            <a:r>
              <a:rPr lang="en-US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очная форма обучения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477491"/>
              </p:ext>
            </p:extLst>
          </p:nvPr>
        </p:nvGraphicFramePr>
        <p:xfrm>
          <a:off x="755576" y="1700809"/>
          <a:ext cx="8280920" cy="45157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80387">
                  <a:extLst>
                    <a:ext uri="{9D8B030D-6E8A-4147-A177-3AD203B41FA5}">
                      <a16:colId xmlns:a16="http://schemas.microsoft.com/office/drawing/2014/main" val="397463275"/>
                    </a:ext>
                  </a:extLst>
                </a:gridCol>
                <a:gridCol w="2289587">
                  <a:extLst>
                    <a:ext uri="{9D8B030D-6E8A-4147-A177-3AD203B41FA5}">
                      <a16:colId xmlns:a16="http://schemas.microsoft.com/office/drawing/2014/main" val="1149314433"/>
                    </a:ext>
                  </a:extLst>
                </a:gridCol>
                <a:gridCol w="1089691">
                  <a:extLst>
                    <a:ext uri="{9D8B030D-6E8A-4147-A177-3AD203B41FA5}">
                      <a16:colId xmlns:a16="http://schemas.microsoft.com/office/drawing/2014/main" val="1449772340"/>
                    </a:ext>
                  </a:extLst>
                </a:gridCol>
                <a:gridCol w="834844">
                  <a:extLst>
                    <a:ext uri="{9D8B030D-6E8A-4147-A177-3AD203B41FA5}">
                      <a16:colId xmlns:a16="http://schemas.microsoft.com/office/drawing/2014/main" val="1722029341"/>
                    </a:ext>
                  </a:extLst>
                </a:gridCol>
                <a:gridCol w="874745">
                  <a:extLst>
                    <a:ext uri="{9D8B030D-6E8A-4147-A177-3AD203B41FA5}">
                      <a16:colId xmlns:a16="http://schemas.microsoft.com/office/drawing/2014/main" val="1299790469"/>
                    </a:ext>
                  </a:extLst>
                </a:gridCol>
                <a:gridCol w="933062">
                  <a:extLst>
                    <a:ext uri="{9D8B030D-6E8A-4147-A177-3AD203B41FA5}">
                      <a16:colId xmlns:a16="http://schemas.microsoft.com/office/drawing/2014/main" val="2212571607"/>
                    </a:ext>
                  </a:extLst>
                </a:gridCol>
                <a:gridCol w="589302">
                  <a:extLst>
                    <a:ext uri="{9D8B030D-6E8A-4147-A177-3AD203B41FA5}">
                      <a16:colId xmlns:a16="http://schemas.microsoft.com/office/drawing/2014/main" val="736879878"/>
                    </a:ext>
                  </a:extLst>
                </a:gridCol>
                <a:gridCol w="589302">
                  <a:extLst>
                    <a:ext uri="{9D8B030D-6E8A-4147-A177-3AD203B41FA5}">
                      <a16:colId xmlns:a16="http://schemas.microsoft.com/office/drawing/2014/main" val="2357666763"/>
                    </a:ext>
                  </a:extLst>
                </a:gridCol>
              </a:tblGrid>
              <a:tr h="10581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ОКСО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специальности</a:t>
                      </a:r>
                    </a:p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676506"/>
                  </a:ext>
                </a:extLst>
              </a:tr>
              <a:tr h="915326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«Маркшейдерское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дело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430176"/>
                  </a:ext>
                </a:extLst>
              </a:tr>
              <a:tr h="915326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«Обогащение полезных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ископаемых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0427959"/>
                  </a:ext>
                </a:extLst>
              </a:tr>
              <a:tr h="132074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«Открытые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горные работы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812408"/>
                  </a:ext>
                </a:extLst>
              </a:tr>
              <a:tr h="306157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 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613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0602081"/>
      </p:ext>
    </p:extLst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43304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827584" y="188640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kumimoji="0"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</a:p>
          <a:p>
            <a:pPr eaLnBrk="1" hangingPunct="1"/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 </a:t>
            </a:r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«Горное </a:t>
            </a:r>
            <a:r>
              <a:rPr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дело» </a:t>
            </a:r>
            <a:r>
              <a:rPr kumimoji="0" lang="ru-RU" alt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очная </a:t>
            </a:r>
            <a:r>
              <a:rPr kumimoji="0"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форма обучения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619953493"/>
              </p:ext>
            </p:extLst>
          </p:nvPr>
        </p:nvGraphicFramePr>
        <p:xfrm>
          <a:off x="235669" y="1828799"/>
          <a:ext cx="8530319" cy="4552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98075784"/>
      </p:ext>
    </p:extLst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ms_pptselling_tp01017848">
  <a:themeElements>
    <a:clrScheme name="ms_pptselling_tp01017848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7">
        <a:dk1>
          <a:srgbClr val="000000"/>
        </a:dk1>
        <a:lt1>
          <a:srgbClr val="FFFFFF"/>
        </a:lt1>
        <a:dk2>
          <a:srgbClr val="0033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8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9">
        <a:dk1>
          <a:srgbClr val="808080"/>
        </a:dk1>
        <a:lt1>
          <a:srgbClr val="0000CC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0000AE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10380</TotalTime>
  <Words>1635</Words>
  <Application>Microsoft Office PowerPoint</Application>
  <PresentationFormat>Экран (4:3)</PresentationFormat>
  <Paragraphs>440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Garamond</vt:lpstr>
      <vt:lpstr>Times New Roman</vt:lpstr>
      <vt:lpstr>Trebuchet MS</vt:lpstr>
      <vt:lpstr>Wingdings 3</vt:lpstr>
      <vt:lpstr>ms_pptselling_tp01017848</vt:lpstr>
      <vt:lpstr>Аспект</vt:lpstr>
      <vt:lpstr>Презентация PowerPoint</vt:lpstr>
      <vt:lpstr>О ходе подготовки выпускных квалификационных работ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ПРОВЕДЕНИЯ           ГОСУДАРСТВЕННЫХ МЕЖДИСЦИПЛИНАРНЫХ ЭКЗАМЕНОВ  В 2010/2011 УЧ.ГОДУ</dc:title>
  <dc:creator>11</dc:creator>
  <cp:lastModifiedBy>Лидия Дмитриевна Ядреева</cp:lastModifiedBy>
  <cp:revision>540</cp:revision>
  <cp:lastPrinted>2026-06-15T06:22:17Z</cp:lastPrinted>
  <dcterms:created xsi:type="dcterms:W3CDTF">2011-04-28T00:43:38Z</dcterms:created>
  <dcterms:modified xsi:type="dcterms:W3CDTF">2026-06-15T06:22:26Z</dcterms:modified>
</cp:coreProperties>
</file>