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6" r:id="rId3"/>
    <p:sldId id="315" r:id="rId4"/>
    <p:sldId id="317" r:id="rId5"/>
    <p:sldId id="264" r:id="rId6"/>
    <p:sldId id="265" r:id="rId7"/>
    <p:sldId id="260" r:id="rId8"/>
    <p:sldId id="306" r:id="rId9"/>
    <p:sldId id="324" r:id="rId10"/>
    <p:sldId id="298" r:id="rId11"/>
    <p:sldId id="304" r:id="rId12"/>
    <p:sldId id="303" r:id="rId13"/>
    <p:sldId id="312" r:id="rId14"/>
    <p:sldId id="305" r:id="rId15"/>
    <p:sldId id="313" r:id="rId16"/>
    <p:sldId id="323" r:id="rId17"/>
    <p:sldId id="262" r:id="rId18"/>
    <p:sldId id="299" r:id="rId19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69" autoAdjust="0"/>
    <p:restoredTop sz="94660"/>
  </p:normalViewPr>
  <p:slideViewPr>
    <p:cSldViewPr>
      <p:cViewPr varScale="1">
        <p:scale>
          <a:sx n="109" d="100"/>
          <a:sy n="109" d="100"/>
        </p:scale>
        <p:origin x="211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8BFF6-B52F-4914-B388-4A1417BD8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07668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2D56A5-6410-4C68-BA6F-263CB6AC5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68091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6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1560" y="981883"/>
            <a:ext cx="7704856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4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РАБОТЕ </a:t>
            </a:r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БИБЛИОТЕКИ </a:t>
            </a:r>
          </a:p>
          <a:p>
            <a:pPr algn="ctr"/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endParaRPr lang="ru-RU" sz="14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2800" b="1" dirty="0" smtClean="0"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2800" b="1" dirty="0"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2800" b="1" dirty="0" smtClean="0"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641" y="44624"/>
            <a:ext cx="1175359" cy="115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62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45">
        <p:split orient="vert"/>
      </p:transition>
    </mc:Choice>
    <mc:Fallback xmlns="">
      <p:transition spd="slow" advTm="345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548640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виды работ библиотеки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4992668"/>
          </a:xfrm>
        </p:spPr>
        <p:txBody>
          <a:bodyPr>
            <a:normAutofit lnSpcReduction="10000"/>
          </a:bodyPr>
          <a:lstStyle/>
          <a:p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Информационно-библиографическое </a:t>
            </a:r>
            <a: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обслуживание:</a:t>
            </a:r>
          </a:p>
          <a:p>
            <a:endParaRPr lang="ru-RU" sz="19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9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справки (по </a:t>
            </a:r>
            <a:r>
              <a:rPr lang="ru-RU" sz="19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запросу пользователя перечень литературы (книг, статей, документов), подобранный по определенной </a:t>
            </a:r>
            <a:r>
              <a:rPr lang="ru-RU" sz="19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теме) -15,</a:t>
            </a:r>
          </a:p>
          <a:p>
            <a:pPr marL="0" indent="0" algn="just">
              <a:spcBef>
                <a:spcPts val="0"/>
              </a:spcBef>
            </a:pPr>
            <a:endParaRPr lang="ru-RU" sz="19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9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уточняющие справки (направлена </a:t>
            </a:r>
            <a:r>
              <a:rPr lang="ru-RU" sz="19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установление, проверку или исправление отсутствующих/искаженных элементов в библиографическом описании документа (автор, точное заглавие, год издания, издательство)</a:t>
            </a:r>
            <a:r>
              <a:rPr lang="ru-RU" sz="19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- 20,</a:t>
            </a:r>
          </a:p>
          <a:p>
            <a:pPr marL="0" indent="0" algn="just">
              <a:spcBef>
                <a:spcPts val="0"/>
              </a:spcBef>
            </a:pPr>
            <a:endParaRPr lang="ru-RU" sz="19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9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9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дресные справки (устанавливают </a:t>
            </a:r>
            <a:r>
              <a:rPr lang="ru-RU" sz="19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наличие, отсутствие или местонахождение конкретного документа (книги, журнала, статьи) в фонде </a:t>
            </a:r>
            <a:r>
              <a:rPr lang="ru-RU" sz="19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библиотеки) - 1,</a:t>
            </a:r>
          </a:p>
          <a:p>
            <a:pPr marL="0" indent="0" algn="just">
              <a:spcBef>
                <a:spcPts val="0"/>
              </a:spcBef>
            </a:pPr>
            <a:endParaRPr lang="ru-RU" sz="19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19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фактографические справки (</a:t>
            </a:r>
            <a:r>
              <a:rPr lang="ru-RU" sz="19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точных фактических сведений, содержащихся в источниках: даты, цифры, определения терминов, цитаты, адреса или биографические данные</a:t>
            </a:r>
            <a:r>
              <a:rPr lang="ru-RU" sz="19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 294.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r>
              <a:rPr lang="ru-RU" sz="1800" dirty="0" smtClean="0">
                <a:latin typeface="Courier New" pitchFamily="49" charset="0"/>
                <a:cs typeface="Courier New" pitchFamily="49" charset="0"/>
              </a:rPr>
              <a:t>  </a:t>
            </a:r>
            <a:endParaRPr lang="ru-RU" sz="180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277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60648"/>
            <a:ext cx="73448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информационной культуры:</a:t>
            </a:r>
          </a:p>
          <a:p>
            <a:pPr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занятие, 9 консультаций по ЭБС, </a:t>
            </a:r>
          </a:p>
          <a:p>
            <a:pPr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244 студента (118 студентов 1 курса, 20 – 2 курса)</a:t>
            </a:r>
          </a:p>
          <a:p>
            <a:pPr marL="285750" indent="-285750">
              <a:spcBef>
                <a:spcPts val="0"/>
              </a:spcBef>
              <a:buFont typeface="Arial" pitchFamily="34" charset="0"/>
              <a:buChar char="•"/>
            </a:pP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750" y="1522532"/>
            <a:ext cx="3765189" cy="28654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085090"/>
            <a:ext cx="1213313" cy="3365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5056" y="3833226"/>
            <a:ext cx="3731323" cy="27363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2400" y="3717032"/>
            <a:ext cx="838237" cy="4084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184" y="3833226"/>
            <a:ext cx="3744796" cy="27421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1556" y="3921265"/>
            <a:ext cx="985398" cy="2762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66109" y="-91237"/>
            <a:ext cx="2012582" cy="200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57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83568" y="260649"/>
            <a:ext cx="4392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Культурно-просветительская работа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тематических выставок,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библиотечных мероприятий.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106" y="1327506"/>
            <a:ext cx="1995015" cy="26560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434" y="1327506"/>
            <a:ext cx="1976822" cy="26357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18" y="1327507"/>
            <a:ext cx="1992037" cy="26560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6296" y="1284830"/>
            <a:ext cx="1871882" cy="269872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118" y="4293095"/>
            <a:ext cx="2876546" cy="216311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8620" y="4293096"/>
            <a:ext cx="2882054" cy="216311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1328" y="4294743"/>
            <a:ext cx="1617586" cy="216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096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32656"/>
            <a:ext cx="8640960" cy="1685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120" marR="68580" indent="449580" algn="just">
              <a:lnSpc>
                <a:spcPct val="115000"/>
              </a:lnSpc>
              <a:spcBef>
                <a:spcPts val="230"/>
              </a:spcBef>
              <a:tabLst>
                <a:tab pos="1104265" algn="l"/>
                <a:tab pos="1517650" algn="l"/>
                <a:tab pos="1774825" algn="l"/>
                <a:tab pos="2532380" algn="l"/>
                <a:tab pos="3664585" algn="l"/>
                <a:tab pos="4335145" algn="l"/>
                <a:tab pos="5650230" algn="l"/>
                <a:tab pos="6293485" algn="l"/>
              </a:tabLst>
            </a:pPr>
            <a:r>
              <a:rPr lang="ru-RU" spc="-5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Один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	в	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квартал	</a:t>
            </a:r>
            <a:r>
              <a:rPr lang="ru-RU" spc="-5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проводится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сверка	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библиотечного	фонда	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pc="20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Федеральным списком экстремистских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материалов</a:t>
            </a:r>
            <a:r>
              <a:rPr lang="ru-RU" spc="-5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Сверка библиотечного фонда с Федеральным списком экстремистских материалов (ФСЭМ)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обязательная процедура, направленная на выявление и исключение запрещенных изданий. </a:t>
            </a:r>
            <a:endParaRPr lang="en-US" spc="-5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120" marR="68580" indent="449580">
              <a:lnSpc>
                <a:spcPct val="115000"/>
              </a:lnSpc>
              <a:spcBef>
                <a:spcPts val="230"/>
              </a:spcBef>
              <a:spcAft>
                <a:spcPts val="0"/>
              </a:spcAft>
              <a:tabLst>
                <a:tab pos="1104265" algn="l"/>
                <a:tab pos="1517650" algn="l"/>
                <a:tab pos="1774825" algn="l"/>
                <a:tab pos="2532380" algn="l"/>
                <a:tab pos="3664585" algn="l"/>
                <a:tab pos="4335145" algn="l"/>
                <a:tab pos="5650230" algn="l"/>
                <a:tab pos="6293485" algn="l"/>
              </a:tabLs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2327" t="11587" r="19623" b="12203"/>
          <a:stretch/>
        </p:blipFill>
        <p:spPr>
          <a:xfrm>
            <a:off x="323528" y="1844824"/>
            <a:ext cx="3816424" cy="28182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3717032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687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971" y="1844824"/>
            <a:ext cx="3379835" cy="23159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627" y="2499300"/>
            <a:ext cx="1440160" cy="4089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535" y="4178800"/>
            <a:ext cx="3587595" cy="25625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6096" y="4653136"/>
            <a:ext cx="1267969" cy="3600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5393" y="1733379"/>
            <a:ext cx="3496092" cy="24454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8264" y="2807199"/>
            <a:ext cx="993734" cy="28044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07504" y="533050"/>
            <a:ext cx="88103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За 2025 г. были сданы 4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отчета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по основным показателям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работы библиотеки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в головной вуз г. Якутск, из которых можно видеть, что сегодня следует уделять внимание проведению культурно-просветительских мероприятий в библиотеке и отражать проделанную работу в социальных сетях.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770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548680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 smtClean="0">
                <a:latin typeface="Times New Roman" panose="02020603050405020304" pitchFamily="18" charset="0"/>
              </a:rPr>
              <a:t>Библиотека </a:t>
            </a:r>
            <a:r>
              <a:rPr lang="sah-RU" dirty="0">
                <a:latin typeface="Times New Roman" panose="02020603050405020304" pitchFamily="18" charset="0"/>
              </a:rPr>
              <a:t>ТИ (ф) СВФУ активно занимается продвижением чтения с </a:t>
            </a:r>
            <a:r>
              <a:rPr lang="ru-RU" dirty="0">
                <a:latin typeface="Times New Roman" panose="02020603050405020304" pitchFamily="18" charset="0"/>
              </a:rPr>
              <a:t>помощью сайта </a:t>
            </a:r>
            <a:r>
              <a:rPr lang="ru-RU" dirty="0" smtClean="0">
                <a:latin typeface="Times New Roman" panose="02020603050405020304" pitchFamily="18" charset="0"/>
              </a:rPr>
              <a:t>института, «</a:t>
            </a:r>
            <a:r>
              <a:rPr lang="ru-RU" dirty="0" err="1" smtClean="0">
                <a:latin typeface="Times New Roman" panose="02020603050405020304" pitchFamily="18" charset="0"/>
              </a:rPr>
              <a:t>Вконтакте</a:t>
            </a:r>
            <a:r>
              <a:rPr lang="ru-RU" dirty="0" smtClean="0">
                <a:latin typeface="Times New Roman" panose="02020603050405020304" pitchFamily="18" charset="0"/>
              </a:rPr>
              <a:t>» и в </a:t>
            </a:r>
            <a:r>
              <a:rPr lang="ru-RU" dirty="0" err="1" smtClean="0">
                <a:latin typeface="Times New Roman" panose="02020603050405020304" pitchFamily="18" charset="0"/>
              </a:rPr>
              <a:t>МАХе</a:t>
            </a:r>
            <a:r>
              <a:rPr lang="ru-RU" dirty="0" smtClean="0">
                <a:latin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</a:rPr>
              <a:t>это</a:t>
            </a:r>
            <a:r>
              <a:rPr lang="sah-RU" dirty="0">
                <a:latin typeface="Times New Roman" panose="02020603050405020304" pitchFamily="18" charset="0"/>
              </a:rPr>
              <a:t> дает большие возможности библиотечного информирования и вовлечения новых читателей, привлечения внимания к книге и чтению, повышения роли библиотеки и её узнаваемости. </a:t>
            </a:r>
            <a:r>
              <a:rPr lang="sah-RU" dirty="0" smtClean="0">
                <a:latin typeface="Times New Roman" panose="02020603050405020304" pitchFamily="18" charset="0"/>
              </a:rPr>
              <a:t>Р</a:t>
            </a:r>
            <a:r>
              <a:rPr lang="ru-RU" dirty="0" err="1" smtClean="0">
                <a:latin typeface="Times New Roman" panose="02020603050405020304" pitchFamily="18" charset="0"/>
              </a:rPr>
              <a:t>азнообразие</a:t>
            </a:r>
            <a:r>
              <a:rPr lang="ru-RU" dirty="0" smtClean="0">
                <a:latin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</a:rPr>
              <a:t>контента </a:t>
            </a:r>
            <a:r>
              <a:rPr lang="ru-RU" dirty="0" smtClean="0">
                <a:latin typeface="Times New Roman" panose="02020603050405020304" pitchFamily="18" charset="0"/>
              </a:rPr>
              <a:t>позволяет </a:t>
            </a:r>
            <a:r>
              <a:rPr lang="ru-RU" dirty="0">
                <a:latin typeface="Times New Roman" panose="02020603050405020304" pitchFamily="18" charset="0"/>
              </a:rPr>
              <a:t>делать библиотечную деятельность более насыщенной и интересной для читателей.</a:t>
            </a:r>
            <a:endParaRPr lang="ru-RU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752"/>
          <a:stretch/>
        </p:blipFill>
        <p:spPr>
          <a:xfrm>
            <a:off x="827584" y="2564904"/>
            <a:ext cx="7632710" cy="374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6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844824"/>
            <a:ext cx="4102964" cy="4895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60648"/>
            <a:ext cx="4631905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775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628800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 оказывает копировально-множительные услуги (ксерокопирование, распечатка, сканирование)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выполнено платных услуг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сумму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38560,77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 </a:t>
            </a:r>
          </a:p>
          <a:p>
            <a:pPr algn="just"/>
            <a:endParaRPr lang="ru-RU" sz="20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</a:t>
            </a:r>
            <a:endParaRPr lang="ru-RU" sz="2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160131"/>
            <a:ext cx="63367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платные услуги библиотеки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8433">
        <p14:reveal/>
      </p:transition>
    </mc:Choice>
    <mc:Fallback xmlns="">
      <p:transition spd="slow" advTm="4843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8641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постановления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8218487" cy="836122"/>
          </a:xfrm>
        </p:spPr>
        <p:txBody>
          <a:bodyPr rtlCol="0">
            <a:norm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принять информацию к сведению.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Tx/>
              <a:buChar char="-"/>
              <a:defRPr/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9806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1953" y="980728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Технического института (филиала) Северо-Восточного федерального университета имени М.К.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Аммосова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(ТИ (ф) СВФУ) в г. Нерюнгри - обособленное подразделение в структуре университета, действует на основании «Положения о библиотеке».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222" t="10531" r="1397" b="5036"/>
          <a:stretch/>
        </p:blipFill>
        <p:spPr>
          <a:xfrm>
            <a:off x="35496" y="2354902"/>
            <a:ext cx="7128792" cy="35127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198" t="9585" r="30782" b="17265"/>
          <a:stretch/>
        </p:blipFill>
        <p:spPr>
          <a:xfrm>
            <a:off x="1547664" y="3512089"/>
            <a:ext cx="4890726" cy="30021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4797152"/>
            <a:ext cx="2028751" cy="5760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3215" t="12368" r="19443" b="5715"/>
          <a:stretch/>
        </p:blipFill>
        <p:spPr>
          <a:xfrm>
            <a:off x="4551169" y="2325073"/>
            <a:ext cx="4592832" cy="273630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74" b="37048"/>
          <a:stretch/>
        </p:blipFill>
        <p:spPr bwMode="auto">
          <a:xfrm>
            <a:off x="4551168" y="4581129"/>
            <a:ext cx="4592833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984" y="3180628"/>
            <a:ext cx="2334647" cy="6629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3639" y="6150615"/>
            <a:ext cx="2334647" cy="66292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5629061"/>
            <a:ext cx="2028751" cy="85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3214">
        <p:circle/>
      </p:transition>
    </mc:Choice>
    <mc:Fallback xmlns="">
      <p:transition spd="slow" advTm="4321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332656"/>
            <a:ext cx="79568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библиотеки: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122" y="1268760"/>
            <a:ext cx="80288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 к информации, поддержка образования, развитие культуры чтения и формирование информационной грамотности, а также выполнение функций культурного, просветительского и досугового центра, содействие самообразованию, воспитание патриотизма, нравственности и создание комфортной среды для интеллектуального развития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79" y="3068960"/>
            <a:ext cx="5468157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616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1403477" y="4994147"/>
            <a:ext cx="1584325" cy="751205"/>
          </a:xfrm>
          <a:custGeom>
            <a:avLst/>
            <a:gdLst/>
            <a:ahLst/>
            <a:cxnLst/>
            <a:rect l="l" t="t" r="r" b="b"/>
            <a:pathLst>
              <a:path w="1584325" h="751204">
                <a:moveTo>
                  <a:pt x="1481962" y="682562"/>
                </a:moveTo>
                <a:lnTo>
                  <a:pt x="1415238" y="721920"/>
                </a:lnTo>
                <a:lnTo>
                  <a:pt x="1413302" y="732562"/>
                </a:lnTo>
                <a:lnTo>
                  <a:pt x="1418343" y="745701"/>
                </a:lnTo>
                <a:lnTo>
                  <a:pt x="1428951" y="750693"/>
                </a:lnTo>
                <a:lnTo>
                  <a:pt x="1440687" y="748372"/>
                </a:lnTo>
                <a:lnTo>
                  <a:pt x="1551564" y="685660"/>
                </a:lnTo>
                <a:lnTo>
                  <a:pt x="1545717" y="685660"/>
                </a:lnTo>
                <a:lnTo>
                  <a:pt x="1508886" y="684237"/>
                </a:lnTo>
                <a:lnTo>
                  <a:pt x="1481962" y="682562"/>
                </a:lnTo>
                <a:close/>
              </a:path>
              <a:path w="1584325" h="751204">
                <a:moveTo>
                  <a:pt x="1509259" y="666460"/>
                </a:moveTo>
                <a:lnTo>
                  <a:pt x="1481962" y="682562"/>
                </a:lnTo>
                <a:lnTo>
                  <a:pt x="1508886" y="684237"/>
                </a:lnTo>
                <a:lnTo>
                  <a:pt x="1545717" y="685660"/>
                </a:lnTo>
                <a:lnTo>
                  <a:pt x="1545825" y="682955"/>
                </a:lnTo>
                <a:lnTo>
                  <a:pt x="1536699" y="682955"/>
                </a:lnTo>
                <a:lnTo>
                  <a:pt x="1509259" y="666460"/>
                </a:lnTo>
                <a:close/>
              </a:path>
              <a:path w="1584325" h="751204">
                <a:moveTo>
                  <a:pt x="1434223" y="579599"/>
                </a:moveTo>
                <a:lnTo>
                  <a:pt x="1423749" y="583020"/>
                </a:lnTo>
                <a:lnTo>
                  <a:pt x="1414584" y="594038"/>
                </a:lnTo>
                <a:lnTo>
                  <a:pt x="1415490" y="605710"/>
                </a:lnTo>
                <a:lnTo>
                  <a:pt x="1471314" y="643650"/>
                </a:lnTo>
                <a:lnTo>
                  <a:pt x="1511299" y="646214"/>
                </a:lnTo>
                <a:lnTo>
                  <a:pt x="1547241" y="647598"/>
                </a:lnTo>
                <a:lnTo>
                  <a:pt x="1545717" y="685660"/>
                </a:lnTo>
                <a:lnTo>
                  <a:pt x="1551564" y="685660"/>
                </a:lnTo>
                <a:lnTo>
                  <a:pt x="1584324" y="667130"/>
                </a:lnTo>
                <a:lnTo>
                  <a:pt x="1442973" y="582167"/>
                </a:lnTo>
                <a:lnTo>
                  <a:pt x="1434223" y="579599"/>
                </a:lnTo>
                <a:close/>
              </a:path>
              <a:path w="1584325" h="751204">
                <a:moveTo>
                  <a:pt x="1537080" y="650049"/>
                </a:moveTo>
                <a:lnTo>
                  <a:pt x="1509259" y="666460"/>
                </a:lnTo>
                <a:lnTo>
                  <a:pt x="1536699" y="682955"/>
                </a:lnTo>
                <a:lnTo>
                  <a:pt x="1537080" y="650049"/>
                </a:lnTo>
                <a:close/>
              </a:path>
              <a:path w="1584325" h="751204">
                <a:moveTo>
                  <a:pt x="1547142" y="650049"/>
                </a:moveTo>
                <a:lnTo>
                  <a:pt x="1537080" y="650049"/>
                </a:lnTo>
                <a:lnTo>
                  <a:pt x="1536699" y="682955"/>
                </a:lnTo>
                <a:lnTo>
                  <a:pt x="1545825" y="682955"/>
                </a:lnTo>
                <a:lnTo>
                  <a:pt x="1547142" y="650049"/>
                </a:lnTo>
                <a:close/>
              </a:path>
              <a:path w="1584325" h="751204">
                <a:moveTo>
                  <a:pt x="507" y="0"/>
                </a:moveTo>
                <a:lnTo>
                  <a:pt x="0" y="38100"/>
                </a:lnTo>
                <a:lnTo>
                  <a:pt x="37084" y="38607"/>
                </a:lnTo>
                <a:lnTo>
                  <a:pt x="73659" y="40004"/>
                </a:lnTo>
                <a:lnTo>
                  <a:pt x="146303" y="45212"/>
                </a:lnTo>
                <a:lnTo>
                  <a:pt x="217804" y="53975"/>
                </a:lnTo>
                <a:lnTo>
                  <a:pt x="287781" y="65658"/>
                </a:lnTo>
                <a:lnTo>
                  <a:pt x="355218" y="80137"/>
                </a:lnTo>
                <a:lnTo>
                  <a:pt x="419734" y="97281"/>
                </a:lnTo>
                <a:lnTo>
                  <a:pt x="480822" y="116585"/>
                </a:lnTo>
                <a:lnTo>
                  <a:pt x="537845" y="138049"/>
                </a:lnTo>
                <a:lnTo>
                  <a:pt x="590041" y="161289"/>
                </a:lnTo>
                <a:lnTo>
                  <a:pt x="636904" y="186054"/>
                </a:lnTo>
                <a:lnTo>
                  <a:pt x="677925" y="211962"/>
                </a:lnTo>
                <a:lnTo>
                  <a:pt x="712089" y="238759"/>
                </a:lnTo>
                <a:lnTo>
                  <a:pt x="739266" y="265938"/>
                </a:lnTo>
                <a:lnTo>
                  <a:pt x="765302" y="306323"/>
                </a:lnTo>
                <a:lnTo>
                  <a:pt x="773303" y="343788"/>
                </a:lnTo>
                <a:lnTo>
                  <a:pt x="773556" y="351408"/>
                </a:lnTo>
                <a:lnTo>
                  <a:pt x="774572" y="360425"/>
                </a:lnTo>
                <a:lnTo>
                  <a:pt x="793241" y="412241"/>
                </a:lnTo>
                <a:lnTo>
                  <a:pt x="816483" y="445007"/>
                </a:lnTo>
                <a:lnTo>
                  <a:pt x="847471" y="475995"/>
                </a:lnTo>
                <a:lnTo>
                  <a:pt x="884935" y="505332"/>
                </a:lnTo>
                <a:lnTo>
                  <a:pt x="928623" y="533145"/>
                </a:lnTo>
                <a:lnTo>
                  <a:pt x="977899" y="559180"/>
                </a:lnTo>
                <a:lnTo>
                  <a:pt x="1032255" y="583438"/>
                </a:lnTo>
                <a:lnTo>
                  <a:pt x="1091184" y="605599"/>
                </a:lnTo>
                <a:lnTo>
                  <a:pt x="1154175" y="625538"/>
                </a:lnTo>
                <a:lnTo>
                  <a:pt x="1220470" y="643039"/>
                </a:lnTo>
                <a:lnTo>
                  <a:pt x="1289811" y="657898"/>
                </a:lnTo>
                <a:lnTo>
                  <a:pt x="1361186" y="669937"/>
                </a:lnTo>
                <a:lnTo>
                  <a:pt x="1434592" y="678738"/>
                </a:lnTo>
                <a:lnTo>
                  <a:pt x="1481962" y="682562"/>
                </a:lnTo>
                <a:lnTo>
                  <a:pt x="1509259" y="666460"/>
                </a:lnTo>
                <a:lnTo>
                  <a:pt x="1471314" y="643650"/>
                </a:lnTo>
                <a:lnTo>
                  <a:pt x="1438655" y="640854"/>
                </a:lnTo>
                <a:lnTo>
                  <a:pt x="1402715" y="637006"/>
                </a:lnTo>
                <a:lnTo>
                  <a:pt x="1331975" y="626757"/>
                </a:lnTo>
                <a:lnTo>
                  <a:pt x="1263142" y="613689"/>
                </a:lnTo>
                <a:lnTo>
                  <a:pt x="1197102" y="597903"/>
                </a:lnTo>
                <a:lnTo>
                  <a:pt x="1134236" y="579754"/>
                </a:lnTo>
                <a:lnTo>
                  <a:pt x="1075181" y="559307"/>
                </a:lnTo>
                <a:lnTo>
                  <a:pt x="1020572" y="536955"/>
                </a:lnTo>
                <a:lnTo>
                  <a:pt x="971041" y="512952"/>
                </a:lnTo>
                <a:lnTo>
                  <a:pt x="927099" y="487679"/>
                </a:lnTo>
                <a:lnTo>
                  <a:pt x="889635" y="461517"/>
                </a:lnTo>
                <a:lnTo>
                  <a:pt x="858900" y="434720"/>
                </a:lnTo>
                <a:lnTo>
                  <a:pt x="827023" y="394842"/>
                </a:lnTo>
                <a:lnTo>
                  <a:pt x="812418" y="356107"/>
                </a:lnTo>
                <a:lnTo>
                  <a:pt x="811403" y="342391"/>
                </a:lnTo>
                <a:lnTo>
                  <a:pt x="811022" y="333374"/>
                </a:lnTo>
                <a:lnTo>
                  <a:pt x="799210" y="288924"/>
                </a:lnTo>
                <a:lnTo>
                  <a:pt x="779779" y="255904"/>
                </a:lnTo>
                <a:lnTo>
                  <a:pt x="752602" y="224408"/>
                </a:lnTo>
                <a:lnTo>
                  <a:pt x="718566" y="194690"/>
                </a:lnTo>
                <a:lnTo>
                  <a:pt x="677925" y="166243"/>
                </a:lnTo>
                <a:lnTo>
                  <a:pt x="631316" y="139445"/>
                </a:lnTo>
                <a:lnTo>
                  <a:pt x="579500" y="114426"/>
                </a:lnTo>
                <a:lnTo>
                  <a:pt x="522859" y="91185"/>
                </a:lnTo>
                <a:lnTo>
                  <a:pt x="461898" y="70103"/>
                </a:lnTo>
                <a:lnTo>
                  <a:pt x="397255" y="51434"/>
                </a:lnTo>
                <a:lnTo>
                  <a:pt x="329437" y="35306"/>
                </a:lnTo>
                <a:lnTo>
                  <a:pt x="258825" y="21716"/>
                </a:lnTo>
                <a:lnTo>
                  <a:pt x="186435" y="11302"/>
                </a:lnTo>
                <a:lnTo>
                  <a:pt x="112394" y="4063"/>
                </a:lnTo>
                <a:lnTo>
                  <a:pt x="37591" y="507"/>
                </a:lnTo>
                <a:lnTo>
                  <a:pt x="507" y="0"/>
                </a:lnTo>
                <a:close/>
              </a:path>
              <a:path w="1584325" h="751204">
                <a:moveTo>
                  <a:pt x="1471314" y="643650"/>
                </a:moveTo>
                <a:lnTo>
                  <a:pt x="1509259" y="666460"/>
                </a:lnTo>
                <a:lnTo>
                  <a:pt x="1537080" y="650049"/>
                </a:lnTo>
                <a:lnTo>
                  <a:pt x="1547142" y="650049"/>
                </a:lnTo>
                <a:lnTo>
                  <a:pt x="1547241" y="647598"/>
                </a:lnTo>
                <a:lnTo>
                  <a:pt x="1511299" y="646214"/>
                </a:lnTo>
                <a:lnTo>
                  <a:pt x="1474850" y="643953"/>
                </a:lnTo>
                <a:lnTo>
                  <a:pt x="1471314" y="643650"/>
                </a:lnTo>
                <a:close/>
              </a:path>
            </a:pathLst>
          </a:custGeom>
          <a:solidFill>
            <a:srgbClr val="0066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"/>
          <p:cNvSpPr/>
          <p:nvPr/>
        </p:nvSpPr>
        <p:spPr>
          <a:xfrm>
            <a:off x="2623185" y="568070"/>
            <a:ext cx="5674995" cy="3196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/>
          <p:cNvSpPr/>
          <p:nvPr/>
        </p:nvSpPr>
        <p:spPr>
          <a:xfrm>
            <a:off x="7931150" y="790448"/>
            <a:ext cx="72390" cy="57785"/>
          </a:xfrm>
          <a:custGeom>
            <a:avLst/>
            <a:gdLst/>
            <a:ahLst/>
            <a:cxnLst/>
            <a:rect l="l" t="t" r="r" b="b"/>
            <a:pathLst>
              <a:path w="72390" h="57784">
                <a:moveTo>
                  <a:pt x="50419" y="0"/>
                </a:moveTo>
                <a:lnTo>
                  <a:pt x="41401" y="0"/>
                </a:lnTo>
                <a:lnTo>
                  <a:pt x="33654" y="635"/>
                </a:lnTo>
                <a:lnTo>
                  <a:pt x="27177" y="2031"/>
                </a:lnTo>
                <a:lnTo>
                  <a:pt x="20827" y="3301"/>
                </a:lnTo>
                <a:lnTo>
                  <a:pt x="2794" y="17779"/>
                </a:lnTo>
                <a:lnTo>
                  <a:pt x="889" y="21462"/>
                </a:lnTo>
                <a:lnTo>
                  <a:pt x="0" y="25907"/>
                </a:lnTo>
                <a:lnTo>
                  <a:pt x="0" y="30734"/>
                </a:lnTo>
                <a:lnTo>
                  <a:pt x="0" y="39115"/>
                </a:lnTo>
                <a:lnTo>
                  <a:pt x="2667" y="45719"/>
                </a:lnTo>
                <a:lnTo>
                  <a:pt x="7874" y="50418"/>
                </a:lnTo>
                <a:lnTo>
                  <a:pt x="13207" y="55244"/>
                </a:lnTo>
                <a:lnTo>
                  <a:pt x="20574" y="57530"/>
                </a:lnTo>
                <a:lnTo>
                  <a:pt x="29845" y="57530"/>
                </a:lnTo>
                <a:lnTo>
                  <a:pt x="37846" y="57530"/>
                </a:lnTo>
                <a:lnTo>
                  <a:pt x="70792" y="35124"/>
                </a:lnTo>
                <a:lnTo>
                  <a:pt x="71881" y="0"/>
                </a:lnTo>
                <a:lnTo>
                  <a:pt x="50419" y="0"/>
                </a:lnTo>
                <a:close/>
              </a:path>
            </a:pathLst>
          </a:custGeom>
          <a:ln w="10668">
            <a:solidFill>
              <a:srgbClr val="4579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/>
          <p:cNvSpPr/>
          <p:nvPr/>
        </p:nvSpPr>
        <p:spPr>
          <a:xfrm>
            <a:off x="5362194" y="587120"/>
            <a:ext cx="1599818" cy="3057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6"/>
          <p:cNvSpPr/>
          <p:nvPr/>
        </p:nvSpPr>
        <p:spPr>
          <a:xfrm>
            <a:off x="7069963" y="777875"/>
            <a:ext cx="70485" cy="67310"/>
          </a:xfrm>
          <a:custGeom>
            <a:avLst/>
            <a:gdLst/>
            <a:ahLst/>
            <a:cxnLst/>
            <a:rect l="l" t="t" r="r" b="b"/>
            <a:pathLst>
              <a:path w="70484" h="67309">
                <a:moveTo>
                  <a:pt x="25907" y="0"/>
                </a:moveTo>
                <a:lnTo>
                  <a:pt x="20827" y="0"/>
                </a:lnTo>
                <a:lnTo>
                  <a:pt x="16255" y="126"/>
                </a:lnTo>
                <a:lnTo>
                  <a:pt x="11937" y="380"/>
                </a:lnTo>
                <a:lnTo>
                  <a:pt x="7746" y="635"/>
                </a:lnTo>
                <a:lnTo>
                  <a:pt x="3682" y="888"/>
                </a:lnTo>
                <a:lnTo>
                  <a:pt x="0" y="1142"/>
                </a:lnTo>
                <a:lnTo>
                  <a:pt x="0" y="65404"/>
                </a:lnTo>
                <a:lnTo>
                  <a:pt x="4317" y="65912"/>
                </a:lnTo>
                <a:lnTo>
                  <a:pt x="8508" y="66294"/>
                </a:lnTo>
                <a:lnTo>
                  <a:pt x="12700" y="66548"/>
                </a:lnTo>
                <a:lnTo>
                  <a:pt x="16890" y="66928"/>
                </a:lnTo>
                <a:lnTo>
                  <a:pt x="21716" y="67055"/>
                </a:lnTo>
                <a:lnTo>
                  <a:pt x="27304" y="67055"/>
                </a:lnTo>
                <a:lnTo>
                  <a:pt x="65061" y="51137"/>
                </a:lnTo>
                <a:lnTo>
                  <a:pt x="70357" y="28066"/>
                </a:lnTo>
                <a:lnTo>
                  <a:pt x="69595" y="23495"/>
                </a:lnTo>
                <a:lnTo>
                  <a:pt x="67944" y="19303"/>
                </a:lnTo>
                <a:lnTo>
                  <a:pt x="66420" y="15239"/>
                </a:lnTo>
                <a:lnTo>
                  <a:pt x="46608" y="2286"/>
                </a:lnTo>
                <a:lnTo>
                  <a:pt x="41020" y="762"/>
                </a:lnTo>
                <a:lnTo>
                  <a:pt x="34035" y="0"/>
                </a:lnTo>
                <a:lnTo>
                  <a:pt x="25907" y="0"/>
                </a:lnTo>
                <a:close/>
              </a:path>
            </a:pathLst>
          </a:custGeom>
          <a:ln w="10668">
            <a:solidFill>
              <a:srgbClr val="4579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/>
          <p:cNvSpPr/>
          <p:nvPr/>
        </p:nvSpPr>
        <p:spPr>
          <a:xfrm>
            <a:off x="2617851" y="562609"/>
            <a:ext cx="2020061" cy="3304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8"/>
          <p:cNvSpPr/>
          <p:nvPr/>
        </p:nvSpPr>
        <p:spPr>
          <a:xfrm>
            <a:off x="8090407" y="668781"/>
            <a:ext cx="208279" cy="217804"/>
          </a:xfrm>
          <a:custGeom>
            <a:avLst/>
            <a:gdLst/>
            <a:ahLst/>
            <a:cxnLst/>
            <a:rect l="l" t="t" r="r" b="b"/>
            <a:pathLst>
              <a:path w="208279" h="217805">
                <a:moveTo>
                  <a:pt x="76962" y="0"/>
                </a:moveTo>
                <a:lnTo>
                  <a:pt x="192405" y="0"/>
                </a:lnTo>
                <a:lnTo>
                  <a:pt x="197612" y="0"/>
                </a:lnTo>
                <a:lnTo>
                  <a:pt x="201549" y="1523"/>
                </a:lnTo>
                <a:lnTo>
                  <a:pt x="203962" y="4444"/>
                </a:lnTo>
                <a:lnTo>
                  <a:pt x="206501" y="7365"/>
                </a:lnTo>
                <a:lnTo>
                  <a:pt x="207772" y="11937"/>
                </a:lnTo>
                <a:lnTo>
                  <a:pt x="207772" y="18033"/>
                </a:lnTo>
                <a:lnTo>
                  <a:pt x="207772" y="206247"/>
                </a:lnTo>
                <a:lnTo>
                  <a:pt x="207772" y="207771"/>
                </a:lnTo>
                <a:lnTo>
                  <a:pt x="207391" y="209041"/>
                </a:lnTo>
                <a:lnTo>
                  <a:pt x="206501" y="210184"/>
                </a:lnTo>
                <a:lnTo>
                  <a:pt x="205613" y="211327"/>
                </a:lnTo>
                <a:lnTo>
                  <a:pt x="204089" y="212216"/>
                </a:lnTo>
                <a:lnTo>
                  <a:pt x="185293" y="215137"/>
                </a:lnTo>
                <a:lnTo>
                  <a:pt x="179959" y="215137"/>
                </a:lnTo>
                <a:lnTo>
                  <a:pt x="174371" y="215137"/>
                </a:lnTo>
                <a:lnTo>
                  <a:pt x="157480" y="212978"/>
                </a:lnTo>
                <a:lnTo>
                  <a:pt x="155321" y="212216"/>
                </a:lnTo>
                <a:lnTo>
                  <a:pt x="153797" y="211327"/>
                </a:lnTo>
                <a:lnTo>
                  <a:pt x="153035" y="210184"/>
                </a:lnTo>
                <a:lnTo>
                  <a:pt x="152146" y="209041"/>
                </a:lnTo>
                <a:lnTo>
                  <a:pt x="151765" y="207771"/>
                </a:lnTo>
                <a:lnTo>
                  <a:pt x="151765" y="206247"/>
                </a:lnTo>
                <a:lnTo>
                  <a:pt x="151765" y="45338"/>
                </a:lnTo>
                <a:lnTo>
                  <a:pt x="111378" y="45338"/>
                </a:lnTo>
                <a:lnTo>
                  <a:pt x="109834" y="59312"/>
                </a:lnTo>
                <a:lnTo>
                  <a:pt x="108162" y="72559"/>
                </a:lnTo>
                <a:lnTo>
                  <a:pt x="101031" y="113531"/>
                </a:lnTo>
                <a:lnTo>
                  <a:pt x="86316" y="162557"/>
                </a:lnTo>
                <a:lnTo>
                  <a:pt x="58867" y="202532"/>
                </a:lnTo>
                <a:lnTo>
                  <a:pt x="23413" y="216949"/>
                </a:lnTo>
                <a:lnTo>
                  <a:pt x="8127" y="217804"/>
                </a:lnTo>
                <a:lnTo>
                  <a:pt x="6476" y="217550"/>
                </a:lnTo>
                <a:lnTo>
                  <a:pt x="5080" y="216915"/>
                </a:lnTo>
                <a:lnTo>
                  <a:pt x="3810" y="216407"/>
                </a:lnTo>
                <a:lnTo>
                  <a:pt x="2667" y="215264"/>
                </a:lnTo>
                <a:lnTo>
                  <a:pt x="2032" y="213487"/>
                </a:lnTo>
                <a:lnTo>
                  <a:pt x="1270" y="211835"/>
                </a:lnTo>
                <a:lnTo>
                  <a:pt x="762" y="209295"/>
                </a:lnTo>
                <a:lnTo>
                  <a:pt x="381" y="205993"/>
                </a:lnTo>
                <a:lnTo>
                  <a:pt x="126" y="202691"/>
                </a:lnTo>
                <a:lnTo>
                  <a:pt x="0" y="198500"/>
                </a:lnTo>
                <a:lnTo>
                  <a:pt x="0" y="193039"/>
                </a:lnTo>
                <a:lnTo>
                  <a:pt x="0" y="187578"/>
                </a:lnTo>
                <a:lnTo>
                  <a:pt x="6350" y="167131"/>
                </a:lnTo>
                <a:lnTo>
                  <a:pt x="7747" y="167131"/>
                </a:lnTo>
                <a:lnTo>
                  <a:pt x="11938" y="167131"/>
                </a:lnTo>
                <a:lnTo>
                  <a:pt x="15875" y="166369"/>
                </a:lnTo>
                <a:lnTo>
                  <a:pt x="19685" y="164591"/>
                </a:lnTo>
                <a:lnTo>
                  <a:pt x="23495" y="162940"/>
                </a:lnTo>
                <a:lnTo>
                  <a:pt x="43786" y="127258"/>
                </a:lnTo>
                <a:lnTo>
                  <a:pt x="52367" y="89666"/>
                </a:lnTo>
                <a:lnTo>
                  <a:pt x="57966" y="51509"/>
                </a:lnTo>
                <a:lnTo>
                  <a:pt x="62102" y="11937"/>
                </a:lnTo>
                <a:lnTo>
                  <a:pt x="63373" y="7365"/>
                </a:lnTo>
                <a:lnTo>
                  <a:pt x="65659" y="4444"/>
                </a:lnTo>
                <a:lnTo>
                  <a:pt x="68072" y="1523"/>
                </a:lnTo>
                <a:lnTo>
                  <a:pt x="71755" y="0"/>
                </a:lnTo>
                <a:lnTo>
                  <a:pt x="76962" y="0"/>
                </a:lnTo>
                <a:close/>
              </a:path>
            </a:pathLst>
          </a:custGeom>
          <a:ln w="10667">
            <a:solidFill>
              <a:srgbClr val="4579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9"/>
          <p:cNvSpPr/>
          <p:nvPr/>
        </p:nvSpPr>
        <p:spPr>
          <a:xfrm>
            <a:off x="4663440" y="668273"/>
            <a:ext cx="173990" cy="215900"/>
          </a:xfrm>
          <a:custGeom>
            <a:avLst/>
            <a:gdLst/>
            <a:ahLst/>
            <a:cxnLst/>
            <a:rect l="l" t="t" r="r" b="b"/>
            <a:pathLst>
              <a:path w="173989" h="215900">
                <a:moveTo>
                  <a:pt x="9017" y="0"/>
                </a:moveTo>
                <a:lnTo>
                  <a:pt x="165226" y="0"/>
                </a:lnTo>
                <a:lnTo>
                  <a:pt x="166624" y="0"/>
                </a:lnTo>
                <a:lnTo>
                  <a:pt x="167767" y="508"/>
                </a:lnTo>
                <a:lnTo>
                  <a:pt x="168910" y="1270"/>
                </a:lnTo>
                <a:lnTo>
                  <a:pt x="170052" y="2031"/>
                </a:lnTo>
                <a:lnTo>
                  <a:pt x="170942" y="3428"/>
                </a:lnTo>
                <a:lnTo>
                  <a:pt x="173989" y="20192"/>
                </a:lnTo>
                <a:lnTo>
                  <a:pt x="173989" y="24764"/>
                </a:lnTo>
                <a:lnTo>
                  <a:pt x="173989" y="29717"/>
                </a:lnTo>
                <a:lnTo>
                  <a:pt x="166624" y="50037"/>
                </a:lnTo>
                <a:lnTo>
                  <a:pt x="165226" y="50037"/>
                </a:lnTo>
                <a:lnTo>
                  <a:pt x="115062" y="50037"/>
                </a:lnTo>
                <a:lnTo>
                  <a:pt x="115062" y="206755"/>
                </a:lnTo>
                <a:lnTo>
                  <a:pt x="115062" y="208279"/>
                </a:lnTo>
                <a:lnTo>
                  <a:pt x="114554" y="209550"/>
                </a:lnTo>
                <a:lnTo>
                  <a:pt x="113664" y="210692"/>
                </a:lnTo>
                <a:lnTo>
                  <a:pt x="112775" y="211836"/>
                </a:lnTo>
                <a:lnTo>
                  <a:pt x="111251" y="212725"/>
                </a:lnTo>
                <a:lnTo>
                  <a:pt x="109220" y="213487"/>
                </a:lnTo>
                <a:lnTo>
                  <a:pt x="107187" y="214249"/>
                </a:lnTo>
                <a:lnTo>
                  <a:pt x="104267" y="214756"/>
                </a:lnTo>
                <a:lnTo>
                  <a:pt x="100584" y="215137"/>
                </a:lnTo>
                <a:lnTo>
                  <a:pt x="97027" y="215518"/>
                </a:lnTo>
                <a:lnTo>
                  <a:pt x="92456" y="215646"/>
                </a:lnTo>
                <a:lnTo>
                  <a:pt x="86868" y="215646"/>
                </a:lnTo>
                <a:lnTo>
                  <a:pt x="81534" y="215646"/>
                </a:lnTo>
                <a:lnTo>
                  <a:pt x="64897" y="213487"/>
                </a:lnTo>
                <a:lnTo>
                  <a:pt x="62737" y="212725"/>
                </a:lnTo>
                <a:lnTo>
                  <a:pt x="61213" y="211836"/>
                </a:lnTo>
                <a:lnTo>
                  <a:pt x="60451" y="210692"/>
                </a:lnTo>
                <a:lnTo>
                  <a:pt x="59689" y="209550"/>
                </a:lnTo>
                <a:lnTo>
                  <a:pt x="59182" y="208279"/>
                </a:lnTo>
                <a:lnTo>
                  <a:pt x="59182" y="206755"/>
                </a:lnTo>
                <a:lnTo>
                  <a:pt x="59182" y="50037"/>
                </a:lnTo>
                <a:lnTo>
                  <a:pt x="9017" y="50037"/>
                </a:lnTo>
                <a:lnTo>
                  <a:pt x="7493" y="50037"/>
                </a:lnTo>
                <a:lnTo>
                  <a:pt x="6223" y="49656"/>
                </a:lnTo>
                <a:lnTo>
                  <a:pt x="5080" y="48767"/>
                </a:lnTo>
                <a:lnTo>
                  <a:pt x="3937" y="48005"/>
                </a:lnTo>
                <a:lnTo>
                  <a:pt x="3048" y="46609"/>
                </a:lnTo>
                <a:lnTo>
                  <a:pt x="2286" y="44703"/>
                </a:lnTo>
                <a:lnTo>
                  <a:pt x="1524" y="42799"/>
                </a:lnTo>
                <a:lnTo>
                  <a:pt x="1015" y="40131"/>
                </a:lnTo>
                <a:lnTo>
                  <a:pt x="635" y="36702"/>
                </a:lnTo>
                <a:lnTo>
                  <a:pt x="254" y="33274"/>
                </a:lnTo>
                <a:lnTo>
                  <a:pt x="0" y="29083"/>
                </a:lnTo>
                <a:lnTo>
                  <a:pt x="0" y="24129"/>
                </a:lnTo>
                <a:lnTo>
                  <a:pt x="0" y="19685"/>
                </a:lnTo>
                <a:lnTo>
                  <a:pt x="254" y="15875"/>
                </a:lnTo>
                <a:lnTo>
                  <a:pt x="762" y="12826"/>
                </a:lnTo>
                <a:lnTo>
                  <a:pt x="1143" y="9778"/>
                </a:lnTo>
                <a:lnTo>
                  <a:pt x="1777" y="7365"/>
                </a:lnTo>
                <a:lnTo>
                  <a:pt x="2539" y="5334"/>
                </a:lnTo>
                <a:lnTo>
                  <a:pt x="3301" y="3428"/>
                </a:lnTo>
                <a:lnTo>
                  <a:pt x="4190" y="2031"/>
                </a:lnTo>
                <a:lnTo>
                  <a:pt x="5207" y="1270"/>
                </a:lnTo>
                <a:lnTo>
                  <a:pt x="6223" y="508"/>
                </a:lnTo>
                <a:lnTo>
                  <a:pt x="7493" y="0"/>
                </a:lnTo>
                <a:lnTo>
                  <a:pt x="9017" y="0"/>
                </a:lnTo>
                <a:close/>
              </a:path>
            </a:pathLst>
          </a:custGeom>
          <a:ln w="10668">
            <a:solidFill>
              <a:srgbClr val="4579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0"/>
          <p:cNvSpPr/>
          <p:nvPr/>
        </p:nvSpPr>
        <p:spPr>
          <a:xfrm>
            <a:off x="7339838" y="667004"/>
            <a:ext cx="198755" cy="217170"/>
          </a:xfrm>
          <a:custGeom>
            <a:avLst/>
            <a:gdLst/>
            <a:ahLst/>
            <a:cxnLst/>
            <a:rect l="l" t="t" r="r" b="b"/>
            <a:pathLst>
              <a:path w="198754" h="217169">
                <a:moveTo>
                  <a:pt x="27431" y="0"/>
                </a:moveTo>
                <a:lnTo>
                  <a:pt x="38100" y="0"/>
                </a:lnTo>
                <a:lnTo>
                  <a:pt x="45465" y="762"/>
                </a:lnTo>
                <a:lnTo>
                  <a:pt x="49783" y="2159"/>
                </a:lnTo>
                <a:lnTo>
                  <a:pt x="54101" y="3683"/>
                </a:lnTo>
                <a:lnTo>
                  <a:pt x="56260" y="5842"/>
                </a:lnTo>
                <a:lnTo>
                  <a:pt x="56260" y="8636"/>
                </a:lnTo>
                <a:lnTo>
                  <a:pt x="56260" y="97028"/>
                </a:lnTo>
                <a:lnTo>
                  <a:pt x="56260" y="103124"/>
                </a:lnTo>
                <a:lnTo>
                  <a:pt x="56006" y="109474"/>
                </a:lnTo>
                <a:lnTo>
                  <a:pt x="55625" y="116078"/>
                </a:lnTo>
                <a:lnTo>
                  <a:pt x="55117" y="122555"/>
                </a:lnTo>
                <a:lnTo>
                  <a:pt x="54609" y="128905"/>
                </a:lnTo>
                <a:lnTo>
                  <a:pt x="53847" y="135000"/>
                </a:lnTo>
                <a:lnTo>
                  <a:pt x="57403" y="129032"/>
                </a:lnTo>
                <a:lnTo>
                  <a:pt x="61086" y="123190"/>
                </a:lnTo>
                <a:lnTo>
                  <a:pt x="64769" y="117221"/>
                </a:lnTo>
                <a:lnTo>
                  <a:pt x="68452" y="111379"/>
                </a:lnTo>
                <a:lnTo>
                  <a:pt x="72389" y="105663"/>
                </a:lnTo>
                <a:lnTo>
                  <a:pt x="76580" y="100203"/>
                </a:lnTo>
                <a:lnTo>
                  <a:pt x="144398" y="8636"/>
                </a:lnTo>
                <a:lnTo>
                  <a:pt x="153288" y="1905"/>
                </a:lnTo>
                <a:lnTo>
                  <a:pt x="155320" y="1143"/>
                </a:lnTo>
                <a:lnTo>
                  <a:pt x="157733" y="762"/>
                </a:lnTo>
                <a:lnTo>
                  <a:pt x="160654" y="381"/>
                </a:lnTo>
                <a:lnTo>
                  <a:pt x="163575" y="126"/>
                </a:lnTo>
                <a:lnTo>
                  <a:pt x="167258" y="0"/>
                </a:lnTo>
                <a:lnTo>
                  <a:pt x="171957" y="0"/>
                </a:lnTo>
                <a:lnTo>
                  <a:pt x="177164" y="0"/>
                </a:lnTo>
                <a:lnTo>
                  <a:pt x="193039" y="2032"/>
                </a:lnTo>
                <a:lnTo>
                  <a:pt x="195071" y="2667"/>
                </a:lnTo>
                <a:lnTo>
                  <a:pt x="196341" y="3683"/>
                </a:lnTo>
                <a:lnTo>
                  <a:pt x="197103" y="4825"/>
                </a:lnTo>
                <a:lnTo>
                  <a:pt x="197865" y="6096"/>
                </a:lnTo>
                <a:lnTo>
                  <a:pt x="198246" y="7366"/>
                </a:lnTo>
                <a:lnTo>
                  <a:pt x="198246" y="8890"/>
                </a:lnTo>
                <a:lnTo>
                  <a:pt x="198246" y="208661"/>
                </a:lnTo>
                <a:lnTo>
                  <a:pt x="198246" y="210185"/>
                </a:lnTo>
                <a:lnTo>
                  <a:pt x="197865" y="211455"/>
                </a:lnTo>
                <a:lnTo>
                  <a:pt x="196976" y="212471"/>
                </a:lnTo>
                <a:lnTo>
                  <a:pt x="196214" y="213487"/>
                </a:lnTo>
                <a:lnTo>
                  <a:pt x="194817" y="214375"/>
                </a:lnTo>
                <a:lnTo>
                  <a:pt x="192658" y="215011"/>
                </a:lnTo>
                <a:lnTo>
                  <a:pt x="190626" y="215773"/>
                </a:lnTo>
                <a:lnTo>
                  <a:pt x="187832" y="216154"/>
                </a:lnTo>
                <a:lnTo>
                  <a:pt x="184276" y="216535"/>
                </a:lnTo>
                <a:lnTo>
                  <a:pt x="180847" y="216788"/>
                </a:lnTo>
                <a:lnTo>
                  <a:pt x="176402" y="216916"/>
                </a:lnTo>
                <a:lnTo>
                  <a:pt x="171068" y="216916"/>
                </a:lnTo>
                <a:lnTo>
                  <a:pt x="165607" y="216916"/>
                </a:lnTo>
                <a:lnTo>
                  <a:pt x="148589" y="215011"/>
                </a:lnTo>
                <a:lnTo>
                  <a:pt x="146303" y="214375"/>
                </a:lnTo>
                <a:lnTo>
                  <a:pt x="144652" y="213487"/>
                </a:lnTo>
                <a:lnTo>
                  <a:pt x="143636" y="212471"/>
                </a:lnTo>
                <a:lnTo>
                  <a:pt x="142747" y="211455"/>
                </a:lnTo>
                <a:lnTo>
                  <a:pt x="142239" y="210185"/>
                </a:lnTo>
                <a:lnTo>
                  <a:pt x="142239" y="208661"/>
                </a:lnTo>
                <a:lnTo>
                  <a:pt x="142239" y="119887"/>
                </a:lnTo>
                <a:lnTo>
                  <a:pt x="142239" y="113537"/>
                </a:lnTo>
                <a:lnTo>
                  <a:pt x="142366" y="107187"/>
                </a:lnTo>
                <a:lnTo>
                  <a:pt x="142747" y="100457"/>
                </a:lnTo>
                <a:lnTo>
                  <a:pt x="143128" y="93725"/>
                </a:lnTo>
                <a:lnTo>
                  <a:pt x="143763" y="87122"/>
                </a:lnTo>
                <a:lnTo>
                  <a:pt x="144398" y="80772"/>
                </a:lnTo>
                <a:lnTo>
                  <a:pt x="140842" y="86995"/>
                </a:lnTo>
                <a:lnTo>
                  <a:pt x="137032" y="93218"/>
                </a:lnTo>
                <a:lnTo>
                  <a:pt x="132841" y="99187"/>
                </a:lnTo>
                <a:lnTo>
                  <a:pt x="128650" y="105283"/>
                </a:lnTo>
                <a:lnTo>
                  <a:pt x="124459" y="111251"/>
                </a:lnTo>
                <a:lnTo>
                  <a:pt x="120141" y="117221"/>
                </a:lnTo>
                <a:lnTo>
                  <a:pt x="52958" y="208534"/>
                </a:lnTo>
                <a:lnTo>
                  <a:pt x="51561" y="210058"/>
                </a:lnTo>
                <a:lnTo>
                  <a:pt x="50291" y="211455"/>
                </a:lnTo>
                <a:lnTo>
                  <a:pt x="30987" y="216916"/>
                </a:lnTo>
                <a:lnTo>
                  <a:pt x="26542" y="216916"/>
                </a:lnTo>
                <a:lnTo>
                  <a:pt x="21208" y="216916"/>
                </a:lnTo>
                <a:lnTo>
                  <a:pt x="5460" y="215011"/>
                </a:lnTo>
                <a:lnTo>
                  <a:pt x="3428" y="214375"/>
                </a:lnTo>
                <a:lnTo>
                  <a:pt x="2031" y="213487"/>
                </a:lnTo>
                <a:lnTo>
                  <a:pt x="1269" y="212344"/>
                </a:lnTo>
                <a:lnTo>
                  <a:pt x="380" y="211328"/>
                </a:lnTo>
                <a:lnTo>
                  <a:pt x="0" y="209931"/>
                </a:lnTo>
                <a:lnTo>
                  <a:pt x="0" y="208534"/>
                </a:lnTo>
                <a:lnTo>
                  <a:pt x="0" y="8636"/>
                </a:lnTo>
                <a:lnTo>
                  <a:pt x="0" y="7366"/>
                </a:lnTo>
                <a:lnTo>
                  <a:pt x="380" y="6096"/>
                </a:lnTo>
                <a:lnTo>
                  <a:pt x="1269" y="4953"/>
                </a:lnTo>
                <a:lnTo>
                  <a:pt x="2031" y="3937"/>
                </a:lnTo>
                <a:lnTo>
                  <a:pt x="3555" y="2921"/>
                </a:lnTo>
                <a:lnTo>
                  <a:pt x="5714" y="2159"/>
                </a:lnTo>
                <a:lnTo>
                  <a:pt x="7873" y="1397"/>
                </a:lnTo>
                <a:lnTo>
                  <a:pt x="10667" y="888"/>
                </a:lnTo>
                <a:lnTo>
                  <a:pt x="14223" y="508"/>
                </a:lnTo>
                <a:lnTo>
                  <a:pt x="17652" y="126"/>
                </a:lnTo>
                <a:lnTo>
                  <a:pt x="22097" y="0"/>
                </a:lnTo>
                <a:lnTo>
                  <a:pt x="27431" y="0"/>
                </a:lnTo>
                <a:close/>
              </a:path>
            </a:pathLst>
          </a:custGeom>
          <a:ln w="10668">
            <a:solidFill>
              <a:srgbClr val="4579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1"/>
          <p:cNvSpPr/>
          <p:nvPr/>
        </p:nvSpPr>
        <p:spPr>
          <a:xfrm>
            <a:off x="7226681" y="667004"/>
            <a:ext cx="56515" cy="217170"/>
          </a:xfrm>
          <a:custGeom>
            <a:avLst/>
            <a:gdLst/>
            <a:ahLst/>
            <a:cxnLst/>
            <a:rect l="l" t="t" r="r" b="b"/>
            <a:pathLst>
              <a:path w="56515" h="217169">
                <a:moveTo>
                  <a:pt x="27940" y="0"/>
                </a:moveTo>
                <a:lnTo>
                  <a:pt x="33527" y="0"/>
                </a:lnTo>
                <a:lnTo>
                  <a:pt x="38226" y="126"/>
                </a:lnTo>
                <a:lnTo>
                  <a:pt x="41783" y="508"/>
                </a:lnTo>
                <a:lnTo>
                  <a:pt x="45339" y="888"/>
                </a:lnTo>
                <a:lnTo>
                  <a:pt x="56007" y="7366"/>
                </a:lnTo>
                <a:lnTo>
                  <a:pt x="56007" y="8890"/>
                </a:lnTo>
                <a:lnTo>
                  <a:pt x="56007" y="208025"/>
                </a:lnTo>
                <a:lnTo>
                  <a:pt x="56007" y="209550"/>
                </a:lnTo>
                <a:lnTo>
                  <a:pt x="55625" y="210820"/>
                </a:lnTo>
                <a:lnTo>
                  <a:pt x="33527" y="216916"/>
                </a:lnTo>
                <a:lnTo>
                  <a:pt x="27940" y="216916"/>
                </a:lnTo>
                <a:lnTo>
                  <a:pt x="22605" y="216916"/>
                </a:lnTo>
                <a:lnTo>
                  <a:pt x="5969" y="214757"/>
                </a:lnTo>
                <a:lnTo>
                  <a:pt x="3810" y="213995"/>
                </a:lnTo>
                <a:lnTo>
                  <a:pt x="2286" y="213106"/>
                </a:lnTo>
                <a:lnTo>
                  <a:pt x="1397" y="211962"/>
                </a:lnTo>
                <a:lnTo>
                  <a:pt x="508" y="210820"/>
                </a:lnTo>
                <a:lnTo>
                  <a:pt x="0" y="209550"/>
                </a:lnTo>
                <a:lnTo>
                  <a:pt x="0" y="208025"/>
                </a:lnTo>
                <a:lnTo>
                  <a:pt x="0" y="8890"/>
                </a:lnTo>
                <a:lnTo>
                  <a:pt x="0" y="7366"/>
                </a:lnTo>
                <a:lnTo>
                  <a:pt x="508" y="6096"/>
                </a:lnTo>
                <a:lnTo>
                  <a:pt x="1397" y="4953"/>
                </a:lnTo>
                <a:lnTo>
                  <a:pt x="2286" y="3937"/>
                </a:lnTo>
                <a:lnTo>
                  <a:pt x="3810" y="2921"/>
                </a:lnTo>
                <a:lnTo>
                  <a:pt x="5969" y="2159"/>
                </a:lnTo>
                <a:lnTo>
                  <a:pt x="8127" y="1397"/>
                </a:lnTo>
                <a:lnTo>
                  <a:pt x="10922" y="888"/>
                </a:lnTo>
                <a:lnTo>
                  <a:pt x="14477" y="508"/>
                </a:lnTo>
                <a:lnTo>
                  <a:pt x="18034" y="126"/>
                </a:lnTo>
                <a:lnTo>
                  <a:pt x="22605" y="0"/>
                </a:lnTo>
                <a:lnTo>
                  <a:pt x="27940" y="0"/>
                </a:lnTo>
                <a:close/>
              </a:path>
            </a:pathLst>
          </a:custGeom>
          <a:ln w="10667">
            <a:solidFill>
              <a:srgbClr val="4579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2"/>
          <p:cNvSpPr/>
          <p:nvPr/>
        </p:nvSpPr>
        <p:spPr>
          <a:xfrm>
            <a:off x="7013702" y="667004"/>
            <a:ext cx="184150" cy="220345"/>
          </a:xfrm>
          <a:custGeom>
            <a:avLst/>
            <a:gdLst/>
            <a:ahLst/>
            <a:cxnLst/>
            <a:rect l="l" t="t" r="r" b="b"/>
            <a:pathLst>
              <a:path w="184150" h="220344">
                <a:moveTo>
                  <a:pt x="26797" y="0"/>
                </a:moveTo>
                <a:lnTo>
                  <a:pt x="37465" y="0"/>
                </a:lnTo>
                <a:lnTo>
                  <a:pt x="45084" y="762"/>
                </a:lnTo>
                <a:lnTo>
                  <a:pt x="49529" y="2159"/>
                </a:lnTo>
                <a:lnTo>
                  <a:pt x="54101" y="3683"/>
                </a:lnTo>
                <a:lnTo>
                  <a:pt x="56261" y="5969"/>
                </a:lnTo>
                <a:lnTo>
                  <a:pt x="56261" y="8890"/>
                </a:lnTo>
                <a:lnTo>
                  <a:pt x="56261" y="70231"/>
                </a:lnTo>
                <a:lnTo>
                  <a:pt x="61341" y="69850"/>
                </a:lnTo>
                <a:lnTo>
                  <a:pt x="66421" y="69469"/>
                </a:lnTo>
                <a:lnTo>
                  <a:pt x="71627" y="69215"/>
                </a:lnTo>
                <a:lnTo>
                  <a:pt x="76834" y="68834"/>
                </a:lnTo>
                <a:lnTo>
                  <a:pt x="82676" y="68707"/>
                </a:lnTo>
                <a:lnTo>
                  <a:pt x="89026" y="68707"/>
                </a:lnTo>
                <a:lnTo>
                  <a:pt x="127527" y="72736"/>
                </a:lnTo>
                <a:lnTo>
                  <a:pt x="165763" y="93281"/>
                </a:lnTo>
                <a:lnTo>
                  <a:pt x="183020" y="128700"/>
                </a:lnTo>
                <a:lnTo>
                  <a:pt x="184007" y="139385"/>
                </a:lnTo>
                <a:lnTo>
                  <a:pt x="183145" y="153169"/>
                </a:lnTo>
                <a:lnTo>
                  <a:pt x="166926" y="189840"/>
                </a:lnTo>
                <a:lnTo>
                  <a:pt x="125248" y="214368"/>
                </a:lnTo>
                <a:lnTo>
                  <a:pt x="71772" y="220042"/>
                </a:lnTo>
                <a:lnTo>
                  <a:pt x="62935" y="219974"/>
                </a:lnTo>
                <a:lnTo>
                  <a:pt x="57403" y="219837"/>
                </a:lnTo>
                <a:lnTo>
                  <a:pt x="52577" y="219710"/>
                </a:lnTo>
                <a:lnTo>
                  <a:pt x="47625" y="219583"/>
                </a:lnTo>
                <a:lnTo>
                  <a:pt x="42799" y="219329"/>
                </a:lnTo>
                <a:lnTo>
                  <a:pt x="38100" y="219075"/>
                </a:lnTo>
                <a:lnTo>
                  <a:pt x="33527" y="218694"/>
                </a:lnTo>
                <a:lnTo>
                  <a:pt x="28828" y="218440"/>
                </a:lnTo>
                <a:lnTo>
                  <a:pt x="4825" y="211200"/>
                </a:lnTo>
                <a:lnTo>
                  <a:pt x="1650" y="207645"/>
                </a:lnTo>
                <a:lnTo>
                  <a:pt x="0" y="202184"/>
                </a:lnTo>
                <a:lnTo>
                  <a:pt x="0" y="194818"/>
                </a:lnTo>
                <a:lnTo>
                  <a:pt x="0" y="8890"/>
                </a:lnTo>
                <a:lnTo>
                  <a:pt x="0" y="7366"/>
                </a:lnTo>
                <a:lnTo>
                  <a:pt x="507" y="6096"/>
                </a:lnTo>
                <a:lnTo>
                  <a:pt x="1397" y="4953"/>
                </a:lnTo>
                <a:lnTo>
                  <a:pt x="2286" y="3937"/>
                </a:lnTo>
                <a:lnTo>
                  <a:pt x="3682" y="2921"/>
                </a:lnTo>
                <a:lnTo>
                  <a:pt x="5842" y="2159"/>
                </a:lnTo>
                <a:lnTo>
                  <a:pt x="7874" y="1397"/>
                </a:lnTo>
                <a:lnTo>
                  <a:pt x="10668" y="888"/>
                </a:lnTo>
                <a:lnTo>
                  <a:pt x="14097" y="508"/>
                </a:lnTo>
                <a:lnTo>
                  <a:pt x="17525" y="126"/>
                </a:lnTo>
                <a:lnTo>
                  <a:pt x="21717" y="0"/>
                </a:lnTo>
                <a:lnTo>
                  <a:pt x="26797" y="0"/>
                </a:lnTo>
                <a:close/>
              </a:path>
            </a:pathLst>
          </a:custGeom>
          <a:ln w="10667">
            <a:solidFill>
              <a:srgbClr val="4579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3"/>
          <p:cNvSpPr/>
          <p:nvPr/>
        </p:nvSpPr>
        <p:spPr>
          <a:xfrm>
            <a:off x="7876523" y="663194"/>
            <a:ext cx="182245" cy="224790"/>
          </a:xfrm>
          <a:custGeom>
            <a:avLst/>
            <a:gdLst/>
            <a:ahLst/>
            <a:cxnLst/>
            <a:rect l="l" t="t" r="r" b="b"/>
            <a:pathLst>
              <a:path w="182245" h="224790">
                <a:moveTo>
                  <a:pt x="93616" y="0"/>
                </a:moveTo>
                <a:lnTo>
                  <a:pt x="131845" y="4067"/>
                </a:lnTo>
                <a:lnTo>
                  <a:pt x="166794" y="25162"/>
                </a:lnTo>
                <a:lnTo>
                  <a:pt x="180481" y="61506"/>
                </a:lnTo>
                <a:lnTo>
                  <a:pt x="181627" y="212470"/>
                </a:lnTo>
                <a:lnTo>
                  <a:pt x="181627" y="214629"/>
                </a:lnTo>
                <a:lnTo>
                  <a:pt x="180865" y="216280"/>
                </a:lnTo>
                <a:lnTo>
                  <a:pt x="179341" y="217423"/>
                </a:lnTo>
                <a:lnTo>
                  <a:pt x="177944" y="218566"/>
                </a:lnTo>
                <a:lnTo>
                  <a:pt x="175531" y="219455"/>
                </a:lnTo>
                <a:lnTo>
                  <a:pt x="172356" y="219963"/>
                </a:lnTo>
                <a:lnTo>
                  <a:pt x="169181" y="220471"/>
                </a:lnTo>
                <a:lnTo>
                  <a:pt x="164482" y="220725"/>
                </a:lnTo>
                <a:lnTo>
                  <a:pt x="158132" y="220725"/>
                </a:lnTo>
                <a:lnTo>
                  <a:pt x="151528" y="220725"/>
                </a:lnTo>
                <a:lnTo>
                  <a:pt x="137050" y="217423"/>
                </a:lnTo>
                <a:lnTo>
                  <a:pt x="135780" y="216280"/>
                </a:lnTo>
                <a:lnTo>
                  <a:pt x="135145" y="214629"/>
                </a:lnTo>
                <a:lnTo>
                  <a:pt x="135145" y="212470"/>
                </a:lnTo>
                <a:lnTo>
                  <a:pt x="135145" y="196722"/>
                </a:lnTo>
                <a:lnTo>
                  <a:pt x="100904" y="219220"/>
                </a:lnTo>
                <a:lnTo>
                  <a:pt x="77815" y="224369"/>
                </a:lnTo>
                <a:lnTo>
                  <a:pt x="62545" y="223947"/>
                </a:lnTo>
                <a:lnTo>
                  <a:pt x="25239" y="211982"/>
                </a:lnTo>
                <a:lnTo>
                  <a:pt x="2311" y="179332"/>
                </a:lnTo>
                <a:lnTo>
                  <a:pt x="0" y="167434"/>
                </a:lnTo>
                <a:lnTo>
                  <a:pt x="489" y="151156"/>
                </a:lnTo>
                <a:lnTo>
                  <a:pt x="23026" y="110864"/>
                </a:lnTo>
                <a:lnTo>
                  <a:pt x="58301" y="96458"/>
                </a:lnTo>
                <a:lnTo>
                  <a:pt x="126509" y="91947"/>
                </a:lnTo>
                <a:lnTo>
                  <a:pt x="126509" y="79882"/>
                </a:lnTo>
                <a:lnTo>
                  <a:pt x="126509" y="73659"/>
                </a:lnTo>
                <a:lnTo>
                  <a:pt x="125874" y="68198"/>
                </a:lnTo>
                <a:lnTo>
                  <a:pt x="124604" y="63500"/>
                </a:lnTo>
                <a:lnTo>
                  <a:pt x="123334" y="58800"/>
                </a:lnTo>
                <a:lnTo>
                  <a:pt x="121302" y="54863"/>
                </a:lnTo>
                <a:lnTo>
                  <a:pt x="118381" y="51815"/>
                </a:lnTo>
                <a:lnTo>
                  <a:pt x="115460" y="48640"/>
                </a:lnTo>
                <a:lnTo>
                  <a:pt x="111523" y="46354"/>
                </a:lnTo>
                <a:lnTo>
                  <a:pt x="106697" y="44830"/>
                </a:lnTo>
                <a:lnTo>
                  <a:pt x="101871" y="43306"/>
                </a:lnTo>
                <a:lnTo>
                  <a:pt x="95902" y="42671"/>
                </a:lnTo>
                <a:lnTo>
                  <a:pt x="88790" y="42671"/>
                </a:lnTo>
                <a:lnTo>
                  <a:pt x="79392" y="42671"/>
                </a:lnTo>
                <a:lnTo>
                  <a:pt x="38498" y="55244"/>
                </a:lnTo>
                <a:lnTo>
                  <a:pt x="26179" y="61721"/>
                </a:lnTo>
                <a:lnTo>
                  <a:pt x="23004" y="62737"/>
                </a:lnTo>
                <a:lnTo>
                  <a:pt x="20718" y="62737"/>
                </a:lnTo>
                <a:lnTo>
                  <a:pt x="19067" y="62737"/>
                </a:lnTo>
                <a:lnTo>
                  <a:pt x="17543" y="62229"/>
                </a:lnTo>
                <a:lnTo>
                  <a:pt x="16273" y="61213"/>
                </a:lnTo>
                <a:lnTo>
                  <a:pt x="15003" y="60070"/>
                </a:lnTo>
                <a:lnTo>
                  <a:pt x="13987" y="58673"/>
                </a:lnTo>
                <a:lnTo>
                  <a:pt x="13225" y="56641"/>
                </a:lnTo>
                <a:lnTo>
                  <a:pt x="12336" y="54736"/>
                </a:lnTo>
                <a:lnTo>
                  <a:pt x="11701" y="52323"/>
                </a:lnTo>
                <a:lnTo>
                  <a:pt x="11320" y="49529"/>
                </a:lnTo>
                <a:lnTo>
                  <a:pt x="10812" y="46735"/>
                </a:lnTo>
                <a:lnTo>
                  <a:pt x="10685" y="43560"/>
                </a:lnTo>
                <a:lnTo>
                  <a:pt x="10685" y="40131"/>
                </a:lnTo>
                <a:lnTo>
                  <a:pt x="10685" y="35559"/>
                </a:lnTo>
                <a:lnTo>
                  <a:pt x="16019" y="21970"/>
                </a:lnTo>
                <a:lnTo>
                  <a:pt x="18051" y="19811"/>
                </a:lnTo>
                <a:lnTo>
                  <a:pt x="21734" y="17398"/>
                </a:lnTo>
                <a:lnTo>
                  <a:pt x="26941" y="14858"/>
                </a:lnTo>
                <a:lnTo>
                  <a:pt x="32148" y="12191"/>
                </a:lnTo>
                <a:lnTo>
                  <a:pt x="38244" y="9778"/>
                </a:lnTo>
                <a:lnTo>
                  <a:pt x="45229" y="7619"/>
                </a:lnTo>
                <a:lnTo>
                  <a:pt x="52214" y="5333"/>
                </a:lnTo>
                <a:lnTo>
                  <a:pt x="59834" y="3555"/>
                </a:lnTo>
                <a:lnTo>
                  <a:pt x="68089" y="2158"/>
                </a:lnTo>
                <a:lnTo>
                  <a:pt x="80553" y="516"/>
                </a:lnTo>
                <a:lnTo>
                  <a:pt x="93392" y="0"/>
                </a:lnTo>
                <a:lnTo>
                  <a:pt x="93616" y="0"/>
                </a:lnTo>
                <a:close/>
              </a:path>
            </a:pathLst>
          </a:custGeom>
          <a:ln w="10668">
            <a:solidFill>
              <a:srgbClr val="4579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4"/>
          <p:cNvSpPr/>
          <p:nvPr/>
        </p:nvSpPr>
        <p:spPr>
          <a:xfrm>
            <a:off x="7678293" y="663194"/>
            <a:ext cx="167640" cy="224790"/>
          </a:xfrm>
          <a:custGeom>
            <a:avLst/>
            <a:gdLst/>
            <a:ahLst/>
            <a:cxnLst/>
            <a:rect l="l" t="t" r="r" b="b"/>
            <a:pathLst>
              <a:path w="167640" h="224790">
                <a:moveTo>
                  <a:pt x="78358" y="0"/>
                </a:moveTo>
                <a:lnTo>
                  <a:pt x="120063" y="6178"/>
                </a:lnTo>
                <a:lnTo>
                  <a:pt x="151403" y="28234"/>
                </a:lnTo>
                <a:lnTo>
                  <a:pt x="159511" y="62737"/>
                </a:lnTo>
                <a:lnTo>
                  <a:pt x="158623" y="68198"/>
                </a:lnTo>
                <a:lnTo>
                  <a:pt x="132714" y="102107"/>
                </a:lnTo>
                <a:lnTo>
                  <a:pt x="121157" y="106425"/>
                </a:lnTo>
                <a:lnTo>
                  <a:pt x="120903" y="106933"/>
                </a:lnTo>
                <a:lnTo>
                  <a:pt x="127380" y="107695"/>
                </a:lnTo>
                <a:lnTo>
                  <a:pt x="133350" y="109473"/>
                </a:lnTo>
                <a:lnTo>
                  <a:pt x="138937" y="112267"/>
                </a:lnTo>
                <a:lnTo>
                  <a:pt x="144525" y="115061"/>
                </a:lnTo>
                <a:lnTo>
                  <a:pt x="167385" y="149986"/>
                </a:lnTo>
                <a:lnTo>
                  <a:pt x="167385" y="156717"/>
                </a:lnTo>
                <a:lnTo>
                  <a:pt x="154736" y="194015"/>
                </a:lnTo>
                <a:lnTo>
                  <a:pt x="123210" y="216295"/>
                </a:lnTo>
                <a:lnTo>
                  <a:pt x="74600" y="224507"/>
                </a:lnTo>
                <a:lnTo>
                  <a:pt x="60332" y="224142"/>
                </a:lnTo>
                <a:lnTo>
                  <a:pt x="19050" y="215137"/>
                </a:lnTo>
                <a:lnTo>
                  <a:pt x="15112" y="213232"/>
                </a:lnTo>
                <a:lnTo>
                  <a:pt x="11302" y="211454"/>
                </a:lnTo>
                <a:lnTo>
                  <a:pt x="0" y="190118"/>
                </a:lnTo>
                <a:lnTo>
                  <a:pt x="0" y="186943"/>
                </a:lnTo>
                <a:lnTo>
                  <a:pt x="0" y="183260"/>
                </a:lnTo>
                <a:lnTo>
                  <a:pt x="0" y="179831"/>
                </a:lnTo>
                <a:lnTo>
                  <a:pt x="126" y="177037"/>
                </a:lnTo>
                <a:lnTo>
                  <a:pt x="380" y="175005"/>
                </a:lnTo>
                <a:lnTo>
                  <a:pt x="634" y="172973"/>
                </a:lnTo>
                <a:lnTo>
                  <a:pt x="1142" y="171195"/>
                </a:lnTo>
                <a:lnTo>
                  <a:pt x="1650" y="169925"/>
                </a:lnTo>
                <a:lnTo>
                  <a:pt x="2158" y="168528"/>
                </a:lnTo>
                <a:lnTo>
                  <a:pt x="2793" y="167639"/>
                </a:lnTo>
                <a:lnTo>
                  <a:pt x="3555" y="167131"/>
                </a:lnTo>
                <a:lnTo>
                  <a:pt x="4317" y="166496"/>
                </a:lnTo>
                <a:lnTo>
                  <a:pt x="5206" y="166242"/>
                </a:lnTo>
                <a:lnTo>
                  <a:pt x="6223" y="166242"/>
                </a:lnTo>
                <a:lnTo>
                  <a:pt x="8127" y="166242"/>
                </a:lnTo>
                <a:lnTo>
                  <a:pt x="10667" y="167258"/>
                </a:lnTo>
                <a:lnTo>
                  <a:pt x="13715" y="169036"/>
                </a:lnTo>
                <a:lnTo>
                  <a:pt x="16763" y="170941"/>
                </a:lnTo>
                <a:lnTo>
                  <a:pt x="20574" y="172973"/>
                </a:lnTo>
                <a:lnTo>
                  <a:pt x="25273" y="175132"/>
                </a:lnTo>
                <a:lnTo>
                  <a:pt x="29972" y="177291"/>
                </a:lnTo>
                <a:lnTo>
                  <a:pt x="35686" y="179323"/>
                </a:lnTo>
                <a:lnTo>
                  <a:pt x="42417" y="181228"/>
                </a:lnTo>
                <a:lnTo>
                  <a:pt x="49275" y="183133"/>
                </a:lnTo>
                <a:lnTo>
                  <a:pt x="57403" y="184150"/>
                </a:lnTo>
                <a:lnTo>
                  <a:pt x="66928" y="184150"/>
                </a:lnTo>
                <a:lnTo>
                  <a:pt x="73532" y="184150"/>
                </a:lnTo>
                <a:lnTo>
                  <a:pt x="79248" y="183514"/>
                </a:lnTo>
                <a:lnTo>
                  <a:pt x="84200" y="182117"/>
                </a:lnTo>
                <a:lnTo>
                  <a:pt x="89153" y="180847"/>
                </a:lnTo>
                <a:lnTo>
                  <a:pt x="93345" y="178942"/>
                </a:lnTo>
                <a:lnTo>
                  <a:pt x="96774" y="176402"/>
                </a:lnTo>
                <a:lnTo>
                  <a:pt x="100075" y="173989"/>
                </a:lnTo>
                <a:lnTo>
                  <a:pt x="102615" y="170941"/>
                </a:lnTo>
                <a:lnTo>
                  <a:pt x="104266" y="167385"/>
                </a:lnTo>
                <a:lnTo>
                  <a:pt x="106045" y="163829"/>
                </a:lnTo>
                <a:lnTo>
                  <a:pt x="106933" y="159765"/>
                </a:lnTo>
                <a:lnTo>
                  <a:pt x="106933" y="155320"/>
                </a:lnTo>
                <a:lnTo>
                  <a:pt x="106933" y="151129"/>
                </a:lnTo>
                <a:lnTo>
                  <a:pt x="96265" y="135889"/>
                </a:lnTo>
                <a:lnTo>
                  <a:pt x="92455" y="133476"/>
                </a:lnTo>
                <a:lnTo>
                  <a:pt x="87502" y="131825"/>
                </a:lnTo>
                <a:lnTo>
                  <a:pt x="81279" y="130555"/>
                </a:lnTo>
                <a:lnTo>
                  <a:pt x="75183" y="129412"/>
                </a:lnTo>
                <a:lnTo>
                  <a:pt x="67563" y="128777"/>
                </a:lnTo>
                <a:lnTo>
                  <a:pt x="58674" y="128777"/>
                </a:lnTo>
                <a:lnTo>
                  <a:pt x="37210" y="128777"/>
                </a:lnTo>
                <a:lnTo>
                  <a:pt x="35305" y="128777"/>
                </a:lnTo>
                <a:lnTo>
                  <a:pt x="33781" y="128396"/>
                </a:lnTo>
                <a:lnTo>
                  <a:pt x="27812" y="112902"/>
                </a:lnTo>
                <a:lnTo>
                  <a:pt x="27812" y="109346"/>
                </a:lnTo>
                <a:lnTo>
                  <a:pt x="27812" y="105917"/>
                </a:lnTo>
                <a:lnTo>
                  <a:pt x="27939" y="103123"/>
                </a:lnTo>
                <a:lnTo>
                  <a:pt x="28321" y="100837"/>
                </a:lnTo>
                <a:lnTo>
                  <a:pt x="28575" y="98425"/>
                </a:lnTo>
                <a:lnTo>
                  <a:pt x="32384" y="92455"/>
                </a:lnTo>
                <a:lnTo>
                  <a:pt x="33527" y="91820"/>
                </a:lnTo>
                <a:lnTo>
                  <a:pt x="34925" y="91566"/>
                </a:lnTo>
                <a:lnTo>
                  <a:pt x="36575" y="91566"/>
                </a:lnTo>
                <a:lnTo>
                  <a:pt x="57276" y="91566"/>
                </a:lnTo>
                <a:lnTo>
                  <a:pt x="65404" y="91566"/>
                </a:lnTo>
                <a:lnTo>
                  <a:pt x="72262" y="90931"/>
                </a:lnTo>
                <a:lnTo>
                  <a:pt x="78104" y="89788"/>
                </a:lnTo>
                <a:lnTo>
                  <a:pt x="83947" y="88518"/>
                </a:lnTo>
                <a:lnTo>
                  <a:pt x="88646" y="86740"/>
                </a:lnTo>
                <a:lnTo>
                  <a:pt x="92328" y="84454"/>
                </a:lnTo>
                <a:lnTo>
                  <a:pt x="96138" y="82168"/>
                </a:lnTo>
                <a:lnTo>
                  <a:pt x="98805" y="79375"/>
                </a:lnTo>
                <a:lnTo>
                  <a:pt x="100456" y="75945"/>
                </a:lnTo>
                <a:lnTo>
                  <a:pt x="102234" y="72643"/>
                </a:lnTo>
                <a:lnTo>
                  <a:pt x="103124" y="68706"/>
                </a:lnTo>
                <a:lnTo>
                  <a:pt x="103124" y="64261"/>
                </a:lnTo>
                <a:lnTo>
                  <a:pt x="103124" y="60451"/>
                </a:lnTo>
                <a:lnTo>
                  <a:pt x="93725" y="46354"/>
                </a:lnTo>
                <a:lnTo>
                  <a:pt x="90677" y="44322"/>
                </a:lnTo>
                <a:lnTo>
                  <a:pt x="87122" y="42798"/>
                </a:lnTo>
                <a:lnTo>
                  <a:pt x="82930" y="41782"/>
                </a:lnTo>
                <a:lnTo>
                  <a:pt x="78612" y="40893"/>
                </a:lnTo>
                <a:lnTo>
                  <a:pt x="74040" y="40385"/>
                </a:lnTo>
                <a:lnTo>
                  <a:pt x="68960" y="40385"/>
                </a:lnTo>
                <a:lnTo>
                  <a:pt x="60451" y="40385"/>
                </a:lnTo>
                <a:lnTo>
                  <a:pt x="52831" y="41275"/>
                </a:lnTo>
                <a:lnTo>
                  <a:pt x="46227" y="43179"/>
                </a:lnTo>
                <a:lnTo>
                  <a:pt x="39624" y="45084"/>
                </a:lnTo>
                <a:lnTo>
                  <a:pt x="13588" y="57150"/>
                </a:lnTo>
                <a:lnTo>
                  <a:pt x="11175" y="58038"/>
                </a:lnTo>
                <a:lnTo>
                  <a:pt x="9525" y="58038"/>
                </a:lnTo>
                <a:lnTo>
                  <a:pt x="8635" y="58038"/>
                </a:lnTo>
                <a:lnTo>
                  <a:pt x="7874" y="57784"/>
                </a:lnTo>
                <a:lnTo>
                  <a:pt x="7111" y="57530"/>
                </a:lnTo>
                <a:lnTo>
                  <a:pt x="6350" y="57150"/>
                </a:lnTo>
                <a:lnTo>
                  <a:pt x="5587" y="56260"/>
                </a:lnTo>
                <a:lnTo>
                  <a:pt x="4952" y="54990"/>
                </a:lnTo>
                <a:lnTo>
                  <a:pt x="4317" y="53720"/>
                </a:lnTo>
                <a:lnTo>
                  <a:pt x="3809" y="51942"/>
                </a:lnTo>
                <a:lnTo>
                  <a:pt x="3428" y="49783"/>
                </a:lnTo>
                <a:lnTo>
                  <a:pt x="3048" y="47497"/>
                </a:lnTo>
                <a:lnTo>
                  <a:pt x="2793" y="44576"/>
                </a:lnTo>
                <a:lnTo>
                  <a:pt x="2793" y="40893"/>
                </a:lnTo>
                <a:lnTo>
                  <a:pt x="2793" y="35051"/>
                </a:lnTo>
                <a:lnTo>
                  <a:pt x="17906" y="12572"/>
                </a:lnTo>
                <a:lnTo>
                  <a:pt x="22605" y="10286"/>
                </a:lnTo>
                <a:lnTo>
                  <a:pt x="28066" y="8254"/>
                </a:lnTo>
                <a:lnTo>
                  <a:pt x="34416" y="6350"/>
                </a:lnTo>
                <a:lnTo>
                  <a:pt x="40766" y="4444"/>
                </a:lnTo>
                <a:lnTo>
                  <a:pt x="47625" y="2920"/>
                </a:lnTo>
                <a:lnTo>
                  <a:pt x="55245" y="1777"/>
                </a:lnTo>
                <a:lnTo>
                  <a:pt x="62737" y="634"/>
                </a:lnTo>
                <a:lnTo>
                  <a:pt x="70357" y="0"/>
                </a:lnTo>
                <a:lnTo>
                  <a:pt x="78358" y="0"/>
                </a:lnTo>
                <a:close/>
              </a:path>
            </a:pathLst>
          </a:custGeom>
          <a:ln w="10668">
            <a:solidFill>
              <a:srgbClr val="4579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5"/>
          <p:cNvSpPr/>
          <p:nvPr/>
        </p:nvSpPr>
        <p:spPr>
          <a:xfrm>
            <a:off x="7359522" y="569468"/>
            <a:ext cx="162560" cy="75565"/>
          </a:xfrm>
          <a:custGeom>
            <a:avLst/>
            <a:gdLst/>
            <a:ahLst/>
            <a:cxnLst/>
            <a:rect l="l" t="t" r="r" b="b"/>
            <a:pathLst>
              <a:path w="162559" h="75565">
                <a:moveTo>
                  <a:pt x="25907" y="0"/>
                </a:moveTo>
                <a:lnTo>
                  <a:pt x="30606" y="0"/>
                </a:lnTo>
                <a:lnTo>
                  <a:pt x="34544" y="127"/>
                </a:lnTo>
                <a:lnTo>
                  <a:pt x="37719" y="635"/>
                </a:lnTo>
                <a:lnTo>
                  <a:pt x="40767" y="1016"/>
                </a:lnTo>
                <a:lnTo>
                  <a:pt x="43179" y="1778"/>
                </a:lnTo>
                <a:lnTo>
                  <a:pt x="44830" y="2794"/>
                </a:lnTo>
                <a:lnTo>
                  <a:pt x="46481" y="3683"/>
                </a:lnTo>
                <a:lnTo>
                  <a:pt x="47625" y="4953"/>
                </a:lnTo>
                <a:lnTo>
                  <a:pt x="48259" y="6350"/>
                </a:lnTo>
                <a:lnTo>
                  <a:pt x="49022" y="7747"/>
                </a:lnTo>
                <a:lnTo>
                  <a:pt x="49275" y="9398"/>
                </a:lnTo>
                <a:lnTo>
                  <a:pt x="49275" y="11303"/>
                </a:lnTo>
                <a:lnTo>
                  <a:pt x="49275" y="15367"/>
                </a:lnTo>
                <a:lnTo>
                  <a:pt x="76326" y="39243"/>
                </a:lnTo>
                <a:lnTo>
                  <a:pt x="81279" y="39243"/>
                </a:lnTo>
                <a:lnTo>
                  <a:pt x="85978" y="39243"/>
                </a:lnTo>
                <a:lnTo>
                  <a:pt x="90297" y="38608"/>
                </a:lnTo>
                <a:lnTo>
                  <a:pt x="94233" y="37211"/>
                </a:lnTo>
                <a:lnTo>
                  <a:pt x="98044" y="35941"/>
                </a:lnTo>
                <a:lnTo>
                  <a:pt x="101346" y="33909"/>
                </a:lnTo>
                <a:lnTo>
                  <a:pt x="104140" y="31369"/>
                </a:lnTo>
                <a:lnTo>
                  <a:pt x="106933" y="28956"/>
                </a:lnTo>
                <a:lnTo>
                  <a:pt x="108966" y="25908"/>
                </a:lnTo>
                <a:lnTo>
                  <a:pt x="110362" y="22352"/>
                </a:lnTo>
                <a:lnTo>
                  <a:pt x="111759" y="18923"/>
                </a:lnTo>
                <a:lnTo>
                  <a:pt x="112522" y="15112"/>
                </a:lnTo>
                <a:lnTo>
                  <a:pt x="112522" y="10922"/>
                </a:lnTo>
                <a:lnTo>
                  <a:pt x="112522" y="9144"/>
                </a:lnTo>
                <a:lnTo>
                  <a:pt x="112775" y="7493"/>
                </a:lnTo>
                <a:lnTo>
                  <a:pt x="113410" y="6223"/>
                </a:lnTo>
                <a:lnTo>
                  <a:pt x="113919" y="4826"/>
                </a:lnTo>
                <a:lnTo>
                  <a:pt x="115188" y="3683"/>
                </a:lnTo>
                <a:lnTo>
                  <a:pt x="116840" y="2794"/>
                </a:lnTo>
                <a:lnTo>
                  <a:pt x="118618" y="1778"/>
                </a:lnTo>
                <a:lnTo>
                  <a:pt x="120903" y="1016"/>
                </a:lnTo>
                <a:lnTo>
                  <a:pt x="123825" y="635"/>
                </a:lnTo>
                <a:lnTo>
                  <a:pt x="126619" y="127"/>
                </a:lnTo>
                <a:lnTo>
                  <a:pt x="130301" y="0"/>
                </a:lnTo>
                <a:lnTo>
                  <a:pt x="134874" y="0"/>
                </a:lnTo>
                <a:lnTo>
                  <a:pt x="140207" y="0"/>
                </a:lnTo>
                <a:lnTo>
                  <a:pt x="144652" y="127"/>
                </a:lnTo>
                <a:lnTo>
                  <a:pt x="148081" y="508"/>
                </a:lnTo>
                <a:lnTo>
                  <a:pt x="151637" y="889"/>
                </a:lnTo>
                <a:lnTo>
                  <a:pt x="160781" y="5842"/>
                </a:lnTo>
                <a:lnTo>
                  <a:pt x="161671" y="7239"/>
                </a:lnTo>
                <a:lnTo>
                  <a:pt x="162051" y="9144"/>
                </a:lnTo>
                <a:lnTo>
                  <a:pt x="162051" y="11303"/>
                </a:lnTo>
                <a:lnTo>
                  <a:pt x="162051" y="20066"/>
                </a:lnTo>
                <a:lnTo>
                  <a:pt x="144018" y="56515"/>
                </a:lnTo>
                <a:lnTo>
                  <a:pt x="97869" y="74717"/>
                </a:lnTo>
                <a:lnTo>
                  <a:pt x="85049" y="75523"/>
                </a:lnTo>
                <a:lnTo>
                  <a:pt x="69608" y="75125"/>
                </a:lnTo>
                <a:lnTo>
                  <a:pt x="22333" y="60794"/>
                </a:lnTo>
                <a:lnTo>
                  <a:pt x="1734" y="27588"/>
                </a:lnTo>
                <a:lnTo>
                  <a:pt x="0" y="9144"/>
                </a:lnTo>
                <a:lnTo>
                  <a:pt x="380" y="7239"/>
                </a:lnTo>
                <a:lnTo>
                  <a:pt x="20827" y="0"/>
                </a:lnTo>
                <a:lnTo>
                  <a:pt x="25907" y="0"/>
                </a:lnTo>
                <a:close/>
              </a:path>
            </a:pathLst>
          </a:custGeom>
          <a:ln w="10668">
            <a:solidFill>
              <a:srgbClr val="4579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6"/>
          <p:cNvSpPr/>
          <p:nvPr/>
        </p:nvSpPr>
        <p:spPr>
          <a:xfrm>
            <a:off x="2617851" y="934466"/>
            <a:ext cx="5708904" cy="304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7"/>
          <p:cNvSpPr/>
          <p:nvPr/>
        </p:nvSpPr>
        <p:spPr>
          <a:xfrm>
            <a:off x="2617851" y="934466"/>
            <a:ext cx="5709285" cy="30480"/>
          </a:xfrm>
          <a:custGeom>
            <a:avLst/>
            <a:gdLst/>
            <a:ahLst/>
            <a:cxnLst/>
            <a:rect l="l" t="t" r="r" b="b"/>
            <a:pathLst>
              <a:path w="5709284" h="30480">
                <a:moveTo>
                  <a:pt x="0" y="30479"/>
                </a:moveTo>
                <a:lnTo>
                  <a:pt x="5708904" y="30479"/>
                </a:lnTo>
                <a:lnTo>
                  <a:pt x="5708904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ln w="10667">
            <a:solidFill>
              <a:srgbClr val="4579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8"/>
          <p:cNvSpPr/>
          <p:nvPr/>
        </p:nvSpPr>
        <p:spPr>
          <a:xfrm>
            <a:off x="2987803" y="1412747"/>
            <a:ext cx="2088258" cy="14401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9"/>
          <p:cNvSpPr/>
          <p:nvPr/>
        </p:nvSpPr>
        <p:spPr>
          <a:xfrm>
            <a:off x="2987801" y="1412747"/>
            <a:ext cx="2088514" cy="1440180"/>
          </a:xfrm>
          <a:custGeom>
            <a:avLst/>
            <a:gdLst/>
            <a:ahLst/>
            <a:cxnLst/>
            <a:rect l="l" t="t" r="r" b="b"/>
            <a:pathLst>
              <a:path w="2088514" h="1440180">
                <a:moveTo>
                  <a:pt x="0" y="144017"/>
                </a:moveTo>
                <a:lnTo>
                  <a:pt x="6448" y="101299"/>
                </a:lnTo>
                <a:lnTo>
                  <a:pt x="24497" y="63672"/>
                </a:lnTo>
                <a:lnTo>
                  <a:pt x="52202" y="33082"/>
                </a:lnTo>
                <a:lnTo>
                  <a:pt x="87616" y="11475"/>
                </a:lnTo>
                <a:lnTo>
                  <a:pt x="128794" y="796"/>
                </a:lnTo>
                <a:lnTo>
                  <a:pt x="144018" y="0"/>
                </a:lnTo>
                <a:lnTo>
                  <a:pt x="1944243" y="0"/>
                </a:lnTo>
                <a:lnTo>
                  <a:pt x="1958928" y="740"/>
                </a:lnTo>
                <a:lnTo>
                  <a:pt x="1973191" y="2914"/>
                </a:lnTo>
                <a:lnTo>
                  <a:pt x="2012732" y="17312"/>
                </a:lnTo>
                <a:lnTo>
                  <a:pt x="2045883" y="42014"/>
                </a:lnTo>
                <a:lnTo>
                  <a:pt x="2070701" y="75074"/>
                </a:lnTo>
                <a:lnTo>
                  <a:pt x="2085239" y="114547"/>
                </a:lnTo>
                <a:lnTo>
                  <a:pt x="2088261" y="144017"/>
                </a:lnTo>
                <a:lnTo>
                  <a:pt x="2088261" y="1296162"/>
                </a:lnTo>
                <a:lnTo>
                  <a:pt x="2087520" y="1310847"/>
                </a:lnTo>
                <a:lnTo>
                  <a:pt x="2085346" y="1325110"/>
                </a:lnTo>
                <a:lnTo>
                  <a:pt x="2070948" y="1364651"/>
                </a:lnTo>
                <a:lnTo>
                  <a:pt x="2046246" y="1397802"/>
                </a:lnTo>
                <a:lnTo>
                  <a:pt x="2013186" y="1422620"/>
                </a:lnTo>
                <a:lnTo>
                  <a:pt x="1973713" y="1437158"/>
                </a:lnTo>
                <a:lnTo>
                  <a:pt x="1944243" y="1440179"/>
                </a:lnTo>
                <a:lnTo>
                  <a:pt x="144018" y="1440179"/>
                </a:lnTo>
                <a:lnTo>
                  <a:pt x="129332" y="1439439"/>
                </a:lnTo>
                <a:lnTo>
                  <a:pt x="115069" y="1437265"/>
                </a:lnTo>
                <a:lnTo>
                  <a:pt x="75528" y="1422867"/>
                </a:lnTo>
                <a:lnTo>
                  <a:pt x="42377" y="1398165"/>
                </a:lnTo>
                <a:lnTo>
                  <a:pt x="17559" y="1365105"/>
                </a:lnTo>
                <a:lnTo>
                  <a:pt x="3021" y="1325632"/>
                </a:lnTo>
                <a:lnTo>
                  <a:pt x="0" y="1296162"/>
                </a:lnTo>
                <a:lnTo>
                  <a:pt x="0" y="144017"/>
                </a:lnTo>
                <a:close/>
              </a:path>
            </a:pathLst>
          </a:custGeom>
          <a:ln w="9524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0"/>
          <p:cNvSpPr/>
          <p:nvPr/>
        </p:nvSpPr>
        <p:spPr>
          <a:xfrm>
            <a:off x="3026664" y="1454911"/>
            <a:ext cx="2010537" cy="135585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1"/>
          <p:cNvSpPr txBox="1"/>
          <p:nvPr/>
        </p:nvSpPr>
        <p:spPr>
          <a:xfrm>
            <a:off x="3189858" y="1898142"/>
            <a:ext cx="168402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i="1" dirty="0">
                <a:solidFill>
                  <a:srgbClr val="C00000"/>
                </a:solidFill>
                <a:latin typeface="Calibri"/>
                <a:cs typeface="Calibri"/>
              </a:rPr>
              <a:t>АБОНЕМ</a:t>
            </a:r>
            <a:r>
              <a:rPr sz="2400" b="1" i="1" spc="5" dirty="0">
                <a:solidFill>
                  <a:srgbClr val="C00000"/>
                </a:solidFill>
                <a:latin typeface="Calibri"/>
                <a:cs typeface="Calibri"/>
              </a:rPr>
              <a:t>Е</a:t>
            </a:r>
            <a:r>
              <a:rPr sz="2400" b="1" i="1" dirty="0">
                <a:solidFill>
                  <a:srgbClr val="C00000"/>
                </a:solidFill>
                <a:latin typeface="Calibri"/>
                <a:cs typeface="Calibri"/>
              </a:rPr>
              <a:t>НТ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4" name="object 22"/>
          <p:cNvSpPr/>
          <p:nvPr/>
        </p:nvSpPr>
        <p:spPr>
          <a:xfrm>
            <a:off x="323532" y="1412747"/>
            <a:ext cx="2088197" cy="367245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3"/>
          <p:cNvSpPr/>
          <p:nvPr/>
        </p:nvSpPr>
        <p:spPr>
          <a:xfrm>
            <a:off x="323532" y="1412747"/>
            <a:ext cx="2088514" cy="3672840"/>
          </a:xfrm>
          <a:custGeom>
            <a:avLst/>
            <a:gdLst/>
            <a:ahLst/>
            <a:cxnLst/>
            <a:rect l="l" t="t" r="r" b="b"/>
            <a:pathLst>
              <a:path w="2088514" h="3672840">
                <a:moveTo>
                  <a:pt x="0" y="208914"/>
                </a:moveTo>
                <a:lnTo>
                  <a:pt x="6068" y="158690"/>
                </a:lnTo>
                <a:lnTo>
                  <a:pt x="23306" y="112878"/>
                </a:lnTo>
                <a:lnTo>
                  <a:pt x="50264" y="72929"/>
                </a:lnTo>
                <a:lnTo>
                  <a:pt x="85491" y="40290"/>
                </a:lnTo>
                <a:lnTo>
                  <a:pt x="127537" y="16408"/>
                </a:lnTo>
                <a:lnTo>
                  <a:pt x="174951" y="2732"/>
                </a:lnTo>
                <a:lnTo>
                  <a:pt x="208826" y="0"/>
                </a:lnTo>
                <a:lnTo>
                  <a:pt x="1879409" y="0"/>
                </a:lnTo>
                <a:lnTo>
                  <a:pt x="1896534" y="692"/>
                </a:lnTo>
                <a:lnTo>
                  <a:pt x="1913277" y="2732"/>
                </a:lnTo>
                <a:lnTo>
                  <a:pt x="1960681" y="16408"/>
                </a:lnTo>
                <a:lnTo>
                  <a:pt x="2002719" y="40290"/>
                </a:lnTo>
                <a:lnTo>
                  <a:pt x="2037940" y="72929"/>
                </a:lnTo>
                <a:lnTo>
                  <a:pt x="2064894" y="112878"/>
                </a:lnTo>
                <a:lnTo>
                  <a:pt x="2082129" y="158690"/>
                </a:lnTo>
                <a:lnTo>
                  <a:pt x="2088197" y="208914"/>
                </a:lnTo>
                <a:lnTo>
                  <a:pt x="2088197" y="3463671"/>
                </a:lnTo>
                <a:lnTo>
                  <a:pt x="2087505" y="3480795"/>
                </a:lnTo>
                <a:lnTo>
                  <a:pt x="2085464" y="3497538"/>
                </a:lnTo>
                <a:lnTo>
                  <a:pt x="2071790" y="3544943"/>
                </a:lnTo>
                <a:lnTo>
                  <a:pt x="2047915" y="3586980"/>
                </a:lnTo>
                <a:lnTo>
                  <a:pt x="2015288" y="3622201"/>
                </a:lnTo>
                <a:lnTo>
                  <a:pt x="1975362" y="3649155"/>
                </a:lnTo>
                <a:lnTo>
                  <a:pt x="1929585" y="3666391"/>
                </a:lnTo>
                <a:lnTo>
                  <a:pt x="1879409" y="3672458"/>
                </a:lnTo>
                <a:lnTo>
                  <a:pt x="208826" y="3672458"/>
                </a:lnTo>
                <a:lnTo>
                  <a:pt x="191697" y="3671766"/>
                </a:lnTo>
                <a:lnTo>
                  <a:pt x="174951" y="3669726"/>
                </a:lnTo>
                <a:lnTo>
                  <a:pt x="127537" y="3656052"/>
                </a:lnTo>
                <a:lnTo>
                  <a:pt x="85491" y="3632176"/>
                </a:lnTo>
                <a:lnTo>
                  <a:pt x="50264" y="3599550"/>
                </a:lnTo>
                <a:lnTo>
                  <a:pt x="23306" y="3559623"/>
                </a:lnTo>
                <a:lnTo>
                  <a:pt x="6068" y="3513846"/>
                </a:lnTo>
                <a:lnTo>
                  <a:pt x="0" y="3463671"/>
                </a:lnTo>
                <a:lnTo>
                  <a:pt x="0" y="208914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4"/>
          <p:cNvSpPr/>
          <p:nvPr/>
        </p:nvSpPr>
        <p:spPr>
          <a:xfrm>
            <a:off x="362369" y="1520316"/>
            <a:ext cx="2010537" cy="345732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5"/>
          <p:cNvSpPr txBox="1"/>
          <p:nvPr/>
        </p:nvSpPr>
        <p:spPr>
          <a:xfrm>
            <a:off x="410667" y="2882773"/>
            <a:ext cx="1913889" cy="585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79120">
              <a:lnSpc>
                <a:spcPct val="100000"/>
              </a:lnSpc>
            </a:pPr>
            <a:r>
              <a:rPr sz="2000" b="1" i="1" spc="-45" dirty="0">
                <a:solidFill>
                  <a:srgbClr val="C00000"/>
                </a:solidFill>
                <a:latin typeface="Calibri"/>
                <a:cs typeface="Calibri"/>
              </a:rPr>
              <a:t>О</a:t>
            </a:r>
            <a:r>
              <a:rPr sz="2000" b="1" i="1" spc="-105" dirty="0">
                <a:solidFill>
                  <a:srgbClr val="C00000"/>
                </a:solidFill>
                <a:latin typeface="Calibri"/>
                <a:cs typeface="Calibri"/>
              </a:rPr>
              <a:t>Т</a:t>
            </a:r>
            <a:r>
              <a:rPr sz="2000" b="1" i="1" dirty="0">
                <a:solidFill>
                  <a:srgbClr val="C00000"/>
                </a:solidFill>
                <a:latin typeface="Calibri"/>
                <a:cs typeface="Calibri"/>
              </a:rPr>
              <a:t>Д</a:t>
            </a:r>
            <a:r>
              <a:rPr sz="2000" b="1" i="1" spc="-35" dirty="0">
                <a:solidFill>
                  <a:srgbClr val="C00000"/>
                </a:solidFill>
                <a:latin typeface="Calibri"/>
                <a:cs typeface="Calibri"/>
              </a:rPr>
              <a:t>Е</a:t>
            </a:r>
            <a:r>
              <a:rPr sz="2000" b="1" i="1" dirty="0">
                <a:solidFill>
                  <a:srgbClr val="C00000"/>
                </a:solidFill>
                <a:latin typeface="Calibri"/>
                <a:cs typeface="Calibri"/>
              </a:rPr>
              <a:t>Л О</a:t>
            </a:r>
            <a:r>
              <a:rPr sz="2000" b="1" i="1" spc="5" dirty="0">
                <a:solidFill>
                  <a:srgbClr val="C00000"/>
                </a:solidFill>
                <a:latin typeface="Calibri"/>
                <a:cs typeface="Calibri"/>
              </a:rPr>
              <a:t>Б</a:t>
            </a:r>
            <a:r>
              <a:rPr sz="2000" b="1" i="1" dirty="0">
                <a:solidFill>
                  <a:srgbClr val="C00000"/>
                </a:solidFill>
                <a:latin typeface="Calibri"/>
                <a:cs typeface="Calibri"/>
              </a:rPr>
              <a:t>СЛУЖИ</a:t>
            </a:r>
            <a:r>
              <a:rPr sz="2000" b="1" i="1" spc="-20" dirty="0">
                <a:solidFill>
                  <a:srgbClr val="C00000"/>
                </a:solidFill>
                <a:latin typeface="Calibri"/>
                <a:cs typeface="Calibri"/>
              </a:rPr>
              <a:t>В</a:t>
            </a:r>
            <a:r>
              <a:rPr sz="2000" b="1" i="1" dirty="0">
                <a:solidFill>
                  <a:srgbClr val="C00000"/>
                </a:solidFill>
                <a:latin typeface="Calibri"/>
                <a:cs typeface="Calibri"/>
              </a:rPr>
              <a:t>А</a:t>
            </a:r>
            <a:r>
              <a:rPr sz="2000" b="1" i="1" spc="-10" dirty="0">
                <a:solidFill>
                  <a:srgbClr val="C00000"/>
                </a:solidFill>
                <a:latin typeface="Calibri"/>
                <a:cs typeface="Calibri"/>
              </a:rPr>
              <a:t>Н</a:t>
            </a:r>
            <a:r>
              <a:rPr sz="2000" b="1" i="1" dirty="0">
                <a:solidFill>
                  <a:srgbClr val="C00000"/>
                </a:solidFill>
                <a:latin typeface="Calibri"/>
                <a:cs typeface="Calibri"/>
              </a:rPr>
              <a:t>ИЯ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8" name="object 26"/>
          <p:cNvSpPr/>
          <p:nvPr/>
        </p:nvSpPr>
        <p:spPr>
          <a:xfrm>
            <a:off x="5868161" y="1484757"/>
            <a:ext cx="2448560" cy="1512570"/>
          </a:xfrm>
          <a:custGeom>
            <a:avLst/>
            <a:gdLst/>
            <a:ahLst/>
            <a:cxnLst/>
            <a:rect l="l" t="t" r="r" b="b"/>
            <a:pathLst>
              <a:path w="2448559" h="1512570">
                <a:moveTo>
                  <a:pt x="2297048" y="0"/>
                </a:moveTo>
                <a:lnTo>
                  <a:pt x="151257" y="0"/>
                </a:lnTo>
                <a:lnTo>
                  <a:pt x="138831" y="502"/>
                </a:lnTo>
                <a:lnTo>
                  <a:pt x="97148" y="9957"/>
                </a:lnTo>
                <a:lnTo>
                  <a:pt x="60737" y="30046"/>
                </a:lnTo>
                <a:lnTo>
                  <a:pt x="31355" y="59013"/>
                </a:lnTo>
                <a:lnTo>
                  <a:pt x="10758" y="95100"/>
                </a:lnTo>
                <a:lnTo>
                  <a:pt x="704" y="136551"/>
                </a:lnTo>
                <a:lnTo>
                  <a:pt x="0" y="151256"/>
                </a:lnTo>
                <a:lnTo>
                  <a:pt x="0" y="1360931"/>
                </a:lnTo>
                <a:lnTo>
                  <a:pt x="5537" y="1401645"/>
                </a:lnTo>
                <a:lnTo>
                  <a:pt x="22277" y="1440008"/>
                </a:lnTo>
                <a:lnTo>
                  <a:pt x="48479" y="1471929"/>
                </a:lnTo>
                <a:lnTo>
                  <a:pt x="82388" y="1495649"/>
                </a:lnTo>
                <a:lnTo>
                  <a:pt x="122246" y="1509412"/>
                </a:lnTo>
                <a:lnTo>
                  <a:pt x="151257" y="1512189"/>
                </a:lnTo>
                <a:lnTo>
                  <a:pt x="2297048" y="1512189"/>
                </a:lnTo>
                <a:lnTo>
                  <a:pt x="2337762" y="1506651"/>
                </a:lnTo>
                <a:lnTo>
                  <a:pt x="2376125" y="1489911"/>
                </a:lnTo>
                <a:lnTo>
                  <a:pt x="2408046" y="1463709"/>
                </a:lnTo>
                <a:lnTo>
                  <a:pt x="2431766" y="1429800"/>
                </a:lnTo>
                <a:lnTo>
                  <a:pt x="2445529" y="1389942"/>
                </a:lnTo>
                <a:lnTo>
                  <a:pt x="2448306" y="1360931"/>
                </a:lnTo>
                <a:lnTo>
                  <a:pt x="2448306" y="151256"/>
                </a:lnTo>
                <a:lnTo>
                  <a:pt x="2442768" y="110543"/>
                </a:lnTo>
                <a:lnTo>
                  <a:pt x="2426028" y="72180"/>
                </a:lnTo>
                <a:lnTo>
                  <a:pt x="2399826" y="40259"/>
                </a:lnTo>
                <a:lnTo>
                  <a:pt x="2365917" y="16539"/>
                </a:lnTo>
                <a:lnTo>
                  <a:pt x="2326059" y="2776"/>
                </a:lnTo>
                <a:lnTo>
                  <a:pt x="2297048" y="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7"/>
          <p:cNvSpPr/>
          <p:nvPr/>
        </p:nvSpPr>
        <p:spPr>
          <a:xfrm>
            <a:off x="5868161" y="1484757"/>
            <a:ext cx="2448560" cy="1512570"/>
          </a:xfrm>
          <a:custGeom>
            <a:avLst/>
            <a:gdLst/>
            <a:ahLst/>
            <a:cxnLst/>
            <a:rect l="l" t="t" r="r" b="b"/>
            <a:pathLst>
              <a:path w="2448559" h="1512570">
                <a:moveTo>
                  <a:pt x="0" y="151256"/>
                </a:moveTo>
                <a:lnTo>
                  <a:pt x="6149" y="108408"/>
                </a:lnTo>
                <a:lnTo>
                  <a:pt x="23426" y="70337"/>
                </a:lnTo>
                <a:lnTo>
                  <a:pt x="50075" y="38802"/>
                </a:lnTo>
                <a:lnTo>
                  <a:pt x="84338" y="15559"/>
                </a:lnTo>
                <a:lnTo>
                  <a:pt x="124459" y="2364"/>
                </a:lnTo>
                <a:lnTo>
                  <a:pt x="151257" y="0"/>
                </a:lnTo>
                <a:lnTo>
                  <a:pt x="2297048" y="0"/>
                </a:lnTo>
                <a:lnTo>
                  <a:pt x="2311754" y="704"/>
                </a:lnTo>
                <a:lnTo>
                  <a:pt x="2326059" y="2776"/>
                </a:lnTo>
                <a:lnTo>
                  <a:pt x="2365917" y="16539"/>
                </a:lnTo>
                <a:lnTo>
                  <a:pt x="2399826" y="40259"/>
                </a:lnTo>
                <a:lnTo>
                  <a:pt x="2426028" y="72180"/>
                </a:lnTo>
                <a:lnTo>
                  <a:pt x="2442768" y="110543"/>
                </a:lnTo>
                <a:lnTo>
                  <a:pt x="2448306" y="151256"/>
                </a:lnTo>
                <a:lnTo>
                  <a:pt x="2448306" y="1360931"/>
                </a:lnTo>
                <a:lnTo>
                  <a:pt x="2447601" y="1375637"/>
                </a:lnTo>
                <a:lnTo>
                  <a:pt x="2445529" y="1389942"/>
                </a:lnTo>
                <a:lnTo>
                  <a:pt x="2431766" y="1429800"/>
                </a:lnTo>
                <a:lnTo>
                  <a:pt x="2408046" y="1463709"/>
                </a:lnTo>
                <a:lnTo>
                  <a:pt x="2376125" y="1489911"/>
                </a:lnTo>
                <a:lnTo>
                  <a:pt x="2337762" y="1506651"/>
                </a:lnTo>
                <a:lnTo>
                  <a:pt x="2297048" y="1512189"/>
                </a:lnTo>
                <a:lnTo>
                  <a:pt x="151257" y="1512189"/>
                </a:lnTo>
                <a:lnTo>
                  <a:pt x="136551" y="1511484"/>
                </a:lnTo>
                <a:lnTo>
                  <a:pt x="122246" y="1509412"/>
                </a:lnTo>
                <a:lnTo>
                  <a:pt x="82388" y="1495649"/>
                </a:lnTo>
                <a:lnTo>
                  <a:pt x="48479" y="1471929"/>
                </a:lnTo>
                <a:lnTo>
                  <a:pt x="22277" y="1440008"/>
                </a:lnTo>
                <a:lnTo>
                  <a:pt x="5537" y="1401645"/>
                </a:lnTo>
                <a:lnTo>
                  <a:pt x="0" y="1360931"/>
                </a:lnTo>
                <a:lnTo>
                  <a:pt x="0" y="151256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8"/>
          <p:cNvSpPr/>
          <p:nvPr/>
        </p:nvSpPr>
        <p:spPr>
          <a:xfrm>
            <a:off x="5913628" y="1529080"/>
            <a:ext cx="2357247" cy="142354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9"/>
          <p:cNvSpPr txBox="1"/>
          <p:nvPr/>
        </p:nvSpPr>
        <p:spPr>
          <a:xfrm>
            <a:off x="6053582" y="1809670"/>
            <a:ext cx="2104390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3679" marR="226060" algn="ctr">
              <a:lnSpc>
                <a:spcPct val="100000"/>
              </a:lnSpc>
            </a:pP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ВЫДАЧА</a:t>
            </a:r>
            <a:r>
              <a:rPr sz="1400" b="1" i="1" spc="-55" dirty="0" smtClean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 ЛИТЕ</a:t>
            </a:r>
            <a:r>
              <a:rPr sz="1400" b="1" i="1" spc="-80" dirty="0" smtClean="0">
                <a:solidFill>
                  <a:srgbClr val="C00000"/>
                </a:solidFill>
                <a:latin typeface="Calibri"/>
                <a:cs typeface="Calibri"/>
              </a:rPr>
              <a:t>Р</a:t>
            </a:r>
            <a:r>
              <a:rPr sz="1400" b="1" i="1" spc="-100" dirty="0" smtClean="0">
                <a:solidFill>
                  <a:srgbClr val="C00000"/>
                </a:solidFill>
                <a:latin typeface="Calibri"/>
                <a:cs typeface="Calibri"/>
              </a:rPr>
              <a:t>А</a:t>
            </a:r>
            <a:r>
              <a:rPr sz="1400" b="1" i="1" spc="20" dirty="0" smtClean="0">
                <a:solidFill>
                  <a:srgbClr val="C00000"/>
                </a:solidFill>
                <a:latin typeface="Calibri"/>
                <a:cs typeface="Calibri"/>
              </a:rPr>
              <a:t>Т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УР</a:t>
            </a:r>
            <a:r>
              <a:rPr sz="1400" b="1" i="1" spc="-10" dirty="0" smtClean="0">
                <a:solidFill>
                  <a:srgbClr val="C00000"/>
                </a:solidFill>
                <a:latin typeface="Calibri"/>
                <a:cs typeface="Calibri"/>
              </a:rPr>
              <a:t>Ы</a:t>
            </a:r>
            <a:r>
              <a:rPr lang="ru-RU" sz="1400" b="1" i="1" spc="-10" dirty="0" smtClean="0">
                <a:solidFill>
                  <a:srgbClr val="C00000"/>
                </a:solidFill>
                <a:latin typeface="Calibri"/>
                <a:cs typeface="Calibri"/>
              </a:rPr>
              <a:t>ДЛЯ РАБОТЫ </a:t>
            </a:r>
            <a:r>
              <a:rPr sz="1400" b="1" i="1" spc="-25" dirty="0" smtClean="0">
                <a:solidFill>
                  <a:srgbClr val="C00000"/>
                </a:solidFill>
                <a:latin typeface="Calibri"/>
                <a:cs typeface="Calibri"/>
              </a:rPr>
              <a:t>Д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О</a:t>
            </a:r>
            <a:r>
              <a:rPr sz="1400" b="1" i="1" spc="-10" dirty="0" smtClean="0">
                <a:solidFill>
                  <a:srgbClr val="C00000"/>
                </a:solidFill>
                <a:latin typeface="Calibri"/>
                <a:cs typeface="Calibri"/>
              </a:rPr>
              <a:t>М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А</a:t>
            </a: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32" name="object 30"/>
          <p:cNvSpPr/>
          <p:nvPr/>
        </p:nvSpPr>
        <p:spPr>
          <a:xfrm>
            <a:off x="5940171" y="3212973"/>
            <a:ext cx="2376297" cy="151218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1"/>
          <p:cNvSpPr/>
          <p:nvPr/>
        </p:nvSpPr>
        <p:spPr>
          <a:xfrm>
            <a:off x="5940171" y="3212973"/>
            <a:ext cx="2376805" cy="1512570"/>
          </a:xfrm>
          <a:custGeom>
            <a:avLst/>
            <a:gdLst/>
            <a:ahLst/>
            <a:cxnLst/>
            <a:rect l="l" t="t" r="r" b="b"/>
            <a:pathLst>
              <a:path w="2376804" h="1512570">
                <a:moveTo>
                  <a:pt x="0" y="151256"/>
                </a:moveTo>
                <a:lnTo>
                  <a:pt x="6149" y="108408"/>
                </a:lnTo>
                <a:lnTo>
                  <a:pt x="23426" y="70337"/>
                </a:lnTo>
                <a:lnTo>
                  <a:pt x="50075" y="38802"/>
                </a:lnTo>
                <a:lnTo>
                  <a:pt x="84338" y="15559"/>
                </a:lnTo>
                <a:lnTo>
                  <a:pt x="124459" y="2364"/>
                </a:lnTo>
                <a:lnTo>
                  <a:pt x="151256" y="0"/>
                </a:lnTo>
                <a:lnTo>
                  <a:pt x="2225039" y="0"/>
                </a:lnTo>
                <a:lnTo>
                  <a:pt x="2239725" y="704"/>
                </a:lnTo>
                <a:lnTo>
                  <a:pt x="2254014" y="2776"/>
                </a:lnTo>
                <a:lnTo>
                  <a:pt x="2293852" y="16539"/>
                </a:lnTo>
                <a:lnTo>
                  <a:pt x="2327767" y="40259"/>
                </a:lnTo>
                <a:lnTo>
                  <a:pt x="2353989" y="72180"/>
                </a:lnTo>
                <a:lnTo>
                  <a:pt x="2370750" y="110543"/>
                </a:lnTo>
                <a:lnTo>
                  <a:pt x="2376297" y="151256"/>
                </a:lnTo>
                <a:lnTo>
                  <a:pt x="2376297" y="1360932"/>
                </a:lnTo>
                <a:lnTo>
                  <a:pt x="2375592" y="1375637"/>
                </a:lnTo>
                <a:lnTo>
                  <a:pt x="2373520" y="1389942"/>
                </a:lnTo>
                <a:lnTo>
                  <a:pt x="2359757" y="1429800"/>
                </a:lnTo>
                <a:lnTo>
                  <a:pt x="2336037" y="1463709"/>
                </a:lnTo>
                <a:lnTo>
                  <a:pt x="2304116" y="1489911"/>
                </a:lnTo>
                <a:lnTo>
                  <a:pt x="2265753" y="1506651"/>
                </a:lnTo>
                <a:lnTo>
                  <a:pt x="2225039" y="1512189"/>
                </a:lnTo>
                <a:lnTo>
                  <a:pt x="151256" y="1512189"/>
                </a:lnTo>
                <a:lnTo>
                  <a:pt x="136551" y="1511484"/>
                </a:lnTo>
                <a:lnTo>
                  <a:pt x="122246" y="1509412"/>
                </a:lnTo>
                <a:lnTo>
                  <a:pt x="82388" y="1495649"/>
                </a:lnTo>
                <a:lnTo>
                  <a:pt x="48479" y="1471929"/>
                </a:lnTo>
                <a:lnTo>
                  <a:pt x="22277" y="1440008"/>
                </a:lnTo>
                <a:lnTo>
                  <a:pt x="5537" y="1401645"/>
                </a:lnTo>
                <a:lnTo>
                  <a:pt x="0" y="1360932"/>
                </a:lnTo>
                <a:lnTo>
                  <a:pt x="0" y="151256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2"/>
          <p:cNvSpPr/>
          <p:nvPr/>
        </p:nvSpPr>
        <p:spPr>
          <a:xfrm>
            <a:off x="5984366" y="3257296"/>
            <a:ext cx="2287905" cy="142354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3"/>
          <p:cNvSpPr txBox="1"/>
          <p:nvPr/>
        </p:nvSpPr>
        <p:spPr>
          <a:xfrm>
            <a:off x="5940171" y="3220973"/>
            <a:ext cx="2386204" cy="17235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ВЫДАЧА 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КНИГ</a:t>
            </a:r>
            <a:r>
              <a:rPr lang="ru-RU" sz="1400" b="1" i="1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 ДЛЯ 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C00000"/>
                </a:solidFill>
                <a:latin typeface="Calibri"/>
                <a:cs typeface="Calibri"/>
              </a:rPr>
              <a:t>ЧТЕНИЯ</a:t>
            </a:r>
            <a:endParaRPr sz="1400" dirty="0">
              <a:latin typeface="Calibri"/>
              <a:cs typeface="Calibri"/>
            </a:endParaRPr>
          </a:p>
          <a:p>
            <a:pPr marL="233679" marR="226060" algn="ctr">
              <a:lnSpc>
                <a:spcPct val="100000"/>
              </a:lnSpc>
            </a:pP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В 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БИ</a:t>
            </a:r>
            <a:r>
              <a:rPr sz="1400" b="1" i="1" spc="-5" dirty="0" smtClean="0">
                <a:solidFill>
                  <a:srgbClr val="C00000"/>
                </a:solidFill>
                <a:latin typeface="Calibri"/>
                <a:cs typeface="Calibri"/>
              </a:rPr>
              <a:t>Б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ЛИ</a:t>
            </a:r>
            <a:r>
              <a:rPr sz="1400" b="1" i="1" spc="-45" dirty="0" smtClean="0">
                <a:solidFill>
                  <a:srgbClr val="C00000"/>
                </a:solidFill>
                <a:latin typeface="Calibri"/>
                <a:cs typeface="Calibri"/>
              </a:rPr>
              <a:t>О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ТЕК</a:t>
            </a: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Е; </a:t>
            </a:r>
          </a:p>
          <a:p>
            <a:pPr marL="233679" marR="226060" algn="ctr">
              <a:lnSpc>
                <a:spcPct val="100000"/>
              </a:lnSpc>
            </a:pP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РАБОТА </a:t>
            </a:r>
            <a:r>
              <a:rPr lang="ru-RU" sz="1400" b="1" i="1" dirty="0">
                <a:solidFill>
                  <a:srgbClr val="C00000"/>
                </a:solidFill>
                <a:latin typeface="Calibri"/>
                <a:cs typeface="Calibri"/>
              </a:rPr>
              <a:t>НА </a:t>
            </a: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ПК С ДОСТУПОМ В ИНТЕРНЕТ;</a:t>
            </a:r>
            <a:endParaRPr lang="ru-RU" sz="1400" b="1" i="1" dirty="0">
              <a:solidFill>
                <a:srgbClr val="C00000"/>
              </a:solidFill>
              <a:latin typeface="Calibri"/>
              <a:cs typeface="Calibri"/>
            </a:endParaRPr>
          </a:p>
          <a:p>
            <a:pPr marL="233679" marR="226060" algn="ctr">
              <a:lnSpc>
                <a:spcPct val="100000"/>
              </a:lnSpc>
            </a:pP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ИНФОРМАЦИОННЫЕ И КУЛЬТУРНО-МАССОВЫЕ </a:t>
            </a:r>
            <a:r>
              <a:rPr lang="ru-RU" sz="1400" b="1" i="1" dirty="0">
                <a:solidFill>
                  <a:srgbClr val="C00000"/>
                </a:solidFill>
                <a:latin typeface="Calibri"/>
                <a:cs typeface="Calibri"/>
              </a:rPr>
              <a:t>МЕРОПРИЯТИЯ</a:t>
            </a:r>
            <a:endParaRPr lang="ru-RU" sz="14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</p:txBody>
      </p:sp>
      <p:sp>
        <p:nvSpPr>
          <p:cNvPr id="36" name="object 34"/>
          <p:cNvSpPr/>
          <p:nvPr/>
        </p:nvSpPr>
        <p:spPr>
          <a:xfrm>
            <a:off x="2411729" y="2138552"/>
            <a:ext cx="576580" cy="132715"/>
          </a:xfrm>
          <a:custGeom>
            <a:avLst/>
            <a:gdLst/>
            <a:ahLst/>
            <a:cxnLst/>
            <a:rect l="l" t="t" r="r" b="b"/>
            <a:pathLst>
              <a:path w="576580" h="132714">
                <a:moveTo>
                  <a:pt x="519507" y="66309"/>
                </a:moveTo>
                <a:lnTo>
                  <a:pt x="448056" y="107950"/>
                </a:lnTo>
                <a:lnTo>
                  <a:pt x="445769" y="116712"/>
                </a:lnTo>
                <a:lnTo>
                  <a:pt x="449706" y="123571"/>
                </a:lnTo>
                <a:lnTo>
                  <a:pt x="453770" y="130301"/>
                </a:lnTo>
                <a:lnTo>
                  <a:pt x="462406" y="132587"/>
                </a:lnTo>
                <a:lnTo>
                  <a:pt x="551588" y="80645"/>
                </a:lnTo>
                <a:lnTo>
                  <a:pt x="547751" y="80645"/>
                </a:lnTo>
                <a:lnTo>
                  <a:pt x="547751" y="78612"/>
                </a:lnTo>
                <a:lnTo>
                  <a:pt x="540638" y="78612"/>
                </a:lnTo>
                <a:lnTo>
                  <a:pt x="519507" y="66309"/>
                </a:lnTo>
                <a:close/>
              </a:path>
              <a:path w="576580" h="132714">
                <a:moveTo>
                  <a:pt x="495049" y="52070"/>
                </a:moveTo>
                <a:lnTo>
                  <a:pt x="0" y="52070"/>
                </a:lnTo>
                <a:lnTo>
                  <a:pt x="0" y="80645"/>
                </a:lnTo>
                <a:lnTo>
                  <a:pt x="494948" y="80645"/>
                </a:lnTo>
                <a:lnTo>
                  <a:pt x="519507" y="66309"/>
                </a:lnTo>
                <a:lnTo>
                  <a:pt x="495049" y="52070"/>
                </a:lnTo>
                <a:close/>
              </a:path>
              <a:path w="576580" h="132714">
                <a:moveTo>
                  <a:pt x="551806" y="52070"/>
                </a:moveTo>
                <a:lnTo>
                  <a:pt x="547751" y="52070"/>
                </a:lnTo>
                <a:lnTo>
                  <a:pt x="547751" y="80645"/>
                </a:lnTo>
                <a:lnTo>
                  <a:pt x="551588" y="80645"/>
                </a:lnTo>
                <a:lnTo>
                  <a:pt x="576199" y="66294"/>
                </a:lnTo>
                <a:lnTo>
                  <a:pt x="551806" y="52070"/>
                </a:lnTo>
                <a:close/>
              </a:path>
              <a:path w="576580" h="132714">
                <a:moveTo>
                  <a:pt x="540638" y="53975"/>
                </a:moveTo>
                <a:lnTo>
                  <a:pt x="519507" y="66309"/>
                </a:lnTo>
                <a:lnTo>
                  <a:pt x="540638" y="78612"/>
                </a:lnTo>
                <a:lnTo>
                  <a:pt x="540638" y="53975"/>
                </a:lnTo>
                <a:close/>
              </a:path>
              <a:path w="576580" h="132714">
                <a:moveTo>
                  <a:pt x="547751" y="53975"/>
                </a:moveTo>
                <a:lnTo>
                  <a:pt x="540638" y="53975"/>
                </a:lnTo>
                <a:lnTo>
                  <a:pt x="540638" y="78612"/>
                </a:lnTo>
                <a:lnTo>
                  <a:pt x="547751" y="78612"/>
                </a:lnTo>
                <a:lnTo>
                  <a:pt x="547751" y="53975"/>
                </a:lnTo>
                <a:close/>
              </a:path>
              <a:path w="576580" h="132714">
                <a:moveTo>
                  <a:pt x="462406" y="0"/>
                </a:moveTo>
                <a:lnTo>
                  <a:pt x="453770" y="2286"/>
                </a:lnTo>
                <a:lnTo>
                  <a:pt x="449706" y="9144"/>
                </a:lnTo>
                <a:lnTo>
                  <a:pt x="445769" y="15875"/>
                </a:lnTo>
                <a:lnTo>
                  <a:pt x="448056" y="24637"/>
                </a:lnTo>
                <a:lnTo>
                  <a:pt x="454913" y="28701"/>
                </a:lnTo>
                <a:lnTo>
                  <a:pt x="519507" y="66309"/>
                </a:lnTo>
                <a:lnTo>
                  <a:pt x="540638" y="53975"/>
                </a:lnTo>
                <a:lnTo>
                  <a:pt x="547751" y="53975"/>
                </a:lnTo>
                <a:lnTo>
                  <a:pt x="547751" y="52070"/>
                </a:lnTo>
                <a:lnTo>
                  <a:pt x="551806" y="52070"/>
                </a:lnTo>
                <a:lnTo>
                  <a:pt x="462406" y="0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5"/>
          <p:cNvSpPr/>
          <p:nvPr/>
        </p:nvSpPr>
        <p:spPr>
          <a:xfrm>
            <a:off x="2411729" y="3991523"/>
            <a:ext cx="576580" cy="171450"/>
          </a:xfrm>
          <a:custGeom>
            <a:avLst/>
            <a:gdLst/>
            <a:ahLst/>
            <a:cxnLst/>
            <a:rect l="l" t="t" r="r" b="b"/>
            <a:pathLst>
              <a:path w="576580" h="171450">
                <a:moveTo>
                  <a:pt x="501211" y="85830"/>
                </a:moveTo>
                <a:lnTo>
                  <a:pt x="407859" y="142564"/>
                </a:lnTo>
                <a:lnTo>
                  <a:pt x="406081" y="153243"/>
                </a:lnTo>
                <a:lnTo>
                  <a:pt x="411292" y="166307"/>
                </a:lnTo>
                <a:lnTo>
                  <a:pt x="421954" y="171124"/>
                </a:lnTo>
                <a:lnTo>
                  <a:pt x="433705" y="168615"/>
                </a:lnTo>
                <a:lnTo>
                  <a:pt x="543516" y="104607"/>
                </a:lnTo>
                <a:lnTo>
                  <a:pt x="538352" y="104607"/>
                </a:lnTo>
                <a:lnTo>
                  <a:pt x="538352" y="101940"/>
                </a:lnTo>
                <a:lnTo>
                  <a:pt x="528827" y="101940"/>
                </a:lnTo>
                <a:lnTo>
                  <a:pt x="501211" y="85830"/>
                </a:lnTo>
                <a:close/>
              </a:path>
              <a:path w="576580" h="171450">
                <a:moveTo>
                  <a:pt x="468085" y="66507"/>
                </a:moveTo>
                <a:lnTo>
                  <a:pt x="0" y="66507"/>
                </a:lnTo>
                <a:lnTo>
                  <a:pt x="0" y="104607"/>
                </a:lnTo>
                <a:lnTo>
                  <a:pt x="470316" y="104607"/>
                </a:lnTo>
                <a:lnTo>
                  <a:pt x="501211" y="85830"/>
                </a:lnTo>
                <a:lnTo>
                  <a:pt x="468085" y="66507"/>
                </a:lnTo>
                <a:close/>
              </a:path>
              <a:path w="576580" h="171450">
                <a:moveTo>
                  <a:pt x="543566" y="66507"/>
                </a:moveTo>
                <a:lnTo>
                  <a:pt x="538352" y="66507"/>
                </a:lnTo>
                <a:lnTo>
                  <a:pt x="538352" y="104607"/>
                </a:lnTo>
                <a:lnTo>
                  <a:pt x="543516" y="104607"/>
                </a:lnTo>
                <a:lnTo>
                  <a:pt x="576199" y="85557"/>
                </a:lnTo>
                <a:lnTo>
                  <a:pt x="543566" y="66507"/>
                </a:lnTo>
                <a:close/>
              </a:path>
              <a:path w="576580" h="171450">
                <a:moveTo>
                  <a:pt x="528827" y="69047"/>
                </a:moveTo>
                <a:lnTo>
                  <a:pt x="501211" y="85830"/>
                </a:lnTo>
                <a:lnTo>
                  <a:pt x="528827" y="101940"/>
                </a:lnTo>
                <a:lnTo>
                  <a:pt x="528827" y="69047"/>
                </a:lnTo>
                <a:close/>
              </a:path>
              <a:path w="576580" h="171450">
                <a:moveTo>
                  <a:pt x="538352" y="69047"/>
                </a:moveTo>
                <a:lnTo>
                  <a:pt x="528827" y="69047"/>
                </a:lnTo>
                <a:lnTo>
                  <a:pt x="528827" y="101940"/>
                </a:lnTo>
                <a:lnTo>
                  <a:pt x="538352" y="101940"/>
                </a:lnTo>
                <a:lnTo>
                  <a:pt x="538352" y="69047"/>
                </a:lnTo>
                <a:close/>
              </a:path>
              <a:path w="576580" h="171450">
                <a:moveTo>
                  <a:pt x="425023" y="0"/>
                </a:moveTo>
                <a:lnTo>
                  <a:pt x="414562" y="3532"/>
                </a:lnTo>
                <a:lnTo>
                  <a:pt x="405517" y="14675"/>
                </a:lnTo>
                <a:lnTo>
                  <a:pt x="406573" y="26359"/>
                </a:lnTo>
                <a:lnTo>
                  <a:pt x="414527" y="35265"/>
                </a:lnTo>
                <a:lnTo>
                  <a:pt x="501211" y="85830"/>
                </a:lnTo>
                <a:lnTo>
                  <a:pt x="528827" y="69047"/>
                </a:lnTo>
                <a:lnTo>
                  <a:pt x="538352" y="69047"/>
                </a:lnTo>
                <a:lnTo>
                  <a:pt x="538352" y="66507"/>
                </a:lnTo>
                <a:lnTo>
                  <a:pt x="543566" y="66507"/>
                </a:lnTo>
                <a:lnTo>
                  <a:pt x="433705" y="2372"/>
                </a:lnTo>
                <a:lnTo>
                  <a:pt x="425023" y="0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6"/>
          <p:cNvSpPr/>
          <p:nvPr/>
        </p:nvSpPr>
        <p:spPr>
          <a:xfrm>
            <a:off x="5076063" y="2066544"/>
            <a:ext cx="792480" cy="132715"/>
          </a:xfrm>
          <a:custGeom>
            <a:avLst/>
            <a:gdLst/>
            <a:ahLst/>
            <a:cxnLst/>
            <a:rect l="l" t="t" r="r" b="b"/>
            <a:pathLst>
              <a:path w="792479" h="132714">
                <a:moveTo>
                  <a:pt x="735408" y="66310"/>
                </a:moveTo>
                <a:lnTo>
                  <a:pt x="664083" y="107950"/>
                </a:lnTo>
                <a:lnTo>
                  <a:pt x="661797" y="116712"/>
                </a:lnTo>
                <a:lnTo>
                  <a:pt x="665734" y="123570"/>
                </a:lnTo>
                <a:lnTo>
                  <a:pt x="669671" y="130301"/>
                </a:lnTo>
                <a:lnTo>
                  <a:pt x="678434" y="132587"/>
                </a:lnTo>
                <a:lnTo>
                  <a:pt x="767518" y="80644"/>
                </a:lnTo>
                <a:lnTo>
                  <a:pt x="763777" y="80644"/>
                </a:lnTo>
                <a:lnTo>
                  <a:pt x="763777" y="78612"/>
                </a:lnTo>
                <a:lnTo>
                  <a:pt x="756538" y="78612"/>
                </a:lnTo>
                <a:lnTo>
                  <a:pt x="735408" y="66310"/>
                </a:lnTo>
                <a:close/>
              </a:path>
              <a:path w="792479" h="132714">
                <a:moveTo>
                  <a:pt x="710949" y="52069"/>
                </a:moveTo>
                <a:lnTo>
                  <a:pt x="0" y="52069"/>
                </a:lnTo>
                <a:lnTo>
                  <a:pt x="0" y="80644"/>
                </a:lnTo>
                <a:lnTo>
                  <a:pt x="710854" y="80644"/>
                </a:lnTo>
                <a:lnTo>
                  <a:pt x="735408" y="66310"/>
                </a:lnTo>
                <a:lnTo>
                  <a:pt x="710949" y="52069"/>
                </a:lnTo>
                <a:close/>
              </a:path>
              <a:path w="792479" h="132714">
                <a:moveTo>
                  <a:pt x="767735" y="52069"/>
                </a:moveTo>
                <a:lnTo>
                  <a:pt x="763777" y="52069"/>
                </a:lnTo>
                <a:lnTo>
                  <a:pt x="763777" y="80644"/>
                </a:lnTo>
                <a:lnTo>
                  <a:pt x="767518" y="80644"/>
                </a:lnTo>
                <a:lnTo>
                  <a:pt x="792099" y="66293"/>
                </a:lnTo>
                <a:lnTo>
                  <a:pt x="767735" y="52069"/>
                </a:lnTo>
                <a:close/>
              </a:path>
              <a:path w="792479" h="132714">
                <a:moveTo>
                  <a:pt x="756538" y="53975"/>
                </a:moveTo>
                <a:lnTo>
                  <a:pt x="735408" y="66310"/>
                </a:lnTo>
                <a:lnTo>
                  <a:pt x="756538" y="78612"/>
                </a:lnTo>
                <a:lnTo>
                  <a:pt x="756538" y="53975"/>
                </a:lnTo>
                <a:close/>
              </a:path>
              <a:path w="792479" h="132714">
                <a:moveTo>
                  <a:pt x="763777" y="53975"/>
                </a:moveTo>
                <a:lnTo>
                  <a:pt x="756538" y="53975"/>
                </a:lnTo>
                <a:lnTo>
                  <a:pt x="756538" y="78612"/>
                </a:lnTo>
                <a:lnTo>
                  <a:pt x="763777" y="78612"/>
                </a:lnTo>
                <a:lnTo>
                  <a:pt x="763777" y="53975"/>
                </a:lnTo>
                <a:close/>
              </a:path>
              <a:path w="792479" h="132714">
                <a:moveTo>
                  <a:pt x="678434" y="0"/>
                </a:moveTo>
                <a:lnTo>
                  <a:pt x="669671" y="2285"/>
                </a:lnTo>
                <a:lnTo>
                  <a:pt x="665734" y="9143"/>
                </a:lnTo>
                <a:lnTo>
                  <a:pt x="661797" y="15875"/>
                </a:lnTo>
                <a:lnTo>
                  <a:pt x="664083" y="24637"/>
                </a:lnTo>
                <a:lnTo>
                  <a:pt x="670813" y="28701"/>
                </a:lnTo>
                <a:lnTo>
                  <a:pt x="735408" y="66310"/>
                </a:lnTo>
                <a:lnTo>
                  <a:pt x="756538" y="53975"/>
                </a:lnTo>
                <a:lnTo>
                  <a:pt x="763777" y="53975"/>
                </a:lnTo>
                <a:lnTo>
                  <a:pt x="763777" y="52069"/>
                </a:lnTo>
                <a:lnTo>
                  <a:pt x="767735" y="52069"/>
                </a:lnTo>
                <a:lnTo>
                  <a:pt x="678434" y="0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7"/>
          <p:cNvSpPr/>
          <p:nvPr/>
        </p:nvSpPr>
        <p:spPr>
          <a:xfrm>
            <a:off x="5148071" y="3902709"/>
            <a:ext cx="792480" cy="132715"/>
          </a:xfrm>
          <a:custGeom>
            <a:avLst/>
            <a:gdLst/>
            <a:ahLst/>
            <a:cxnLst/>
            <a:rect l="l" t="t" r="r" b="b"/>
            <a:pathLst>
              <a:path w="792479" h="132714">
                <a:moveTo>
                  <a:pt x="735328" y="66357"/>
                </a:moveTo>
                <a:lnTo>
                  <a:pt x="664082" y="107950"/>
                </a:lnTo>
                <a:lnTo>
                  <a:pt x="661797" y="116712"/>
                </a:lnTo>
                <a:lnTo>
                  <a:pt x="669670" y="130428"/>
                </a:lnTo>
                <a:lnTo>
                  <a:pt x="678433" y="132714"/>
                </a:lnTo>
                <a:lnTo>
                  <a:pt x="767518" y="80644"/>
                </a:lnTo>
                <a:lnTo>
                  <a:pt x="763777" y="80644"/>
                </a:lnTo>
                <a:lnTo>
                  <a:pt x="763777" y="78739"/>
                </a:lnTo>
                <a:lnTo>
                  <a:pt x="756538" y="78739"/>
                </a:lnTo>
                <a:lnTo>
                  <a:pt x="735328" y="66357"/>
                </a:lnTo>
                <a:close/>
              </a:path>
              <a:path w="792479" h="132714">
                <a:moveTo>
                  <a:pt x="710854" y="52069"/>
                </a:moveTo>
                <a:lnTo>
                  <a:pt x="0" y="52069"/>
                </a:lnTo>
                <a:lnTo>
                  <a:pt x="0" y="80644"/>
                </a:lnTo>
                <a:lnTo>
                  <a:pt x="710854" y="80644"/>
                </a:lnTo>
                <a:lnTo>
                  <a:pt x="735328" y="66357"/>
                </a:lnTo>
                <a:lnTo>
                  <a:pt x="710854" y="52069"/>
                </a:lnTo>
                <a:close/>
              </a:path>
              <a:path w="792479" h="132714">
                <a:moveTo>
                  <a:pt x="767685" y="52069"/>
                </a:moveTo>
                <a:lnTo>
                  <a:pt x="763777" y="52069"/>
                </a:lnTo>
                <a:lnTo>
                  <a:pt x="763777" y="80644"/>
                </a:lnTo>
                <a:lnTo>
                  <a:pt x="767518" y="80644"/>
                </a:lnTo>
                <a:lnTo>
                  <a:pt x="792099" y="66293"/>
                </a:lnTo>
                <a:lnTo>
                  <a:pt x="767685" y="52069"/>
                </a:lnTo>
                <a:close/>
              </a:path>
              <a:path w="792479" h="132714">
                <a:moveTo>
                  <a:pt x="756538" y="53975"/>
                </a:moveTo>
                <a:lnTo>
                  <a:pt x="735328" y="66357"/>
                </a:lnTo>
                <a:lnTo>
                  <a:pt x="756538" y="78739"/>
                </a:lnTo>
                <a:lnTo>
                  <a:pt x="756538" y="53975"/>
                </a:lnTo>
                <a:close/>
              </a:path>
              <a:path w="792479" h="132714">
                <a:moveTo>
                  <a:pt x="763777" y="53975"/>
                </a:moveTo>
                <a:lnTo>
                  <a:pt x="756538" y="53975"/>
                </a:lnTo>
                <a:lnTo>
                  <a:pt x="756538" y="78739"/>
                </a:lnTo>
                <a:lnTo>
                  <a:pt x="763777" y="78739"/>
                </a:lnTo>
                <a:lnTo>
                  <a:pt x="763777" y="53975"/>
                </a:lnTo>
                <a:close/>
              </a:path>
              <a:path w="792479" h="132714">
                <a:moveTo>
                  <a:pt x="678433" y="0"/>
                </a:moveTo>
                <a:lnTo>
                  <a:pt x="669670" y="2285"/>
                </a:lnTo>
                <a:lnTo>
                  <a:pt x="661797" y="16001"/>
                </a:lnTo>
                <a:lnTo>
                  <a:pt x="664082" y="24764"/>
                </a:lnTo>
                <a:lnTo>
                  <a:pt x="735328" y="66357"/>
                </a:lnTo>
                <a:lnTo>
                  <a:pt x="756538" y="53975"/>
                </a:lnTo>
                <a:lnTo>
                  <a:pt x="763777" y="53975"/>
                </a:lnTo>
                <a:lnTo>
                  <a:pt x="763777" y="52069"/>
                </a:lnTo>
                <a:lnTo>
                  <a:pt x="767685" y="52069"/>
                </a:lnTo>
                <a:lnTo>
                  <a:pt x="678433" y="0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38"/>
          <p:cNvSpPr/>
          <p:nvPr/>
        </p:nvSpPr>
        <p:spPr>
          <a:xfrm>
            <a:off x="425291" y="274537"/>
            <a:ext cx="1790446" cy="69040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39"/>
          <p:cNvSpPr/>
          <p:nvPr/>
        </p:nvSpPr>
        <p:spPr>
          <a:xfrm>
            <a:off x="2987803" y="4941189"/>
            <a:ext cx="5328663" cy="144014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0"/>
          <p:cNvSpPr/>
          <p:nvPr/>
        </p:nvSpPr>
        <p:spPr>
          <a:xfrm>
            <a:off x="2987801" y="4941189"/>
            <a:ext cx="5328920" cy="1440180"/>
          </a:xfrm>
          <a:custGeom>
            <a:avLst/>
            <a:gdLst/>
            <a:ahLst/>
            <a:cxnLst/>
            <a:rect l="l" t="t" r="r" b="b"/>
            <a:pathLst>
              <a:path w="5328920" h="1440179">
                <a:moveTo>
                  <a:pt x="0" y="144018"/>
                </a:moveTo>
                <a:lnTo>
                  <a:pt x="6448" y="101299"/>
                </a:lnTo>
                <a:lnTo>
                  <a:pt x="24497" y="63672"/>
                </a:lnTo>
                <a:lnTo>
                  <a:pt x="52202" y="33082"/>
                </a:lnTo>
                <a:lnTo>
                  <a:pt x="87616" y="11475"/>
                </a:lnTo>
                <a:lnTo>
                  <a:pt x="128794" y="796"/>
                </a:lnTo>
                <a:lnTo>
                  <a:pt x="144018" y="0"/>
                </a:lnTo>
                <a:lnTo>
                  <a:pt x="5184648" y="0"/>
                </a:lnTo>
                <a:lnTo>
                  <a:pt x="5199333" y="740"/>
                </a:lnTo>
                <a:lnTo>
                  <a:pt x="5213596" y="2914"/>
                </a:lnTo>
                <a:lnTo>
                  <a:pt x="5253137" y="17312"/>
                </a:lnTo>
                <a:lnTo>
                  <a:pt x="5286288" y="42014"/>
                </a:lnTo>
                <a:lnTo>
                  <a:pt x="5311106" y="75074"/>
                </a:lnTo>
                <a:lnTo>
                  <a:pt x="5325644" y="114547"/>
                </a:lnTo>
                <a:lnTo>
                  <a:pt x="5328666" y="144018"/>
                </a:lnTo>
                <a:lnTo>
                  <a:pt x="5328666" y="1296123"/>
                </a:lnTo>
                <a:lnTo>
                  <a:pt x="5327925" y="1310815"/>
                </a:lnTo>
                <a:lnTo>
                  <a:pt x="5325751" y="1325083"/>
                </a:lnTo>
                <a:lnTo>
                  <a:pt x="5311353" y="1364629"/>
                </a:lnTo>
                <a:lnTo>
                  <a:pt x="5286651" y="1397779"/>
                </a:lnTo>
                <a:lnTo>
                  <a:pt x="5253591" y="1422589"/>
                </a:lnTo>
                <a:lnTo>
                  <a:pt x="5214118" y="1437121"/>
                </a:lnTo>
                <a:lnTo>
                  <a:pt x="5184648" y="1440141"/>
                </a:lnTo>
                <a:lnTo>
                  <a:pt x="144018" y="1440141"/>
                </a:lnTo>
                <a:lnTo>
                  <a:pt x="129332" y="1439401"/>
                </a:lnTo>
                <a:lnTo>
                  <a:pt x="115069" y="1437229"/>
                </a:lnTo>
                <a:lnTo>
                  <a:pt x="75528" y="1422836"/>
                </a:lnTo>
                <a:lnTo>
                  <a:pt x="42377" y="1398141"/>
                </a:lnTo>
                <a:lnTo>
                  <a:pt x="17559" y="1365083"/>
                </a:lnTo>
                <a:lnTo>
                  <a:pt x="3021" y="1325605"/>
                </a:lnTo>
                <a:lnTo>
                  <a:pt x="0" y="1296123"/>
                </a:lnTo>
                <a:lnTo>
                  <a:pt x="0" y="144018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1"/>
          <p:cNvSpPr/>
          <p:nvPr/>
        </p:nvSpPr>
        <p:spPr>
          <a:xfrm>
            <a:off x="3086989" y="4983289"/>
            <a:ext cx="5130419" cy="13558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2"/>
          <p:cNvSpPr txBox="1"/>
          <p:nvPr/>
        </p:nvSpPr>
        <p:spPr>
          <a:xfrm>
            <a:off x="3231377" y="4977529"/>
            <a:ext cx="4869797" cy="129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4445" algn="ctr">
              <a:lnSpc>
                <a:spcPct val="100000"/>
              </a:lnSpc>
            </a:pPr>
            <a:endParaRPr lang="ru-RU" sz="1400" b="1" i="1" spc="-55" dirty="0" smtClean="0">
              <a:solidFill>
                <a:srgbClr val="C00000"/>
              </a:solidFill>
              <a:latin typeface="Calibri"/>
              <a:cs typeface="Calibri"/>
            </a:endParaRPr>
          </a:p>
          <a:p>
            <a:pPr marL="12700" marR="5080" indent="-4445" algn="ctr">
              <a:lnSpc>
                <a:spcPct val="100000"/>
              </a:lnSpc>
            </a:pPr>
            <a:r>
              <a:rPr lang="ru-RU" sz="1400" b="1" i="1" spc="-35" dirty="0" smtClean="0">
                <a:solidFill>
                  <a:srgbClr val="C00000"/>
                </a:solidFill>
                <a:latin typeface="Calibri"/>
                <a:cs typeface="Calibri"/>
              </a:rPr>
              <a:t>К</a:t>
            </a: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ОНС</a:t>
            </a:r>
            <a:r>
              <a:rPr lang="ru-RU" sz="1400" b="1" i="1" spc="-105" dirty="0" smtClean="0">
                <a:solidFill>
                  <a:srgbClr val="C00000"/>
                </a:solidFill>
                <a:latin typeface="Calibri"/>
                <a:cs typeface="Calibri"/>
              </a:rPr>
              <a:t>У</a:t>
            </a: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Л</a:t>
            </a:r>
            <a:r>
              <a:rPr lang="ru-RU" sz="1400" b="1" i="1" spc="-95" dirty="0" smtClean="0">
                <a:solidFill>
                  <a:srgbClr val="C00000"/>
                </a:solidFill>
                <a:latin typeface="Calibri"/>
                <a:cs typeface="Calibri"/>
              </a:rPr>
              <a:t>Ь</a:t>
            </a:r>
            <a:r>
              <a:rPr lang="ru-RU" sz="1400" b="1" i="1" spc="-85" dirty="0" smtClean="0">
                <a:solidFill>
                  <a:srgbClr val="C00000"/>
                </a:solidFill>
                <a:latin typeface="Calibri"/>
                <a:cs typeface="Calibri"/>
              </a:rPr>
              <a:t>Т</a:t>
            </a: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АЦИИ</a:t>
            </a:r>
            <a:r>
              <a:rPr lang="ru-RU" sz="1400" b="1" i="1" spc="-55" dirty="0" smtClean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ПО </a:t>
            </a:r>
            <a:r>
              <a:rPr sz="1400" b="1" i="1" dirty="0">
                <a:solidFill>
                  <a:srgbClr val="C00000"/>
                </a:solidFill>
                <a:latin typeface="Calibri"/>
                <a:cs typeface="Calibri"/>
              </a:rPr>
              <a:t>ПО</a:t>
            </a:r>
            <a:r>
              <a:rPr sz="1400" b="1" i="1" spc="-10" dirty="0">
                <a:solidFill>
                  <a:srgbClr val="C00000"/>
                </a:solidFill>
                <a:latin typeface="Calibri"/>
                <a:cs typeface="Calibri"/>
              </a:rPr>
              <a:t>И</a:t>
            </a:r>
            <a:r>
              <a:rPr sz="1400" b="1" i="1" dirty="0">
                <a:solidFill>
                  <a:srgbClr val="C00000"/>
                </a:solidFill>
                <a:latin typeface="Calibri"/>
                <a:cs typeface="Calibri"/>
              </a:rPr>
              <a:t>СКУ</a:t>
            </a:r>
            <a:r>
              <a:rPr sz="1400" b="1" i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C00000"/>
                </a:solidFill>
                <a:latin typeface="Calibri"/>
                <a:cs typeface="Calibri"/>
              </a:rPr>
              <a:t>КНИГ</a:t>
            </a:r>
            <a:r>
              <a:rPr sz="1400" b="1" i="1" spc="-2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C00000"/>
                </a:solidFill>
                <a:latin typeface="Calibri"/>
                <a:cs typeface="Calibri"/>
              </a:rPr>
              <a:t>В 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К</a:t>
            </a:r>
            <a:r>
              <a:rPr sz="1400" b="1" i="1" spc="-95" dirty="0" smtClean="0">
                <a:solidFill>
                  <a:srgbClr val="C00000"/>
                </a:solidFill>
                <a:latin typeface="Calibri"/>
                <a:cs typeface="Calibri"/>
              </a:rPr>
              <a:t>А</a:t>
            </a:r>
            <a:r>
              <a:rPr sz="1400" b="1" i="1" spc="-85" dirty="0" smtClean="0">
                <a:solidFill>
                  <a:srgbClr val="C00000"/>
                </a:solidFill>
                <a:latin typeface="Calibri"/>
                <a:cs typeface="Calibri"/>
              </a:rPr>
              <a:t>Т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АЛО</a:t>
            </a:r>
            <a:r>
              <a:rPr sz="1400" b="1" i="1" spc="-105" dirty="0" smtClean="0">
                <a:solidFill>
                  <a:srgbClr val="C00000"/>
                </a:solidFill>
                <a:latin typeface="Calibri"/>
                <a:cs typeface="Calibri"/>
              </a:rPr>
              <a:t>Г</a:t>
            </a:r>
            <a:r>
              <a:rPr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АХ</a:t>
            </a: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,</a:t>
            </a:r>
          </a:p>
          <a:p>
            <a:pPr marL="35560" algn="ctr">
              <a:lnSpc>
                <a:spcPct val="100000"/>
              </a:lnSpc>
            </a:pPr>
            <a:r>
              <a:rPr lang="ru-RU" sz="1400" b="1" i="1" spc="-35" dirty="0" smtClean="0">
                <a:solidFill>
                  <a:srgbClr val="C00000"/>
                </a:solidFill>
                <a:latin typeface="Calibri"/>
                <a:cs typeface="Calibri"/>
              </a:rPr>
              <a:t>К</a:t>
            </a: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ОНС</a:t>
            </a:r>
            <a:r>
              <a:rPr lang="ru-RU" sz="1400" b="1" i="1" spc="-105" dirty="0" smtClean="0">
                <a:solidFill>
                  <a:srgbClr val="C00000"/>
                </a:solidFill>
                <a:latin typeface="Calibri"/>
                <a:cs typeface="Calibri"/>
              </a:rPr>
              <a:t>У</a:t>
            </a: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Л</a:t>
            </a:r>
            <a:r>
              <a:rPr lang="ru-RU" sz="1400" b="1" i="1" spc="-95" dirty="0" smtClean="0">
                <a:solidFill>
                  <a:srgbClr val="C00000"/>
                </a:solidFill>
                <a:latin typeface="Calibri"/>
                <a:cs typeface="Calibri"/>
              </a:rPr>
              <a:t>Ь</a:t>
            </a:r>
            <a:r>
              <a:rPr lang="ru-RU" sz="1400" b="1" i="1" spc="-85" dirty="0" smtClean="0">
                <a:solidFill>
                  <a:srgbClr val="C00000"/>
                </a:solidFill>
                <a:latin typeface="Calibri"/>
                <a:cs typeface="Calibri"/>
              </a:rPr>
              <a:t>Т</a:t>
            </a: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АЦИИ</a:t>
            </a:r>
            <a:r>
              <a:rPr lang="ru-RU" sz="1400" b="1" i="1" spc="-55" dirty="0" smtClean="0">
                <a:solidFill>
                  <a:srgbClr val="C00000"/>
                </a:solidFill>
                <a:latin typeface="Calibri"/>
                <a:cs typeface="Calibri"/>
              </a:rPr>
              <a:t> ПО  </a:t>
            </a: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РЕГИСТРАЦИИ В ЭБС И РАБОТЕ В НЕЙ,</a:t>
            </a:r>
          </a:p>
          <a:p>
            <a:pPr marL="35560" algn="ctr">
              <a:lnSpc>
                <a:spcPct val="100000"/>
              </a:lnSpc>
            </a:pPr>
            <a:endParaRPr lang="ru-RU" sz="1400" b="1" i="1" dirty="0" smtClean="0">
              <a:solidFill>
                <a:srgbClr val="C00000"/>
              </a:solidFill>
              <a:latin typeface="Calibri"/>
              <a:cs typeface="Calibri"/>
            </a:endParaRPr>
          </a:p>
          <a:p>
            <a:pPr marL="35560" algn="ctr">
              <a:lnSpc>
                <a:spcPct val="100000"/>
              </a:lnSpc>
            </a:pPr>
            <a:r>
              <a:rPr lang="ru-RU" sz="1400" b="1" i="1" dirty="0" smtClean="0">
                <a:solidFill>
                  <a:srgbClr val="C00000"/>
                </a:solidFill>
                <a:latin typeface="Calibri"/>
                <a:cs typeface="Calibri"/>
              </a:rPr>
              <a:t>ПЛАТНЫЕ  УСЛУГИ  (КОПИРОВАНИЕ, РАСПЕЧАТКА, СКАНИРОВАНИЕ ДОКУМЕНТОВ) 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45" name="object 43"/>
          <p:cNvSpPr/>
          <p:nvPr/>
        </p:nvSpPr>
        <p:spPr>
          <a:xfrm>
            <a:off x="5004054" y="692658"/>
            <a:ext cx="144145" cy="144145"/>
          </a:xfrm>
          <a:custGeom>
            <a:avLst/>
            <a:gdLst/>
            <a:ahLst/>
            <a:cxnLst/>
            <a:rect l="l" t="t" r="r" b="b"/>
            <a:pathLst>
              <a:path w="144145" h="144144">
                <a:moveTo>
                  <a:pt x="72008" y="0"/>
                </a:moveTo>
                <a:lnTo>
                  <a:pt x="31622" y="12393"/>
                </a:lnTo>
                <a:lnTo>
                  <a:pt x="5635" y="44047"/>
                </a:lnTo>
                <a:lnTo>
                  <a:pt x="0" y="72285"/>
                </a:lnTo>
                <a:lnTo>
                  <a:pt x="1510" y="86744"/>
                </a:lnTo>
                <a:lnTo>
                  <a:pt x="21188" y="123010"/>
                </a:lnTo>
                <a:lnTo>
                  <a:pt x="57534" y="142560"/>
                </a:lnTo>
                <a:lnTo>
                  <a:pt x="72008" y="144017"/>
                </a:lnTo>
                <a:lnTo>
                  <a:pt x="72284" y="144017"/>
                </a:lnTo>
                <a:lnTo>
                  <a:pt x="112394" y="131624"/>
                </a:lnTo>
                <a:lnTo>
                  <a:pt x="138381" y="99970"/>
                </a:lnTo>
                <a:lnTo>
                  <a:pt x="144016" y="71732"/>
                </a:lnTo>
                <a:lnTo>
                  <a:pt x="142506" y="57273"/>
                </a:lnTo>
                <a:lnTo>
                  <a:pt x="122828" y="21007"/>
                </a:lnTo>
                <a:lnTo>
                  <a:pt x="86482" y="1457"/>
                </a:lnTo>
                <a:lnTo>
                  <a:pt x="72008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4"/>
          <p:cNvSpPr/>
          <p:nvPr/>
        </p:nvSpPr>
        <p:spPr>
          <a:xfrm>
            <a:off x="5004053" y="692658"/>
            <a:ext cx="144145" cy="144145"/>
          </a:xfrm>
          <a:custGeom>
            <a:avLst/>
            <a:gdLst/>
            <a:ahLst/>
            <a:cxnLst/>
            <a:rect l="l" t="t" r="r" b="b"/>
            <a:pathLst>
              <a:path w="144145" h="144144">
                <a:moveTo>
                  <a:pt x="0" y="72008"/>
                </a:moveTo>
                <a:lnTo>
                  <a:pt x="12248" y="31836"/>
                </a:lnTo>
                <a:lnTo>
                  <a:pt x="43808" y="5737"/>
                </a:lnTo>
                <a:lnTo>
                  <a:pt x="72009" y="0"/>
                </a:lnTo>
                <a:lnTo>
                  <a:pt x="86483" y="1457"/>
                </a:lnTo>
                <a:lnTo>
                  <a:pt x="99970" y="5636"/>
                </a:lnTo>
                <a:lnTo>
                  <a:pt x="131624" y="31623"/>
                </a:lnTo>
                <a:lnTo>
                  <a:pt x="144017" y="71732"/>
                </a:lnTo>
                <a:lnTo>
                  <a:pt x="144018" y="72008"/>
                </a:lnTo>
                <a:lnTo>
                  <a:pt x="142560" y="86483"/>
                </a:lnTo>
                <a:lnTo>
                  <a:pt x="138381" y="99970"/>
                </a:lnTo>
                <a:lnTo>
                  <a:pt x="112394" y="131624"/>
                </a:lnTo>
                <a:lnTo>
                  <a:pt x="72285" y="144017"/>
                </a:lnTo>
                <a:lnTo>
                  <a:pt x="72009" y="144017"/>
                </a:lnTo>
                <a:lnTo>
                  <a:pt x="57534" y="142560"/>
                </a:lnTo>
                <a:lnTo>
                  <a:pt x="44047" y="138381"/>
                </a:lnTo>
                <a:lnTo>
                  <a:pt x="12393" y="112394"/>
                </a:lnTo>
                <a:lnTo>
                  <a:pt x="0" y="72285"/>
                </a:lnTo>
                <a:lnTo>
                  <a:pt x="0" y="7200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987803" y="3356990"/>
            <a:ext cx="2088258" cy="144018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987801" y="3356990"/>
            <a:ext cx="2088514" cy="1440180"/>
          </a:xfrm>
          <a:custGeom>
            <a:avLst/>
            <a:gdLst/>
            <a:ahLst/>
            <a:cxnLst/>
            <a:rect l="l" t="t" r="r" b="b"/>
            <a:pathLst>
              <a:path w="2088514" h="1440179">
                <a:moveTo>
                  <a:pt x="0" y="144018"/>
                </a:moveTo>
                <a:lnTo>
                  <a:pt x="6448" y="101299"/>
                </a:lnTo>
                <a:lnTo>
                  <a:pt x="24497" y="63672"/>
                </a:lnTo>
                <a:lnTo>
                  <a:pt x="52202" y="33082"/>
                </a:lnTo>
                <a:lnTo>
                  <a:pt x="87616" y="11475"/>
                </a:lnTo>
                <a:lnTo>
                  <a:pt x="128794" y="796"/>
                </a:lnTo>
                <a:lnTo>
                  <a:pt x="144018" y="0"/>
                </a:lnTo>
                <a:lnTo>
                  <a:pt x="1944243" y="0"/>
                </a:lnTo>
                <a:lnTo>
                  <a:pt x="1958928" y="740"/>
                </a:lnTo>
                <a:lnTo>
                  <a:pt x="1973191" y="2914"/>
                </a:lnTo>
                <a:lnTo>
                  <a:pt x="2012732" y="17312"/>
                </a:lnTo>
                <a:lnTo>
                  <a:pt x="2045883" y="42014"/>
                </a:lnTo>
                <a:lnTo>
                  <a:pt x="2070701" y="75074"/>
                </a:lnTo>
                <a:lnTo>
                  <a:pt x="2085239" y="114547"/>
                </a:lnTo>
                <a:lnTo>
                  <a:pt x="2088261" y="144018"/>
                </a:lnTo>
                <a:lnTo>
                  <a:pt x="2088261" y="1296162"/>
                </a:lnTo>
                <a:lnTo>
                  <a:pt x="2087520" y="1310847"/>
                </a:lnTo>
                <a:lnTo>
                  <a:pt x="2085346" y="1325110"/>
                </a:lnTo>
                <a:lnTo>
                  <a:pt x="2070948" y="1364651"/>
                </a:lnTo>
                <a:lnTo>
                  <a:pt x="2046246" y="1397802"/>
                </a:lnTo>
                <a:lnTo>
                  <a:pt x="2013186" y="1422620"/>
                </a:lnTo>
                <a:lnTo>
                  <a:pt x="1973713" y="1437158"/>
                </a:lnTo>
                <a:lnTo>
                  <a:pt x="1944243" y="1440180"/>
                </a:lnTo>
                <a:lnTo>
                  <a:pt x="144018" y="1440180"/>
                </a:lnTo>
                <a:lnTo>
                  <a:pt x="129332" y="1439439"/>
                </a:lnTo>
                <a:lnTo>
                  <a:pt x="115069" y="1437265"/>
                </a:lnTo>
                <a:lnTo>
                  <a:pt x="75528" y="1422867"/>
                </a:lnTo>
                <a:lnTo>
                  <a:pt x="42377" y="1398165"/>
                </a:lnTo>
                <a:lnTo>
                  <a:pt x="17559" y="1365105"/>
                </a:lnTo>
                <a:lnTo>
                  <a:pt x="3021" y="1325632"/>
                </a:lnTo>
                <a:lnTo>
                  <a:pt x="0" y="1296162"/>
                </a:lnTo>
                <a:lnTo>
                  <a:pt x="0" y="144018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026664" y="3399154"/>
            <a:ext cx="2010537" cy="135585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3177667" y="3659885"/>
            <a:ext cx="1710055" cy="695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3090" marR="5080" indent="-581025">
              <a:lnSpc>
                <a:spcPct val="100000"/>
              </a:lnSpc>
            </a:pPr>
            <a:r>
              <a:rPr sz="2400" b="1" i="1" dirty="0">
                <a:solidFill>
                  <a:srgbClr val="C00000"/>
                </a:solidFill>
                <a:latin typeface="Calibri"/>
                <a:cs typeface="Calibri"/>
              </a:rPr>
              <a:t>ЧИ</a:t>
            </a:r>
            <a:r>
              <a:rPr sz="2400" b="1" i="1" spc="-150" dirty="0">
                <a:solidFill>
                  <a:srgbClr val="C00000"/>
                </a:solidFill>
                <a:latin typeface="Calibri"/>
                <a:cs typeface="Calibri"/>
              </a:rPr>
              <a:t>Т</a:t>
            </a:r>
            <a:r>
              <a:rPr sz="2400" b="1" i="1" dirty="0">
                <a:solidFill>
                  <a:srgbClr val="C00000"/>
                </a:solidFill>
                <a:latin typeface="Calibri"/>
                <a:cs typeface="Calibri"/>
              </a:rPr>
              <a:t>АЛЬНЫЙ </a:t>
            </a:r>
            <a:r>
              <a:rPr sz="2400" b="1" i="1" spc="-20" dirty="0">
                <a:solidFill>
                  <a:srgbClr val="C00000"/>
                </a:solidFill>
                <a:latin typeface="Calibri"/>
                <a:cs typeface="Calibri"/>
              </a:rPr>
              <a:t>З</a:t>
            </a:r>
            <a:r>
              <a:rPr sz="2400" b="1" i="1" dirty="0">
                <a:solidFill>
                  <a:srgbClr val="C00000"/>
                </a:solidFill>
                <a:latin typeface="Calibri"/>
                <a:cs typeface="Calibri"/>
              </a:rPr>
              <a:t>АЛ</a:t>
            </a:r>
            <a:endParaRPr sz="24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434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260648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и движение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библиотечного фонда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270" y="1556792"/>
            <a:ext cx="8399201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01.01.2026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библиотечного фонда составляет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92892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 хранения (без учета ЭБС), из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которых: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50097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экземпляров учебной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литературы,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30018 экземпляров учебно-методической литературы, 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12656 экземпляров научной литературы,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121 экземпляр художественной литературы.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г.: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экземпляра (учебно-методическая литература, выпущенная институтом),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выбыло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экземпляров (76 экз. учебной, 29 экз. учебно-методической литературы – списание по утере, ветхости).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p:transition spd="slow" advTm="153826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7277900"/>
              </p:ext>
            </p:extLst>
          </p:nvPr>
        </p:nvGraphicFramePr>
        <p:xfrm>
          <a:off x="132998" y="1669450"/>
          <a:ext cx="8640958" cy="39833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6083">
                  <a:extLst>
                    <a:ext uri="{9D8B030D-6E8A-4147-A177-3AD203B41FA5}">
                      <a16:colId xmlns:a16="http://schemas.microsoft.com/office/drawing/2014/main" val="2408038304"/>
                    </a:ext>
                  </a:extLst>
                </a:gridCol>
                <a:gridCol w="1701625">
                  <a:extLst>
                    <a:ext uri="{9D8B030D-6E8A-4147-A177-3AD203B41FA5}">
                      <a16:colId xmlns:a16="http://schemas.microsoft.com/office/drawing/2014/main" val="2880567257"/>
                    </a:ext>
                  </a:extLst>
                </a:gridCol>
                <a:gridCol w="1701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1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70589">
                <a:tc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454904"/>
                  </a:ext>
                </a:extLst>
              </a:tr>
              <a:tr h="87058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Пользователи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571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084717"/>
                  </a:ext>
                </a:extLst>
              </a:tr>
              <a:tr h="87058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Посещения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5732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3362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3683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1236990"/>
                  </a:ext>
                </a:extLst>
              </a:tr>
              <a:tr h="1044611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Документовыдача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44884, из них ЭБС 43498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51517, из них ЭБС 49362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55235, из них ЭБС 52644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981135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07504" y="332657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библиотеки </a:t>
            </a:r>
            <a:b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484784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just">
              <a:buNone/>
            </a:pPr>
            <a:r>
              <a:rPr lang="ru-RU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</a:t>
            </a:r>
            <a:endParaRPr lang="ru-RU" b="1" i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p:transition spd="slow" advTm="2712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78869"/>
            <a:ext cx="7776864" cy="11569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по посещению и книговыдаче ЭБС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6078649"/>
              </p:ext>
            </p:extLst>
          </p:nvPr>
        </p:nvGraphicFramePr>
        <p:xfrm>
          <a:off x="755576" y="1916832"/>
          <a:ext cx="7609488" cy="3767919"/>
        </p:xfrm>
        <a:graphic>
          <a:graphicData uri="http://schemas.openxmlformats.org/drawingml/2006/table">
            <a:tbl>
              <a:tblPr/>
              <a:tblGrid>
                <a:gridCol w="4099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4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4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45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Электронные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ресурсы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9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поиск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просмотр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09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1391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51261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9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15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4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ВСЕГО: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1864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52644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63688" y="5706647"/>
            <a:ext cx="6660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= данные по посещению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просмотр=данные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книговыдаче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3068960"/>
            <a:ext cx="2088232" cy="5568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237" y="3695395"/>
            <a:ext cx="1849133" cy="6471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4361" y="4412165"/>
            <a:ext cx="2154536" cy="69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32874"/>
      </p:ext>
    </p:extLst>
  </p:cSld>
  <p:clrMapOvr>
    <a:masterClrMapping/>
  </p:clrMapOvr>
  <p:transition spd="slow" advTm="37771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0818" t="4375" r="4543"/>
          <a:stretch/>
        </p:blipFill>
        <p:spPr>
          <a:xfrm>
            <a:off x="125547" y="1264397"/>
            <a:ext cx="3161907" cy="378594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635896" y="1268760"/>
            <a:ext cx="52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9850" indent="457200" algn="just">
              <a:spcAft>
                <a:spcPts val="0"/>
              </a:spcAft>
            </a:pP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Самый</a:t>
            </a:r>
            <a:r>
              <a:rPr lang="ru-RU" spc="4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трудный</a:t>
            </a:r>
            <a:r>
              <a:rPr lang="ru-RU" spc="4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pc="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актуальный</a:t>
            </a:r>
            <a:r>
              <a:rPr lang="ru-RU" spc="4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ru-RU" spc="4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ru-RU" spc="4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библиотеки</a:t>
            </a:r>
            <a:r>
              <a:rPr lang="ru-RU" spc="85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pc="4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spc="4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ru-RU" spc="4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читательской</a:t>
            </a:r>
            <a:r>
              <a:rPr lang="ru-RU" spc="3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задолженности.</a:t>
            </a:r>
            <a:r>
              <a:rPr lang="ru-RU" spc="5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ru-RU" spc="235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ликвидации</a:t>
            </a:r>
            <a:r>
              <a:rPr lang="ru-RU" spc="24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читательской</a:t>
            </a:r>
            <a:r>
              <a:rPr lang="ru-RU" spc="33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задолженности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делаем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возможное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marR="698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 записи  в  библиотеку проводятся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ознакомлению читателей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правилами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marR="698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выдаче документов 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срок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сдачи и делается пометка на листке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69850" indent="4572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Должником библиотеки считается читатель, не вернувший документ по истечении срока пользования им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R="69850" indent="457200"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69850" indent="457200"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69850" indent="457200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июне и декабре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акция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«Месяц возвращенной книги», в течение которой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сдать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литературу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оплаты нарушений правил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R="69850" indent="457200"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69850" indent="457200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44624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читательской задолженностью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2025 г. 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36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83568" y="1772816"/>
            <a:ext cx="5564603" cy="3744416"/>
          </a:xfrm>
        </p:spPr>
        <p:txBody>
          <a:bodyPr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b="0" dirty="0" smtClean="0">
                <a:latin typeface="Candara"/>
              </a:rPr>
              <a:t>Кафедра </a:t>
            </a:r>
            <a:r>
              <a:rPr lang="ru-RU" b="0" dirty="0" err="1">
                <a:latin typeface="Candara"/>
              </a:rPr>
              <a:t>ПиМНО</a:t>
            </a:r>
            <a:r>
              <a:rPr lang="ru-RU" b="0" dirty="0">
                <a:latin typeface="Candara"/>
              </a:rPr>
              <a:t> – </a:t>
            </a:r>
            <a:r>
              <a:rPr lang="ru-RU" b="0" dirty="0" smtClean="0">
                <a:latin typeface="Candara"/>
              </a:rPr>
              <a:t>17 человек;</a:t>
            </a:r>
            <a:endParaRPr lang="ru-RU" b="0" dirty="0">
              <a:latin typeface="Candara"/>
            </a:endParaRP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b="0" dirty="0" smtClean="0">
                <a:latin typeface="Candara"/>
              </a:rPr>
              <a:t>Кафедра </a:t>
            </a:r>
            <a:r>
              <a:rPr lang="ru-RU" b="0" dirty="0" err="1">
                <a:latin typeface="Candara"/>
              </a:rPr>
              <a:t>МиИ</a:t>
            </a:r>
            <a:r>
              <a:rPr lang="ru-RU" b="0" dirty="0">
                <a:latin typeface="Candara"/>
              </a:rPr>
              <a:t> – </a:t>
            </a:r>
            <a:r>
              <a:rPr lang="ru-RU" b="0" dirty="0" smtClean="0">
                <a:latin typeface="Candara"/>
              </a:rPr>
              <a:t>5 человек;</a:t>
            </a:r>
            <a:endParaRPr lang="ru-RU" b="0" dirty="0">
              <a:latin typeface="Candara"/>
            </a:endParaRP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b="0" dirty="0" smtClean="0">
                <a:latin typeface="Candara"/>
              </a:rPr>
              <a:t>Кафедра </a:t>
            </a:r>
            <a:r>
              <a:rPr lang="ru-RU" b="0" dirty="0">
                <a:latin typeface="Candara"/>
              </a:rPr>
              <a:t>СД – </a:t>
            </a:r>
            <a:r>
              <a:rPr lang="ru-RU" b="0" dirty="0" smtClean="0">
                <a:latin typeface="Candara"/>
              </a:rPr>
              <a:t>7 человек;</a:t>
            </a:r>
            <a:endParaRPr lang="ru-RU" b="0" dirty="0">
              <a:latin typeface="Candara"/>
            </a:endParaRP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b="0" dirty="0" smtClean="0">
                <a:latin typeface="Candara"/>
              </a:rPr>
              <a:t>Кафедра </a:t>
            </a:r>
            <a:r>
              <a:rPr lang="ru-RU" b="0" dirty="0">
                <a:latin typeface="Candara"/>
              </a:rPr>
              <a:t>ЭГиОД – </a:t>
            </a:r>
            <a:r>
              <a:rPr lang="ru-RU" b="0" dirty="0" smtClean="0">
                <a:latin typeface="Candara"/>
              </a:rPr>
              <a:t>5 человек;</a:t>
            </a:r>
            <a:endParaRPr lang="ru-RU" b="0" dirty="0">
              <a:latin typeface="Candara"/>
            </a:endParaRP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b="0" dirty="0" smtClean="0">
                <a:latin typeface="Candara"/>
              </a:rPr>
              <a:t>Кафедра </a:t>
            </a:r>
            <a:r>
              <a:rPr lang="ru-RU" b="0" dirty="0">
                <a:latin typeface="Candara"/>
              </a:rPr>
              <a:t>ГД – </a:t>
            </a:r>
            <a:r>
              <a:rPr lang="ru-RU" b="0" dirty="0" smtClean="0">
                <a:latin typeface="Candara"/>
              </a:rPr>
              <a:t>70 человек</a:t>
            </a:r>
            <a:endParaRPr lang="ru-RU" b="0" dirty="0">
              <a:latin typeface="Candara"/>
            </a:endParaRP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b="0" dirty="0" smtClean="0">
                <a:latin typeface="Candara"/>
              </a:rPr>
              <a:t>Кафедра </a:t>
            </a:r>
            <a:r>
              <a:rPr lang="ru-RU" b="0" dirty="0" err="1">
                <a:latin typeface="Candara"/>
              </a:rPr>
              <a:t>ЭПиАПП</a:t>
            </a:r>
            <a:r>
              <a:rPr lang="ru-RU" b="0" dirty="0">
                <a:latin typeface="Candara"/>
              </a:rPr>
              <a:t> </a:t>
            </a:r>
            <a:r>
              <a:rPr lang="ru-RU" b="0" dirty="0" smtClean="0">
                <a:latin typeface="Candara"/>
              </a:rPr>
              <a:t>– 9 человек</a:t>
            </a:r>
            <a:endParaRPr lang="ru-RU" b="0" dirty="0">
              <a:latin typeface="Candara"/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836712"/>
            <a:ext cx="8712968" cy="548640"/>
          </a:xfrm>
        </p:spPr>
        <p:txBody>
          <a:bodyPr/>
          <a:lstStyle/>
          <a:p>
            <a:pPr lvl="0" algn="ctr">
              <a:spcBef>
                <a:spcPts val="0"/>
              </a:spcBef>
            </a:pPr>
            <a:r>
              <a:rPr lang="ru-RU" sz="3200" b="1" cap="none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Задолжники по библиотеке за 2025 г. </a:t>
            </a:r>
            <a:r>
              <a:rPr lang="ru-RU" sz="3200" cap="none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200" cap="none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07862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2047</TotalTime>
  <Words>642</Words>
  <Application>Microsoft Office PowerPoint</Application>
  <PresentationFormat>Экран (4:3)</PresentationFormat>
  <Paragraphs>110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9" baseType="lpstr">
      <vt:lpstr>Arial</vt:lpstr>
      <vt:lpstr>Calibri</vt:lpstr>
      <vt:lpstr>Candara</vt:lpstr>
      <vt:lpstr>Courier New</vt:lpstr>
      <vt:lpstr>Franklin Gothic Book</vt:lpstr>
      <vt:lpstr>Franklin Gothic Medium</vt:lpstr>
      <vt:lpstr>Symbol</vt:lpstr>
      <vt:lpstr>Times New Roman</vt:lpstr>
      <vt:lpstr>Tunga</vt:lpstr>
      <vt:lpstr>Wingdings</vt:lpstr>
      <vt:lpstr>Углы</vt:lpstr>
      <vt:lpstr>Презентация PowerPoint</vt:lpstr>
      <vt:lpstr>БИБЛИОТЕКА </vt:lpstr>
      <vt:lpstr>Презентация PowerPoint</vt:lpstr>
      <vt:lpstr>Презентация PowerPoint</vt:lpstr>
      <vt:lpstr>Презентация PowerPoint</vt:lpstr>
      <vt:lpstr>Презентация PowerPoint</vt:lpstr>
      <vt:lpstr>Данные по посещению и книговыдаче ЭБС</vt:lpstr>
      <vt:lpstr>Презентация PowerPoint</vt:lpstr>
      <vt:lpstr>Задолжники по библиотеке за 2025 г.  </vt:lpstr>
      <vt:lpstr>Другие виды работ библиотеки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 постановления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Борисовна Бардымова</dc:creator>
  <cp:lastModifiedBy>Лидия Дмитриевна Ядреева</cp:lastModifiedBy>
  <cp:revision>202</cp:revision>
  <cp:lastPrinted>2026-06-15T06:20:56Z</cp:lastPrinted>
  <dcterms:created xsi:type="dcterms:W3CDTF">2023-04-21T03:46:00Z</dcterms:created>
  <dcterms:modified xsi:type="dcterms:W3CDTF">2026-06-15T06:21:00Z</dcterms:modified>
</cp:coreProperties>
</file>