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3"/>
  </p:notesMasterIdLst>
  <p:sldIdLst>
    <p:sldId id="256" r:id="rId2"/>
    <p:sldId id="257" r:id="rId3"/>
    <p:sldId id="277" r:id="rId4"/>
    <p:sldId id="285" r:id="rId5"/>
    <p:sldId id="270" r:id="rId6"/>
    <p:sldId id="268" r:id="rId7"/>
    <p:sldId id="269" r:id="rId8"/>
    <p:sldId id="279" r:id="rId9"/>
    <p:sldId id="291" r:id="rId10"/>
    <p:sldId id="274" r:id="rId11"/>
    <p:sldId id="290" r:id="rId12"/>
    <p:sldId id="271" r:id="rId13"/>
    <p:sldId id="272" r:id="rId14"/>
    <p:sldId id="273" r:id="rId15"/>
    <p:sldId id="275" r:id="rId16"/>
    <p:sldId id="289" r:id="rId17"/>
    <p:sldId id="276" r:id="rId18"/>
    <p:sldId id="283" r:id="rId19"/>
    <p:sldId id="288" r:id="rId20"/>
    <p:sldId id="281" r:id="rId21"/>
    <p:sldId id="282" r:id="rId2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109" d="100"/>
          <a:sy n="109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8;&#1088;&#1080;&#1085;&#1072;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tvinenko1\Desktop\&#1053;&#1058;&#1057;_&#1058;&#1048;%20(&#1092;)%20&#1071;&#1043;&#1059;\&#1086;&#1090;&#1095;&#1077;&#1090;%20&#1086;%20&#1088;&#1072;&#1073;&#1086;&#1090;&#1077;%20&#1053;&#1058;&#1057;\&#1075;&#1088;&#1072;&#1092;&#1080;&#1082;%20&#1087;&#1086;&#1089;&#1077;&#1097;&#1072;&#1077;&#1084;&#1086;&#1089;&#1090;&#1080;%20&#1053;&#1058;&#105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872648"/>
        <c:axId val="238871864"/>
      </c:barChart>
      <c:catAx>
        <c:axId val="238872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1864"/>
        <c:crosses val="autoZero"/>
        <c:auto val="1"/>
        <c:lblAlgn val="ctr"/>
        <c:lblOffset val="100"/>
        <c:noMultiLvlLbl val="0"/>
      </c:catAx>
      <c:valAx>
        <c:axId val="238871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26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17540135658474E-2"/>
          <c:y val="3.206451560027028E-2"/>
          <c:w val="0.9409137676934618"/>
          <c:h val="0.706350706023556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'2022'!$B$33:$B$47</c:f>
              <c:strCache>
                <c:ptCount val="15"/>
                <c:pt idx="0">
                  <c:v>Гриб Н.Н.</c:v>
                </c:pt>
                <c:pt idx="1">
                  <c:v>Кузнецов П.Ю.</c:v>
                </c:pt>
                <c:pt idx="2">
                  <c:v>Литвиненко А.В.</c:v>
                </c:pt>
                <c:pt idx="3">
                  <c:v>Самохина В.М.</c:v>
                </c:pt>
                <c:pt idx="4">
                  <c:v>Косарев Л.В.</c:v>
                </c:pt>
                <c:pt idx="5">
                  <c:v>Чаунина Н.В.</c:v>
                </c:pt>
                <c:pt idx="6">
                  <c:v>Рукович А.В.</c:v>
                </c:pt>
                <c:pt idx="7">
                  <c:v>Ахмедов Т.А.</c:v>
                </c:pt>
                <c:pt idx="8">
                  <c:v>Мамедова Л.В.</c:v>
                </c:pt>
                <c:pt idx="9">
                  <c:v>Погуляева И.А.</c:v>
                </c:pt>
                <c:pt idx="10">
                  <c:v>Рочев В.Ф.</c:v>
                </c:pt>
                <c:pt idx="11">
                  <c:v>Гриб Г.В.</c:v>
                </c:pt>
                <c:pt idx="12">
                  <c:v>Качаев А.В.</c:v>
                </c:pt>
                <c:pt idx="13">
                  <c:v>Мельников А.Е.</c:v>
                </c:pt>
                <c:pt idx="14">
                  <c:v>Барышников Ю.А.</c:v>
                </c:pt>
              </c:strCache>
            </c:strRef>
          </c:cat>
          <c:val>
            <c:numRef>
              <c:f>'2022'!$C$33:$C$47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00-AC61-42AC-9834-E5B463406AF0}"/>
            </c:ext>
          </c:extLst>
        </c:ser>
        <c:ser>
          <c:idx val="1"/>
          <c:order val="1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'2022'!$B$33:$B$47</c:f>
              <c:strCache>
                <c:ptCount val="15"/>
                <c:pt idx="0">
                  <c:v>Гриб Н.Н.</c:v>
                </c:pt>
                <c:pt idx="1">
                  <c:v>Кузнецов П.Ю.</c:v>
                </c:pt>
                <c:pt idx="2">
                  <c:v>Литвиненко А.В.</c:v>
                </c:pt>
                <c:pt idx="3">
                  <c:v>Самохина В.М.</c:v>
                </c:pt>
                <c:pt idx="4">
                  <c:v>Косарев Л.В.</c:v>
                </c:pt>
                <c:pt idx="5">
                  <c:v>Чаунина Н.В.</c:v>
                </c:pt>
                <c:pt idx="6">
                  <c:v>Рукович А.В.</c:v>
                </c:pt>
                <c:pt idx="7">
                  <c:v>Ахмедов Т.А.</c:v>
                </c:pt>
                <c:pt idx="8">
                  <c:v>Мамедова Л.В.</c:v>
                </c:pt>
                <c:pt idx="9">
                  <c:v>Погуляева И.А.</c:v>
                </c:pt>
                <c:pt idx="10">
                  <c:v>Рочев В.Ф.</c:v>
                </c:pt>
                <c:pt idx="11">
                  <c:v>Гриб Г.В.</c:v>
                </c:pt>
                <c:pt idx="12">
                  <c:v>Качаев А.В.</c:v>
                </c:pt>
                <c:pt idx="13">
                  <c:v>Мельников А.Е.</c:v>
                </c:pt>
                <c:pt idx="14">
                  <c:v>Барышников Ю.А.</c:v>
                </c:pt>
              </c:strCache>
            </c:strRef>
          </c:cat>
          <c:val>
            <c:numRef>
              <c:f>'2022'!$D$33:$D$47</c:f>
              <c:numCache>
                <c:formatCode>General</c:formatCode>
                <c:ptCount val="15"/>
                <c:pt idx="0">
                  <c:v>10</c:v>
                </c:pt>
                <c:pt idx="1">
                  <c:v>8</c:v>
                </c:pt>
                <c:pt idx="2">
                  <c:v>8</c:v>
                </c:pt>
                <c:pt idx="3">
                  <c:v>6</c:v>
                </c:pt>
                <c:pt idx="4">
                  <c:v>10</c:v>
                </c:pt>
                <c:pt idx="5">
                  <c:v>8</c:v>
                </c:pt>
                <c:pt idx="6">
                  <c:v>7</c:v>
                </c:pt>
                <c:pt idx="7">
                  <c:v>10</c:v>
                </c:pt>
                <c:pt idx="8">
                  <c:v>7</c:v>
                </c:pt>
                <c:pt idx="9">
                  <c:v>9</c:v>
                </c:pt>
                <c:pt idx="10">
                  <c:v>9</c:v>
                </c:pt>
                <c:pt idx="11">
                  <c:v>0</c:v>
                </c:pt>
                <c:pt idx="12">
                  <c:v>5</c:v>
                </c:pt>
                <c:pt idx="13">
                  <c:v>3</c:v>
                </c:pt>
                <c:pt idx="1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61-42AC-9834-E5B463406A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2066111"/>
        <c:axId val="482071935"/>
      </c:barChart>
      <c:catAx>
        <c:axId val="482066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82071935"/>
        <c:crosses val="autoZero"/>
        <c:auto val="1"/>
        <c:lblAlgn val="ctr"/>
        <c:lblOffset val="100"/>
        <c:noMultiLvlLbl val="0"/>
      </c:catAx>
      <c:valAx>
        <c:axId val="4820719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820661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3B17B-A5C8-440F-9F7A-8F9399664E87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289F8-445C-4D73-A187-FD20D067C2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1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50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5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651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71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7121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128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15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41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98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7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7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2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039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53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448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32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56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24744"/>
            <a:ext cx="8712968" cy="1656184"/>
          </a:xfrm>
        </p:spPr>
        <p:txBody>
          <a:bodyPr>
            <a:noAutofit/>
          </a:bodyPr>
          <a:lstStyle/>
          <a:p>
            <a:pPr algn="ctr"/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Итоги работы НТС </a:t>
            </a:r>
            <a:b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ТИ (ф) СВФУ за </a:t>
            </a:r>
            <a:r>
              <a:rPr lang="ru-RU" altLang="ru-RU" sz="5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2022 </a:t>
            </a: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г.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84984"/>
            <a:ext cx="3275856" cy="2456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361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2022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кадров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484313"/>
            <a:ext cx="8353425" cy="5087937"/>
          </a:xfrm>
        </p:spPr>
        <p:txBody>
          <a:bodyPr>
            <a:normAutofit/>
          </a:bodyPr>
          <a:lstStyle/>
          <a:p>
            <a:pPr marL="624078" indent="-514350" algn="just">
              <a:spcBef>
                <a:spcPts val="600"/>
              </a:spcBef>
              <a:spcAft>
                <a:spcPts val="600"/>
              </a:spcAft>
              <a:buClrTx/>
              <a:buFont typeface="Symbol" pitchFamily="18" charset="2"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</a:rPr>
              <a:t>Об обеспеченности кафедр научно-педагогическими работниками для реализации образовательного процесса и научно-исследовательской деятельности. Подготовка НПР на кафедрах. </a:t>
            </a:r>
            <a:r>
              <a:rPr lang="ru-RU" sz="2000" dirty="0">
                <a:solidFill>
                  <a:schemeClr val="tx1"/>
                </a:solidFill>
              </a:rPr>
              <a:t>(</a:t>
            </a:r>
            <a:r>
              <a:rPr lang="ru-RU" sz="2000" u="sng" dirty="0">
                <a:solidFill>
                  <a:schemeClr val="tx1"/>
                </a:solidFill>
              </a:rPr>
              <a:t>Постановили:</a:t>
            </a:r>
            <a:r>
              <a:rPr lang="ru-RU" sz="2000" dirty="0">
                <a:solidFill>
                  <a:schemeClr val="tx1"/>
                </a:solidFill>
              </a:rPr>
              <a:t> кафедрам ТИ (ф) СВФУ усилить работу по кадровому обеспечению научно-педагогическими </a:t>
            </a:r>
            <a:r>
              <a:rPr lang="ru-RU" sz="2000" dirty="0" smtClean="0">
                <a:solidFill>
                  <a:schemeClr val="tx1"/>
                </a:solidFill>
              </a:rPr>
              <a:t>работниками; подача документов на </a:t>
            </a:r>
            <a:r>
              <a:rPr lang="ru-RU" sz="2000" dirty="0" err="1" smtClean="0">
                <a:solidFill>
                  <a:schemeClr val="tx1"/>
                </a:solidFill>
              </a:rPr>
              <a:t>доцентирование</a:t>
            </a:r>
            <a:r>
              <a:rPr lang="ru-RU" sz="2000" dirty="0" smtClean="0">
                <a:solidFill>
                  <a:schemeClr val="tx1"/>
                </a:solidFill>
              </a:rPr>
              <a:t> преподавателями по достижению необходимого стажа преподавания).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624078" indent="-514350" algn="just">
              <a:spcBef>
                <a:spcPts val="600"/>
              </a:spcBef>
              <a:spcAft>
                <a:spcPts val="600"/>
              </a:spcAft>
              <a:buClrTx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</a:rPr>
              <a:t>Отчет </a:t>
            </a:r>
            <a:r>
              <a:rPr lang="ru-RU" sz="2000" b="1" dirty="0">
                <a:solidFill>
                  <a:schemeClr val="tx1"/>
                </a:solidFill>
              </a:rPr>
              <a:t>соискателя Ю.А. Малинина по диссертационному </a:t>
            </a:r>
            <a:r>
              <a:rPr lang="ru-RU" sz="2000" b="1" dirty="0" smtClean="0">
                <a:solidFill>
                  <a:schemeClr val="tx1"/>
                </a:solidFill>
              </a:rPr>
              <a:t>исследованию</a:t>
            </a:r>
            <a:r>
              <a:rPr lang="ru-RU" sz="2000" b="1" dirty="0">
                <a:solidFill>
                  <a:schemeClr val="tx1"/>
                </a:solidFill>
              </a:rPr>
              <a:t> «Районирование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</a:r>
            <a:r>
              <a:rPr lang="ru-RU" sz="2000" b="1" dirty="0" smtClean="0">
                <a:solidFill>
                  <a:schemeClr val="tx1"/>
                </a:solidFill>
              </a:rPr>
              <a:t>» </a:t>
            </a: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000" dirty="0" smtClean="0">
                <a:solidFill>
                  <a:schemeClr val="tx1"/>
                </a:solidFill>
              </a:rPr>
              <a:t>: </a:t>
            </a:r>
            <a:r>
              <a:rPr lang="ru-RU" sz="2000" dirty="0">
                <a:solidFill>
                  <a:schemeClr val="tx1"/>
                </a:solidFill>
              </a:rPr>
              <a:t>готовить работу к завершению с учетом замечаний, </a:t>
            </a:r>
            <a:r>
              <a:rPr lang="ru-RU" sz="2000" dirty="0" smtClean="0">
                <a:solidFill>
                  <a:schemeClr val="tx1"/>
                </a:solidFill>
              </a:rPr>
              <a:t>представить работу </a:t>
            </a:r>
            <a:r>
              <a:rPr lang="ru-RU" sz="2000" dirty="0">
                <a:solidFill>
                  <a:schemeClr val="tx1"/>
                </a:solidFill>
              </a:rPr>
              <a:t>на расширенном заседании </a:t>
            </a:r>
            <a:r>
              <a:rPr lang="ru-RU" sz="2000" dirty="0" smtClean="0">
                <a:solidFill>
                  <a:schemeClr val="tx1"/>
                </a:solidFill>
              </a:rPr>
              <a:t>НТС). </a:t>
            </a:r>
          </a:p>
        </p:txBody>
      </p:sp>
    </p:spTree>
    <p:extLst>
      <p:ext uri="{BB962C8B-B14F-4D97-AF65-F5344CB8AC3E}">
        <p14:creationId xmlns:p14="http://schemas.microsoft.com/office/powerpoint/2010/main" val="32553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352928" cy="482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О результатах ХДТ кафедр, лабораторий с целью возможности опубликования результатов </a:t>
            </a:r>
            <a:r>
              <a:rPr lang="ru-RU" b="1" dirty="0" smtClean="0"/>
              <a:t>работ.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Рассмотрена практика публикаций: </a:t>
            </a:r>
            <a:r>
              <a:rPr lang="ru-RU" dirty="0"/>
              <a:t>преподаватель – студент (</a:t>
            </a:r>
            <a:r>
              <a:rPr lang="ru-RU" dirty="0" err="1"/>
              <a:t>публикативность</a:t>
            </a:r>
            <a:r>
              <a:rPr lang="ru-RU" dirty="0"/>
              <a:t> статей ВАК на основе выпускных работ).</a:t>
            </a:r>
            <a:r>
              <a:rPr lang="ru-RU" b="1" dirty="0"/>
              <a:t>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Постановили:</a:t>
            </a:r>
            <a:r>
              <a:rPr lang="en-US" b="1" dirty="0"/>
              <a:t> </a:t>
            </a:r>
            <a:r>
              <a:rPr lang="ru-RU" dirty="0"/>
              <a:t>принять информацию к сведению, работу со студентами вести </a:t>
            </a:r>
            <a:r>
              <a:rPr lang="ru-RU" dirty="0" smtClean="0"/>
              <a:t>согласно трех основных показателей:</a:t>
            </a:r>
          </a:p>
          <a:p>
            <a:r>
              <a:rPr lang="ru-RU" dirty="0"/>
              <a:t>- участие и победы в конкурсах (любых, связанных с наукой, включая конкурсы выпускных работ);</a:t>
            </a:r>
          </a:p>
          <a:p>
            <a:r>
              <a:rPr lang="ru-RU" b="1" dirty="0"/>
              <a:t>-</a:t>
            </a:r>
            <a:r>
              <a:rPr lang="ru-RU" dirty="0"/>
              <a:t> статьи;</a:t>
            </a:r>
          </a:p>
          <a:p>
            <a:r>
              <a:rPr lang="ru-RU" dirty="0"/>
              <a:t>- учет количества студентов, принявших участие в ХДТ на платной основе, </a:t>
            </a:r>
            <a:r>
              <a:rPr lang="ru-RU" dirty="0" smtClean="0"/>
              <a:t>с приложением подтверждающих документов.</a:t>
            </a:r>
            <a:endParaRPr lang="ru-RU" dirty="0"/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О выполнении плана по показателям эффективности (доход НИР на 1 ППС, </a:t>
            </a:r>
            <a:r>
              <a:rPr lang="ru-RU" b="1" dirty="0" err="1" smtClean="0"/>
              <a:t>публикативность</a:t>
            </a:r>
            <a:r>
              <a:rPr lang="ru-RU" b="1" dirty="0" smtClean="0"/>
              <a:t> в международных БД и изданиях, рекомендованных ВАК) </a:t>
            </a:r>
            <a:r>
              <a:rPr lang="ru-RU" dirty="0" smtClean="0"/>
              <a:t>– усилить работу над выполнением показателей эффективности с начала календарного года.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9"/>
            <a:ext cx="84969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u="sng" dirty="0">
                <a:solidFill>
                  <a:prstClr val="black"/>
                </a:solidFill>
                <a:ea typeface="+mj-ea"/>
                <a:cs typeface="+mj-cs"/>
              </a:rPr>
              <a:t>Вопросы, рассматриваемые НТС в 202</a:t>
            </a:r>
            <a:r>
              <a:rPr lang="en-US" b="1" u="sng" dirty="0">
                <a:solidFill>
                  <a:prstClr val="black"/>
                </a:solidFill>
                <a:ea typeface="+mj-ea"/>
                <a:cs typeface="+mj-cs"/>
              </a:rPr>
              <a:t>2</a:t>
            </a:r>
            <a:r>
              <a:rPr lang="ru-RU" b="1" u="sng" dirty="0">
                <a:solidFill>
                  <a:prstClr val="black"/>
                </a:solidFill>
                <a:ea typeface="+mj-ea"/>
                <a:cs typeface="+mj-cs"/>
              </a:rPr>
              <a:t> г</a:t>
            </a:r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.</a:t>
            </a:r>
            <a: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</a:t>
            </a: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научно-инновационной деятельности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2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713788" cy="1512888"/>
          </a:xfrm>
        </p:spPr>
        <p:txBody>
          <a:bodyPr>
            <a:noAutofit/>
          </a:bodyPr>
          <a:lstStyle/>
          <a:p>
            <a:pPr algn="r"/>
            <a:r>
              <a:rPr lang="ru-RU" sz="2400" b="1" u="sng" dirty="0">
                <a:solidFill>
                  <a:prstClr val="black"/>
                </a:solidFill>
              </a:rPr>
              <a:t>Вопросы, рассматриваемые НТС в 202</a:t>
            </a:r>
            <a:r>
              <a:rPr lang="en-US" sz="2400" b="1" u="sng" dirty="0">
                <a:solidFill>
                  <a:prstClr val="black"/>
                </a:solidFill>
              </a:rPr>
              <a:t>2</a:t>
            </a:r>
            <a:r>
              <a:rPr lang="ru-RU" sz="2400" b="1" u="sng" dirty="0">
                <a:solidFill>
                  <a:prstClr val="black"/>
                </a:solidFill>
              </a:rPr>
              <a:t> г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  <a:r>
              <a:rPr lang="ru-RU" sz="1800" b="1" dirty="0">
                <a:solidFill>
                  <a:prstClr val="black"/>
                </a:solidFill>
              </a:rPr>
              <a:t/>
            </a:r>
            <a:br>
              <a:rPr lang="ru-RU" sz="1800" b="1" dirty="0">
                <a:solidFill>
                  <a:prstClr val="black"/>
                </a:solidFill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научно-инновационной деятельности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1" y="1124745"/>
            <a:ext cx="8462267" cy="5400600"/>
          </a:xfrm>
        </p:spPr>
        <p:txBody>
          <a:bodyPr>
            <a:normAutofit/>
          </a:bodyPr>
          <a:lstStyle/>
          <a:p>
            <a:pPr marL="8568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Выполнение плана по показателям эффективности кафедр, лабораторий (доход НИР на 1 ППС, </a:t>
            </a:r>
            <a:r>
              <a:rPr lang="ru-RU" sz="2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публикативность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в международных БД и изданиях, рекомендованных ВАК)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ru-RU" sz="20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Постановили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принять к сведению, усилить работу над выполнением </a:t>
            </a:r>
            <a:r>
              <a:rPr lang="ru-RU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аккредитационных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показателей).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5680" lv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8568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Итоги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деятельности (в </a:t>
            </a:r>
            <a:r>
              <a:rPr lang="ru-RU" sz="20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т.ч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. выполнение хоздоговорных и инициативных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тем):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</a:rPr>
              <a:t>учебно-научной лаборатории «Физика мерзлых пород»;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лаборатории </a:t>
            </a:r>
            <a: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«Мониторинг 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прогноз 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сейсмических </a:t>
            </a:r>
            <a: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событий»;</a:t>
            </a:r>
            <a:endParaRPr lang="ru-RU" sz="20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испытательной лаборатории «</a:t>
            </a:r>
            <a:r>
              <a:rPr lang="ru-RU" sz="20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Нерюнгристрой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»;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учебно-научной лаборатории «</a:t>
            </a:r>
            <a:r>
              <a:rPr lang="ru-RU" sz="20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Геоэкологический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 мониторинг и инженерно-геологические изыскания».</a:t>
            </a:r>
          </a:p>
          <a:p>
            <a:pPr marL="56565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u="sng" dirty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Постановили: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удовлетворительной.</a:t>
            </a:r>
            <a:endParaRPr lang="ru-RU" sz="1050" dirty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3788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 </a:t>
            </a:r>
            <a:r>
              <a:rPr lang="ru-RU" sz="1800" b="1" u="sng" dirty="0" smtClean="0">
                <a:solidFill>
                  <a:schemeClr val="tx1"/>
                </a:solidFill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конференций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87338" y="1341438"/>
            <a:ext cx="8605962" cy="5327650"/>
          </a:xfrm>
        </p:spPr>
        <p:txBody>
          <a:bodyPr>
            <a:normAutofit fontScale="92500" lnSpcReduction="20000"/>
          </a:bodyPr>
          <a:lstStyle/>
          <a:p>
            <a:pPr marL="360000" indent="-514350">
              <a:spcBef>
                <a:spcPts val="0"/>
              </a:spcBef>
              <a:buClr>
                <a:schemeClr val="tx1"/>
              </a:buClr>
              <a:buAutoNum type="arabicPeriod"/>
            </a:pPr>
            <a:r>
              <a:rPr lang="ru-RU" sz="2200" b="1" dirty="0" smtClean="0">
                <a:solidFill>
                  <a:srgbClr val="FF0000"/>
                </a:solidFill>
              </a:rPr>
              <a:t>О сроках, формате проведения 22-й </a:t>
            </a:r>
            <a:r>
              <a:rPr lang="ru-RU" sz="2200" b="1" dirty="0">
                <a:solidFill>
                  <a:srgbClr val="FF0000"/>
                </a:solidFill>
              </a:rPr>
              <a:t>Всероссийской научно-практической конференции молодых ученых, аспирантов и студентов в г. Нерюнгри </a:t>
            </a:r>
            <a:r>
              <a:rPr lang="ru-RU" sz="2200" dirty="0" smtClean="0">
                <a:solidFill>
                  <a:srgbClr val="FF0000"/>
                </a:solidFill>
              </a:rPr>
              <a:t>(</a:t>
            </a:r>
            <a:r>
              <a:rPr lang="ru-RU" sz="2200" u="sng" dirty="0" smtClean="0">
                <a:solidFill>
                  <a:srgbClr val="FF0000"/>
                </a:solidFill>
              </a:rPr>
              <a:t>Постановили</a:t>
            </a:r>
            <a:r>
              <a:rPr lang="ru-RU" sz="2200" dirty="0" smtClean="0">
                <a:solidFill>
                  <a:srgbClr val="FF0000"/>
                </a:solidFill>
              </a:rPr>
              <a:t>: срок проведения конференции октябрь 202</a:t>
            </a:r>
            <a:r>
              <a:rPr lang="en-US" sz="2200" dirty="0" smtClean="0">
                <a:solidFill>
                  <a:srgbClr val="FF0000"/>
                </a:solidFill>
              </a:rPr>
              <a:t>2</a:t>
            </a:r>
            <a:r>
              <a:rPr lang="ru-RU" sz="2200" dirty="0" smtClean="0">
                <a:solidFill>
                  <a:srgbClr val="FF0000"/>
                </a:solidFill>
              </a:rPr>
              <a:t>г., формат проведения очный, заочный, приурочить к юбилейным мероприятиям ТИ (ф) СВФУ (протокол №1 от 26.01.2022г.)).</a:t>
            </a:r>
          </a:p>
          <a:p>
            <a:pPr marL="360000" indent="-514350">
              <a:spcBef>
                <a:spcPts val="600"/>
              </a:spcBef>
              <a:buClrTx/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Обсуждение и выбор онлайн площадки для проведения 22 ВНПК молодых ученых, аспирантов и студентов, с международным участием в г. Нерюнгри, в честь 30-летия ТИ (ф) СВФУ 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100" dirty="0" smtClean="0">
                <a:solidFill>
                  <a:schemeClr val="tx1"/>
                </a:solidFill>
              </a:rPr>
              <a:t>(</a:t>
            </a:r>
            <a:r>
              <a:rPr lang="ru-RU" sz="21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100" dirty="0" smtClean="0">
                <a:solidFill>
                  <a:schemeClr val="tx1"/>
                </a:solidFill>
              </a:rPr>
              <a:t>: утвердить в качестве онлайн площадки</a:t>
            </a:r>
            <a:r>
              <a:rPr lang="ru-RU" sz="2100" dirty="0">
                <a:solidFill>
                  <a:schemeClr val="tx1"/>
                </a:solidFill>
              </a:rPr>
              <a:t>,</a:t>
            </a:r>
            <a:r>
              <a:rPr lang="ru-RU" sz="2100" dirty="0" smtClean="0">
                <a:solidFill>
                  <a:schemeClr val="tx1"/>
                </a:solidFill>
              </a:rPr>
              <a:t> для заочного участия, платформу </a:t>
            </a:r>
            <a:r>
              <a:rPr lang="en-US" sz="2100" dirty="0" smtClean="0">
                <a:solidFill>
                  <a:schemeClr val="tx1"/>
                </a:solidFill>
              </a:rPr>
              <a:t>Webinar.ru</a:t>
            </a:r>
            <a:r>
              <a:rPr lang="ru-RU" sz="2100" dirty="0" smtClean="0">
                <a:solidFill>
                  <a:schemeClr val="tx1"/>
                </a:solidFill>
              </a:rPr>
              <a:t> (протокол №7 от 22.09.2022г.)).</a:t>
            </a:r>
          </a:p>
          <a:p>
            <a:pPr marL="360000" indent="-514350">
              <a:spcBef>
                <a:spcPts val="600"/>
              </a:spcBef>
              <a:buClr>
                <a:schemeClr val="tx1"/>
              </a:buClr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Об утверждении информационного письма региональной НПК «Научно-методические аспекты интеграционных процессов в науке и образовании» (26.11.2022г.) </a:t>
            </a:r>
            <a:r>
              <a:rPr lang="ru-RU" sz="2200" u="sng" dirty="0" smtClean="0">
                <a:solidFill>
                  <a:schemeClr val="tx1"/>
                </a:solidFill>
              </a:rPr>
              <a:t>(</a:t>
            </a:r>
            <a:r>
              <a:rPr lang="ru-RU" sz="2200" b="1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200" b="1" u="sng" dirty="0">
                <a:solidFill>
                  <a:schemeClr val="tx1"/>
                </a:solidFill>
              </a:rPr>
              <a:t>: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утвердить информационное письмо).</a:t>
            </a:r>
          </a:p>
          <a:p>
            <a:pPr marL="360000" indent="-514350">
              <a:spcBef>
                <a:spcPts val="600"/>
              </a:spcBef>
              <a:buClr>
                <a:schemeClr val="tx1"/>
              </a:buClr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Об утверждении положения и информационного письма региональной научно-практической конференции «Филология в научном и образовательном пространстве»</a:t>
            </a:r>
            <a:r>
              <a:rPr lang="ru-RU" sz="2200" dirty="0" smtClean="0">
                <a:solidFill>
                  <a:schemeClr val="tx1"/>
                </a:solidFill>
              </a:rPr>
              <a:t> (17 декабря 2022г.). (</a:t>
            </a:r>
            <a:r>
              <a:rPr lang="ru-RU" sz="2200" u="sng" dirty="0" smtClean="0">
                <a:solidFill>
                  <a:schemeClr val="tx1"/>
                </a:solidFill>
              </a:rPr>
              <a:t>Постановили: </a:t>
            </a:r>
            <a:r>
              <a:rPr lang="ru-RU" sz="2200" dirty="0" smtClean="0">
                <a:solidFill>
                  <a:schemeClr val="tx1"/>
                </a:solidFill>
              </a:rPr>
              <a:t>принять положение и информационное письмо).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1535012" cy="134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3725"/>
            <a:ext cx="8928100" cy="1221059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2022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приведение в соответствие </a:t>
            </a:r>
            <a:b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нормативам документов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628800"/>
            <a:ext cx="8820472" cy="4824388"/>
          </a:xfrm>
        </p:spPr>
        <p:txBody>
          <a:bodyPr>
            <a:noAutofit/>
          </a:bodyPr>
          <a:lstStyle/>
          <a:p>
            <a:pPr marL="432000" indent="-396000">
              <a:spcBef>
                <a:spcPts val="600"/>
              </a:spcBef>
              <a:buAutoNum type="arabicPeriod"/>
            </a:pPr>
            <a:r>
              <a:rPr lang="ru-RU" sz="1900" b="1" dirty="0">
                <a:solidFill>
                  <a:schemeClr val="tx1"/>
                </a:solidFill>
              </a:rPr>
              <a:t>Утверждение плана работы НТС ТИ (ф) СВФУ на </a:t>
            </a:r>
            <a:r>
              <a:rPr lang="ru-RU" sz="1900" b="1" dirty="0" smtClean="0">
                <a:solidFill>
                  <a:schemeClr val="tx1"/>
                </a:solidFill>
              </a:rPr>
              <a:t>2022 г.              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 </a:t>
            </a:r>
            <a:r>
              <a:rPr lang="ru-RU" sz="1900" dirty="0" smtClean="0">
                <a:solidFill>
                  <a:schemeClr val="tx1"/>
                </a:solidFill>
              </a:rPr>
              <a:t>утвердить с внесенными дополнениями и изменениями.</a:t>
            </a:r>
          </a:p>
          <a:p>
            <a:pPr marL="432000" indent="-396000">
              <a:spcBef>
                <a:spcPts val="600"/>
              </a:spcBef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Утверждение ключевых показателей эффективности</a:t>
            </a:r>
            <a:r>
              <a:rPr lang="ru-RU" sz="1900" b="1" dirty="0" smtClean="0">
                <a:solidFill>
                  <a:schemeClr val="tx1"/>
                </a:solidFill>
              </a:rPr>
              <a:t>.                                   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1900" dirty="0" smtClean="0">
                <a:solidFill>
                  <a:schemeClr val="tx1"/>
                </a:solidFill>
              </a:rPr>
              <a:t> утвердить </a:t>
            </a:r>
            <a:r>
              <a:rPr lang="ru-RU" sz="1900" dirty="0">
                <a:solidFill>
                  <a:schemeClr val="tx1"/>
                </a:solidFill>
              </a:rPr>
              <a:t>ключевые показатели эффективности деятельности ТИ (ф) СВФУ согласно приказа ректора СВФУ 446-ОД от 04.05.2022г.</a:t>
            </a:r>
            <a:endParaRPr lang="ru-RU" sz="1900" dirty="0" smtClean="0">
              <a:solidFill>
                <a:schemeClr val="tx1"/>
              </a:solidFill>
            </a:endParaRPr>
          </a:p>
          <a:p>
            <a:pPr marL="432000" indent="-3960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Оптимизация документооборота, введение новой документации отдела </a:t>
            </a:r>
            <a:r>
              <a:rPr lang="ru-RU" sz="1900" b="1" dirty="0" err="1" smtClean="0">
                <a:solidFill>
                  <a:schemeClr val="tx1"/>
                </a:solidFill>
              </a:rPr>
              <a:t>НИиИД</a:t>
            </a:r>
            <a:r>
              <a:rPr lang="ru-RU" sz="1900" b="1" dirty="0" smtClean="0">
                <a:solidFill>
                  <a:schemeClr val="tx1"/>
                </a:solidFill>
              </a:rPr>
              <a:t>:</a:t>
            </a:r>
            <a:r>
              <a:rPr lang="ru-RU" sz="1900" dirty="0">
                <a:solidFill>
                  <a:schemeClr val="tx1"/>
                </a:solidFill>
              </a:rPr>
              <a:t> </a:t>
            </a:r>
            <a:r>
              <a:rPr lang="ru-RU" sz="1900" dirty="0" smtClean="0">
                <a:solidFill>
                  <a:schemeClr val="tx1"/>
                </a:solidFill>
              </a:rPr>
              <a:t>изменение </a:t>
            </a:r>
            <a:r>
              <a:rPr lang="ru-RU" sz="1900" dirty="0">
                <a:solidFill>
                  <a:schemeClr val="tx1"/>
                </a:solidFill>
              </a:rPr>
              <a:t>формы бланков по отчетам и планам (добавление различного рода классификаторов, которые применяются и к статьям, и к договорам</a:t>
            </a:r>
            <a:r>
              <a:rPr lang="ru-RU" sz="1900" dirty="0" smtClean="0">
                <a:solidFill>
                  <a:schemeClr val="tx1"/>
                </a:solidFill>
              </a:rPr>
              <a:t>); работа </a:t>
            </a:r>
            <a:r>
              <a:rPr lang="ru-RU" sz="1900" dirty="0">
                <a:solidFill>
                  <a:schemeClr val="tx1"/>
                </a:solidFill>
              </a:rPr>
              <a:t>по документообороту между отделом </a:t>
            </a:r>
            <a:r>
              <a:rPr lang="ru-RU" sz="1900" dirty="0" err="1">
                <a:solidFill>
                  <a:schemeClr val="tx1"/>
                </a:solidFill>
              </a:rPr>
              <a:t>НИиИД</a:t>
            </a:r>
            <a:r>
              <a:rPr lang="ru-RU" sz="1900" dirty="0">
                <a:solidFill>
                  <a:schemeClr val="tx1"/>
                </a:solidFill>
              </a:rPr>
              <a:t> и структурными подразделениями через папки обмена отчетов </a:t>
            </a:r>
            <a:r>
              <a:rPr lang="ru-RU" sz="1900" dirty="0" smtClean="0">
                <a:solidFill>
                  <a:schemeClr val="tx1"/>
                </a:solidFill>
              </a:rPr>
              <a:t>НИР; введение </a:t>
            </a:r>
            <a:r>
              <a:rPr lang="ru-RU" sz="1900" dirty="0">
                <a:solidFill>
                  <a:schemeClr val="tx1"/>
                </a:solidFill>
              </a:rPr>
              <a:t>понятие индивидуальные карты, </a:t>
            </a:r>
            <a:r>
              <a:rPr lang="ru-RU" sz="1900" dirty="0" smtClean="0">
                <a:solidFill>
                  <a:schemeClr val="tx1"/>
                </a:solidFill>
              </a:rPr>
              <a:t>характеристики </a:t>
            </a:r>
            <a:r>
              <a:rPr lang="ru-RU" sz="1900" dirty="0">
                <a:solidFill>
                  <a:schemeClr val="tx1"/>
                </a:solidFill>
              </a:rPr>
              <a:t>договоров – к каждому договору, будет прикладываться индивидуальная </a:t>
            </a:r>
            <a:r>
              <a:rPr lang="ru-RU" sz="1900" dirty="0" smtClean="0">
                <a:solidFill>
                  <a:schemeClr val="tx1"/>
                </a:solidFill>
              </a:rPr>
              <a:t>карта, в которой будет содержаться информация по всем классификациям, которые применяются в данное время. </a:t>
            </a:r>
          </a:p>
        </p:txBody>
      </p:sp>
      <p:pic>
        <p:nvPicPr>
          <p:cNvPr id="4" name="Рисунок 3" descr="http://www.thg.ru/technews/images/documents_rus-0604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7" y="263724"/>
            <a:ext cx="2111585" cy="1365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28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2022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Публикационная активность сотрудников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</a:t>
            </a:r>
            <a:r>
              <a:rPr lang="ru-RU" sz="2400" b="1" dirty="0">
                <a:solidFill>
                  <a:schemeClr val="tx1"/>
                </a:solidFill>
              </a:rPr>
              <a:t>издательская </a:t>
            </a:r>
            <a:r>
              <a:rPr lang="ru-RU" sz="2400" b="1" dirty="0" smtClean="0">
                <a:solidFill>
                  <a:schemeClr val="tx1"/>
                </a:solidFill>
              </a:rPr>
              <a:t>деятельность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07502" y="1557338"/>
            <a:ext cx="8820598" cy="5112022"/>
          </a:xfrm>
        </p:spPr>
        <p:txBody>
          <a:bodyPr>
            <a:noAutofit/>
          </a:bodyPr>
          <a:lstStyle/>
          <a:p>
            <a:pPr marL="457200" indent="-457200"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рекомендации к опубликованию сборника </a:t>
            </a:r>
            <a:r>
              <a:rPr lang="ru-RU" sz="1800" dirty="0">
                <a:solidFill>
                  <a:schemeClr val="tx1"/>
                </a:solidFill>
              </a:rPr>
              <a:t>материалов региональной научно-практической конференции, прошедшей 27 ноября 2021г. «Современный взгляд на проблемы педагогики и психологии». Тираж – 10 экз. (5 </a:t>
            </a:r>
            <a:r>
              <a:rPr lang="ru-RU" sz="1800" dirty="0" err="1">
                <a:solidFill>
                  <a:schemeClr val="tx1"/>
                </a:solidFill>
              </a:rPr>
              <a:t>экз</a:t>
            </a:r>
            <a:r>
              <a:rPr lang="ru-RU" sz="1800" dirty="0">
                <a:solidFill>
                  <a:schemeClr val="tx1"/>
                </a:solidFill>
              </a:rPr>
              <a:t> для кафедры, 5 </a:t>
            </a:r>
            <a:r>
              <a:rPr lang="ru-RU" sz="1800" dirty="0" err="1">
                <a:solidFill>
                  <a:schemeClr val="tx1"/>
                </a:solidFill>
              </a:rPr>
              <a:t>экз</a:t>
            </a:r>
            <a:r>
              <a:rPr lang="ru-RU" sz="1800" dirty="0">
                <a:solidFill>
                  <a:schemeClr val="tx1"/>
                </a:solidFill>
              </a:rPr>
              <a:t> для библиотеки ТИ (ф) СВФУ, электронный вариант сборника разместить на сайте ТИ (ф) СВФУ).</a:t>
            </a:r>
            <a:r>
              <a:rPr lang="ru-RU" sz="1800" dirty="0" smtClean="0">
                <a:solidFill>
                  <a:schemeClr val="tx1"/>
                </a:solidFill>
              </a:rPr>
              <a:t> (</a:t>
            </a:r>
            <a:r>
              <a:rPr lang="ru-RU" sz="18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800" dirty="0" smtClean="0">
                <a:solidFill>
                  <a:schemeClr val="tx1"/>
                </a:solidFill>
              </a:rPr>
              <a:t>: присвоить выходные данные и опубликовать на </a:t>
            </a:r>
            <a:r>
              <a:rPr lang="ru-RU" sz="1800" dirty="0" err="1" smtClean="0">
                <a:solidFill>
                  <a:schemeClr val="tx1"/>
                </a:solidFill>
              </a:rPr>
              <a:t>ризографе</a:t>
            </a:r>
            <a:r>
              <a:rPr lang="ru-RU" sz="1800" dirty="0" smtClean="0">
                <a:solidFill>
                  <a:schemeClr val="tx1"/>
                </a:solidFill>
              </a:rPr>
              <a:t>, электронный вариант сборника разместить на сайте ТИ (ф) СВФУ)</a:t>
            </a:r>
            <a:r>
              <a:rPr lang="ru-RU" sz="19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</a:t>
            </a:r>
            <a:r>
              <a:rPr lang="ru-RU" sz="1900" b="1" dirty="0">
                <a:solidFill>
                  <a:schemeClr val="tx1"/>
                </a:solidFill>
              </a:rPr>
              <a:t>рекомендации к размещению на сайте </a:t>
            </a:r>
            <a:r>
              <a:rPr lang="ru-RU" sz="1800" dirty="0">
                <a:solidFill>
                  <a:schemeClr val="tx1"/>
                </a:solidFill>
              </a:rPr>
              <a:t>ТИ (ф) СВФУ, а также присвоению выходных данных сборнику материалов </a:t>
            </a:r>
            <a:r>
              <a:rPr lang="en-US" sz="1800" dirty="0">
                <a:solidFill>
                  <a:schemeClr val="tx1"/>
                </a:solidFill>
              </a:rPr>
              <a:t>XIII</a:t>
            </a:r>
            <a:r>
              <a:rPr lang="ru-RU" sz="1800" dirty="0">
                <a:solidFill>
                  <a:schemeClr val="tx1"/>
                </a:solidFill>
              </a:rPr>
              <a:t> региональной научно-практической конференции «Психолого-педагогическое сопровождение участников образовательного процесса: наука и практика» (19 марта 2022 </a:t>
            </a:r>
            <a:r>
              <a:rPr lang="ru-RU" sz="1800" dirty="0" smtClean="0">
                <a:solidFill>
                  <a:schemeClr val="tx1"/>
                </a:solidFill>
              </a:rPr>
              <a:t>г)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(</a:t>
            </a:r>
            <a:r>
              <a:rPr lang="ru-RU" sz="18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800" dirty="0">
                <a:solidFill>
                  <a:schemeClr val="tx1"/>
                </a:solidFill>
              </a:rPr>
              <a:t>: </a:t>
            </a:r>
            <a:r>
              <a:rPr lang="ru-RU" sz="1800" dirty="0" smtClean="0">
                <a:solidFill>
                  <a:schemeClr val="tx1"/>
                </a:solidFill>
              </a:rPr>
              <a:t>присвоить выходные данные сборнику и разместить </a:t>
            </a:r>
            <a:r>
              <a:rPr lang="ru-RU" sz="1800" dirty="0">
                <a:solidFill>
                  <a:schemeClr val="tx1"/>
                </a:solidFill>
              </a:rPr>
              <a:t>на сайте института).</a:t>
            </a:r>
            <a:endParaRPr lang="ru-RU" sz="1900" dirty="0">
              <a:solidFill>
                <a:schemeClr val="tx1"/>
              </a:solidFill>
            </a:endParaRPr>
          </a:p>
          <a:p>
            <a:pPr marL="457200" indent="-457200"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</a:t>
            </a:r>
            <a:r>
              <a:rPr lang="ru-RU" sz="1900" b="1" dirty="0">
                <a:solidFill>
                  <a:schemeClr val="tx1"/>
                </a:solidFill>
              </a:rPr>
              <a:t>распределении публикаций по </a:t>
            </a:r>
            <a:r>
              <a:rPr lang="ru-RU" sz="1900" b="1" dirty="0" smtClean="0">
                <a:solidFill>
                  <a:schemeClr val="tx1"/>
                </a:solidFill>
              </a:rPr>
              <a:t>кафедрам </a:t>
            </a:r>
            <a:r>
              <a:rPr lang="ru-RU" sz="1900" dirty="0" smtClean="0">
                <a:solidFill>
                  <a:schemeClr val="tx1"/>
                </a:solidFill>
              </a:rPr>
              <a:t>(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900" dirty="0" smtClean="0">
                <a:solidFill>
                  <a:schemeClr val="tx1"/>
                </a:solidFill>
              </a:rPr>
              <a:t>: принять для исполнения предложенные головным вузом показатели по </a:t>
            </a:r>
            <a:r>
              <a:rPr lang="ru-RU" sz="1900" dirty="0" err="1" smtClean="0">
                <a:solidFill>
                  <a:schemeClr val="tx1"/>
                </a:solidFill>
              </a:rPr>
              <a:t>публикативности</a:t>
            </a:r>
            <a:r>
              <a:rPr lang="ru-RU" sz="1900" dirty="0" smtClean="0">
                <a:solidFill>
                  <a:schemeClr val="tx1"/>
                </a:solidFill>
              </a:rPr>
              <a:t> на 2022 г., согласно приказа </a:t>
            </a:r>
            <a:r>
              <a:rPr lang="ru-RU" sz="1900" dirty="0">
                <a:solidFill>
                  <a:schemeClr val="tx1"/>
                </a:solidFill>
              </a:rPr>
              <a:t>ректора СВФУ 446-ОД от 04.05.2022г</a:t>
            </a:r>
            <a:r>
              <a:rPr lang="ru-RU" sz="1900" dirty="0" smtClean="0">
                <a:solidFill>
                  <a:schemeClr val="tx1"/>
                </a:solidFill>
              </a:rPr>
              <a:t>).</a:t>
            </a:r>
          </a:p>
        </p:txBody>
      </p:sp>
      <p:pic>
        <p:nvPicPr>
          <p:cNvPr id="4" name="Рисунок 3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87" y="22810"/>
            <a:ext cx="2080449" cy="1245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92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60649"/>
            <a:ext cx="74168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u="sng" dirty="0"/>
              <a:t>Вопросы, рассматриваемые НТС в </a:t>
            </a:r>
            <a:r>
              <a:rPr lang="ru-RU" b="1" u="sng" dirty="0" smtClean="0"/>
              <a:t>2022 </a:t>
            </a:r>
            <a:r>
              <a:rPr lang="ru-RU" b="1" u="sng" dirty="0"/>
              <a:t>г</a:t>
            </a:r>
            <a:r>
              <a:rPr lang="ru-RU" b="1" dirty="0"/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700" b="1" dirty="0"/>
              <a:t>Публикационная активность сотрудников и издательская деятельность</a:t>
            </a:r>
            <a:endParaRPr lang="ru-RU" sz="2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56792"/>
            <a:ext cx="8784976" cy="5232202"/>
          </a:xfrm>
          <a:prstGeom prst="rect">
            <a:avLst/>
          </a:prstGeom>
        </p:spPr>
        <p:txBody>
          <a:bodyPr wrap="square" lIns="10800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 startAt="4"/>
            </a:pPr>
            <a:r>
              <a:rPr lang="ru-RU" b="1" dirty="0" smtClean="0"/>
              <a:t>О количестве печатного объема </a:t>
            </a:r>
            <a:r>
              <a:rPr lang="ru-RU" dirty="0" smtClean="0"/>
              <a:t>программ </a:t>
            </a:r>
            <a:r>
              <a:rPr lang="ru-RU" dirty="0"/>
              <a:t>XXII Всероссийской научно-практической конференции молодых ученых, аспирантов и студентов, с международным участием в г. Нерюнгри, посвященной 30-летнему юбилею Технического института (филиала) СВФУ им М.К. </a:t>
            </a:r>
            <a:r>
              <a:rPr lang="ru-RU" dirty="0" err="1"/>
              <a:t>Аммосова</a:t>
            </a:r>
            <a:r>
              <a:rPr lang="ru-RU" b="1" dirty="0"/>
              <a:t> </a:t>
            </a:r>
            <a:r>
              <a:rPr lang="ru-RU" dirty="0" smtClean="0"/>
              <a:t>28-29 </a:t>
            </a:r>
            <a:r>
              <a:rPr lang="ru-RU" dirty="0"/>
              <a:t>октября 2022 года, </a:t>
            </a:r>
            <a:r>
              <a:rPr lang="ru-RU" dirty="0" smtClean="0"/>
              <a:t>для удобства работы членов экспертных комиссий.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4"/>
            </a:pPr>
            <a:r>
              <a:rPr lang="ru-RU" b="1" dirty="0" smtClean="0"/>
              <a:t>О </a:t>
            </a:r>
            <a:r>
              <a:rPr lang="ru-RU" b="1" dirty="0"/>
              <a:t>рекомендации к </a:t>
            </a:r>
            <a:r>
              <a:rPr lang="ru-RU" b="1" dirty="0" smtClean="0"/>
              <a:t>опубликованию и размещению </a:t>
            </a:r>
            <a:r>
              <a:rPr lang="ru-RU" b="1" dirty="0"/>
              <a:t>на сайте </a:t>
            </a:r>
            <a:r>
              <a:rPr lang="en-US" dirty="0" smtClean="0"/>
              <a:t>e-library</a:t>
            </a:r>
            <a:r>
              <a:rPr lang="ru-RU" dirty="0" smtClean="0"/>
              <a:t> (с индексацией РИНЦ), </a:t>
            </a:r>
            <a:r>
              <a:rPr lang="ru-RU" dirty="0"/>
              <a:t>а также присвоению выходных данных сборнику материалов XXII </a:t>
            </a:r>
            <a:r>
              <a:rPr lang="ru-RU" dirty="0" smtClean="0"/>
              <a:t>Всероссийской научно-практической конференции </a:t>
            </a:r>
            <a:r>
              <a:rPr lang="ru-RU" dirty="0"/>
              <a:t>молодых ученых, аспирантов и </a:t>
            </a:r>
            <a:r>
              <a:rPr lang="ru-RU" dirty="0" smtClean="0"/>
              <a:t>студентов, с </a:t>
            </a:r>
            <a:r>
              <a:rPr lang="ru-RU" dirty="0"/>
              <a:t>международным участием в г. Нерюнгри, </a:t>
            </a:r>
            <a:r>
              <a:rPr lang="ru-RU" dirty="0" smtClean="0"/>
              <a:t>посвященной </a:t>
            </a:r>
            <a:r>
              <a:rPr lang="ru-RU" dirty="0"/>
              <a:t>30-летнему юбилею Технического </a:t>
            </a:r>
            <a:r>
              <a:rPr lang="ru-RU" dirty="0" smtClean="0"/>
              <a:t>института (филиала</a:t>
            </a:r>
            <a:r>
              <a:rPr lang="ru-RU" dirty="0"/>
              <a:t>) СВФУ им М.К. </a:t>
            </a:r>
            <a:r>
              <a:rPr lang="ru-RU" dirty="0" err="1"/>
              <a:t>Аммосова</a:t>
            </a:r>
            <a:r>
              <a:rPr lang="ru-RU" b="1" dirty="0" smtClean="0"/>
              <a:t> </a:t>
            </a:r>
            <a:r>
              <a:rPr lang="ru-RU" dirty="0"/>
              <a:t>(</a:t>
            </a:r>
            <a:r>
              <a:rPr lang="ru-RU" u="sng" dirty="0"/>
              <a:t>Постановили</a:t>
            </a:r>
            <a:r>
              <a:rPr lang="ru-RU" dirty="0"/>
              <a:t>: присвоить выходные данные </a:t>
            </a:r>
            <a:r>
              <a:rPr lang="ru-RU" dirty="0" smtClean="0"/>
              <a:t>сборнику, опубликовать </a:t>
            </a:r>
            <a:r>
              <a:rPr lang="ru-RU" dirty="0"/>
              <a:t>и разместить на сайте института </a:t>
            </a:r>
            <a:r>
              <a:rPr lang="ru-RU" dirty="0" smtClean="0"/>
              <a:t> и </a:t>
            </a:r>
            <a:r>
              <a:rPr lang="en-US" dirty="0" smtClean="0"/>
              <a:t>e-library</a:t>
            </a:r>
            <a:r>
              <a:rPr lang="ru-RU" dirty="0" smtClean="0"/>
              <a:t> (с индексацией РИНЦ).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b="1" dirty="0" smtClean="0"/>
              <a:t>О </a:t>
            </a:r>
            <a:r>
              <a:rPr lang="ru-RU" b="1" dirty="0"/>
              <a:t>рекомендации к размещению на сайте </a:t>
            </a:r>
            <a:r>
              <a:rPr lang="ru-RU" dirty="0"/>
              <a:t>ТИ (ф) СВФУ, а также присвоению выходных данных сборнику материалов </a:t>
            </a:r>
            <a:r>
              <a:rPr lang="ru-RU" dirty="0" smtClean="0"/>
              <a:t>региональной </a:t>
            </a:r>
            <a:r>
              <a:rPr lang="ru-RU" dirty="0"/>
              <a:t>научно-практической конференции </a:t>
            </a:r>
            <a:r>
              <a:rPr lang="ru-RU" dirty="0" smtClean="0"/>
              <a:t>«</a:t>
            </a:r>
            <a:r>
              <a:rPr lang="ru-RU" dirty="0"/>
              <a:t>Филология в научном и образовательном пространстве</a:t>
            </a:r>
            <a:r>
              <a:rPr lang="ru-RU" dirty="0" smtClean="0"/>
              <a:t>» </a:t>
            </a:r>
            <a:r>
              <a:rPr lang="ru-RU" dirty="0"/>
              <a:t>(</a:t>
            </a:r>
            <a:r>
              <a:rPr lang="ru-RU" dirty="0" smtClean="0"/>
              <a:t>17 декабря </a:t>
            </a:r>
            <a:r>
              <a:rPr lang="ru-RU" dirty="0"/>
              <a:t>2022 г)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u="sng" dirty="0"/>
              <a:t>Постановили</a:t>
            </a:r>
            <a:r>
              <a:rPr lang="ru-RU" dirty="0"/>
              <a:t>: присвоить выходные данные сборнику и разместить на сайте </a:t>
            </a:r>
            <a:r>
              <a:rPr lang="ru-RU" dirty="0" smtClean="0"/>
              <a:t>института).</a:t>
            </a:r>
            <a:endParaRPr lang="ru-RU" dirty="0"/>
          </a:p>
        </p:txBody>
      </p:sp>
      <p:pic>
        <p:nvPicPr>
          <p:cNvPr id="5" name="Рисунок 4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9"/>
            <a:ext cx="1944623" cy="1043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584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</a:t>
            </a:r>
            <a:r>
              <a:rPr lang="ru-RU" sz="1800" b="1" u="sng" dirty="0" smtClean="0">
                <a:solidFill>
                  <a:schemeClr val="tx1"/>
                </a:solidFill>
              </a:rPr>
              <a:t>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784976" cy="4681538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</a:rPr>
              <a:t>О </a:t>
            </a:r>
            <a:r>
              <a:rPr lang="ru-RU" b="1" dirty="0" smtClean="0">
                <a:solidFill>
                  <a:schemeClr val="tx1"/>
                </a:solidFill>
              </a:rPr>
              <a:t>утверждении состава конкурсной комиссии для проведения конкурса на соискание грантов </a:t>
            </a:r>
            <a:r>
              <a:rPr lang="ru-RU" b="1" dirty="0">
                <a:solidFill>
                  <a:schemeClr val="tx1"/>
                </a:solidFill>
              </a:rPr>
              <a:t>ТИ (ф) </a:t>
            </a:r>
            <a:r>
              <a:rPr lang="ru-RU" b="1" dirty="0" smtClean="0">
                <a:solidFill>
                  <a:schemeClr val="tx1"/>
                </a:solidFill>
              </a:rPr>
              <a:t>СВФУ по фундаментальным и прикладным научным исследованиям (для </a:t>
            </a:r>
            <a:r>
              <a:rPr lang="ru-RU" b="1" dirty="0">
                <a:solidFill>
                  <a:schemeClr val="tx1"/>
                </a:solidFill>
              </a:rPr>
              <a:t>студентов на </a:t>
            </a:r>
            <a:r>
              <a:rPr lang="ru-RU" b="1" dirty="0" smtClean="0">
                <a:solidFill>
                  <a:schemeClr val="tx1"/>
                </a:solidFill>
              </a:rPr>
              <a:t>202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 г.)</a:t>
            </a:r>
          </a:p>
          <a:p>
            <a:pPr marL="36000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Председатель: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Гриб Н.Н., д-р. </a:t>
            </a:r>
            <a:r>
              <a:rPr lang="ru-RU" sz="1800" dirty="0" err="1">
                <a:solidFill>
                  <a:schemeClr val="tx1"/>
                </a:solidFill>
              </a:rPr>
              <a:t>техн</a:t>
            </a:r>
            <a:r>
              <a:rPr lang="ru-RU" sz="1800" dirty="0">
                <a:solidFill>
                  <a:schemeClr val="tx1"/>
                </a:solidFill>
              </a:rPr>
              <a:t>. н., </a:t>
            </a:r>
            <a:r>
              <a:rPr lang="ru-RU" sz="1800" dirty="0" smtClean="0">
                <a:solidFill>
                  <a:schemeClr val="tx1"/>
                </a:solidFill>
              </a:rPr>
              <a:t>профессор, академик АН РС(Я), зам. директора по научно-исследовательской работе;</a:t>
            </a:r>
          </a:p>
          <a:p>
            <a:pPr marL="360000" lv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Члены экспертной комиссии: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err="1" smtClean="0">
                <a:solidFill>
                  <a:schemeClr val="tx1"/>
                </a:solidFill>
              </a:rPr>
              <a:t>Ядреева</a:t>
            </a:r>
            <a:r>
              <a:rPr lang="ru-RU" sz="1800" dirty="0" smtClean="0">
                <a:solidFill>
                  <a:schemeClr val="tx1"/>
                </a:solidFill>
              </a:rPr>
              <a:t> Л.Д., зам. директора по учебной работе;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Кузнецов П.Ю., к.г.-</a:t>
            </a:r>
            <a:r>
              <a:rPr lang="ru-RU" sz="1800" dirty="0" err="1" smtClean="0">
                <a:solidFill>
                  <a:schemeClr val="tx1"/>
                </a:solidFill>
              </a:rPr>
              <a:t>м.н</a:t>
            </a:r>
            <a:r>
              <a:rPr lang="ru-RU" sz="1800" dirty="0">
                <a:solidFill>
                  <a:schemeClr val="tx1"/>
                </a:solidFill>
              </a:rPr>
              <a:t>., </a:t>
            </a:r>
            <a:r>
              <a:rPr lang="ru-RU" sz="1800" dirty="0" smtClean="0">
                <a:solidFill>
                  <a:schemeClr val="tx1"/>
                </a:solidFill>
              </a:rPr>
              <a:t>доцент, зав.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НИиИД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</a:p>
          <a:p>
            <a:pPr marL="540000" lvl="0"/>
            <a:r>
              <a:rPr lang="ru-RU" sz="1800" dirty="0" err="1" smtClean="0">
                <a:solidFill>
                  <a:schemeClr val="tx1"/>
                </a:solidFill>
              </a:rPr>
              <a:t>Вычужина</a:t>
            </a:r>
            <a:r>
              <a:rPr lang="ru-RU" sz="1800" dirty="0" smtClean="0">
                <a:solidFill>
                  <a:schemeClr val="tx1"/>
                </a:solidFill>
              </a:rPr>
              <a:t> О.Т., зав. УМО;</a:t>
            </a:r>
          </a:p>
          <a:p>
            <a:pPr marL="540000" lvl="0"/>
            <a:r>
              <a:rPr lang="ru-RU" sz="1800" dirty="0" err="1" smtClean="0">
                <a:solidFill>
                  <a:schemeClr val="tx1"/>
                </a:solidFill>
              </a:rPr>
              <a:t>Махт</a:t>
            </a:r>
            <a:r>
              <a:rPr lang="ru-RU" sz="1800" dirty="0" smtClean="0">
                <a:solidFill>
                  <a:schemeClr val="tx1"/>
                </a:solidFill>
              </a:rPr>
              <a:t> М.И., вед. программист учебно-методического отдела;</a:t>
            </a: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Кузнецова К.С., вед. специалист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НИиИД</a:t>
            </a:r>
            <a:r>
              <a:rPr lang="ru-RU" sz="1800" dirty="0" smtClean="0">
                <a:solidFill>
                  <a:schemeClr val="tx1"/>
                </a:solidFill>
              </a:rPr>
              <a:t> (секретарь). </a:t>
            </a:r>
          </a:p>
          <a:p>
            <a:pPr marL="0" lv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419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2022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712968" cy="46815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О </a:t>
            </a:r>
            <a:r>
              <a:rPr lang="ru-RU" b="1" dirty="0">
                <a:solidFill>
                  <a:schemeClr val="tx1"/>
                </a:solidFill>
              </a:rPr>
              <a:t>проведении конкурса грантов ТИ (ф) СВФУ для студентов </a:t>
            </a:r>
            <a:r>
              <a:rPr lang="ru-RU" b="1" dirty="0" smtClean="0">
                <a:solidFill>
                  <a:schemeClr val="tx1"/>
                </a:solidFill>
              </a:rPr>
              <a:t>в 2022г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smtClean="0">
                <a:solidFill>
                  <a:schemeClr val="tx1"/>
                </a:solidFill>
              </a:rPr>
              <a:t>    </a:t>
            </a:r>
          </a:p>
          <a:p>
            <a:pPr marL="0" indent="0" algn="ctr">
              <a:buNone/>
            </a:pPr>
            <a:r>
              <a:rPr lang="ru-RU" sz="2000" i="1" dirty="0" smtClean="0">
                <a:solidFill>
                  <a:schemeClr val="tx1"/>
                </a:solidFill>
              </a:rPr>
              <a:t>Состав экспертных комиссий конкурса грантов ТИ (ф) СВФУ в 2022 г.</a:t>
            </a:r>
          </a:p>
          <a:p>
            <a:pPr marL="0" indent="0">
              <a:buNone/>
            </a:pPr>
            <a:endParaRPr lang="ru-RU" sz="1050" dirty="0" smtClean="0">
              <a:solidFill>
                <a:schemeClr val="tx1"/>
              </a:solidFill>
            </a:endParaRPr>
          </a:p>
          <a:p>
            <a:pPr marL="36000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Направление « «</a:t>
            </a:r>
            <a:r>
              <a:rPr lang="ru-RU" sz="1800" dirty="0">
                <a:solidFill>
                  <a:schemeClr val="tx1"/>
                </a:solidFill>
              </a:rPr>
              <a:t>Технические науки</a:t>
            </a:r>
            <a:r>
              <a:rPr lang="ru-RU" sz="1800" dirty="0" smtClean="0">
                <a:solidFill>
                  <a:schemeClr val="tx1"/>
                </a:solidFill>
              </a:rPr>
              <a:t>»:</a:t>
            </a:r>
          </a:p>
          <a:p>
            <a:pPr marL="36000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Председатель комиссии: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Литвиненко А.В., к. </a:t>
            </a:r>
            <a:r>
              <a:rPr lang="ru-RU" sz="1800" dirty="0" err="1">
                <a:solidFill>
                  <a:schemeClr val="tx1"/>
                </a:solidFill>
              </a:rPr>
              <a:t>техн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н., </a:t>
            </a:r>
            <a:r>
              <a:rPr lang="ru-RU" sz="1800" dirty="0">
                <a:solidFill>
                  <a:schemeClr val="tx1"/>
                </a:solidFill>
              </a:rPr>
              <a:t>доцент </a:t>
            </a:r>
            <a:r>
              <a:rPr lang="ru-RU" sz="1800" dirty="0" smtClean="0">
                <a:solidFill>
                  <a:schemeClr val="tx1"/>
                </a:solidFill>
              </a:rPr>
              <a:t>кафедры «Горное дело»;</a:t>
            </a:r>
          </a:p>
          <a:p>
            <a:pPr marL="360000" lv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Члены комиссии: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Шабо К.Я., к.т.н., доцент кафедры «Электропривод и автоматизация производственных процессов»;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Косарев Л.В., к.т.н., доцент кафедры «Строительное дело», </a:t>
            </a:r>
            <a:r>
              <a:rPr lang="ru-RU" sz="1800" dirty="0" err="1" smtClean="0">
                <a:solidFill>
                  <a:schemeClr val="tx1"/>
                </a:solidFill>
              </a:rPr>
              <a:t>и.о</a:t>
            </a:r>
            <a:r>
              <a:rPr lang="ru-RU" sz="1800" dirty="0" smtClean="0">
                <a:solidFill>
                  <a:schemeClr val="tx1"/>
                </a:solidFill>
              </a:rPr>
              <a:t>. зав. кафедры.</a:t>
            </a:r>
            <a:endParaRPr lang="ru-RU" sz="1800" dirty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pPr lvl="0"/>
            <a:endParaRPr lang="ru-RU" sz="1800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ru-RU" sz="1800" dirty="0"/>
          </a:p>
          <a:p>
            <a:pPr marL="457200" indent="-457200">
              <a:buFont typeface="+mj-lt"/>
              <a:buAutoNum type="arabicPeriod" startAt="3"/>
            </a:pPr>
            <a:endParaRPr lang="ru-RU" sz="1800" dirty="0" smtClean="0"/>
          </a:p>
          <a:p>
            <a:pPr marL="457200" indent="-457200">
              <a:buFont typeface="+mj-lt"/>
              <a:buAutoNum type="arabicPeriod" startAt="3"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30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2022г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712968" cy="4681538"/>
          </a:xfrm>
        </p:spPr>
        <p:txBody>
          <a:bodyPr lIns="540000" rIns="360000">
            <a:normAutofit fontScale="475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О </a:t>
            </a:r>
            <a:r>
              <a:rPr lang="ru-RU" sz="4500" b="1" dirty="0">
                <a:solidFill>
                  <a:schemeClr val="tx1"/>
                </a:solidFill>
              </a:rPr>
              <a:t>проведении конкурса грантов ТИ (ф) СВФУ для студентов на </a:t>
            </a:r>
            <a:r>
              <a:rPr lang="ru-RU" sz="4500" b="1" dirty="0" smtClean="0">
                <a:solidFill>
                  <a:schemeClr val="tx1"/>
                </a:solidFill>
              </a:rPr>
              <a:t>2022 </a:t>
            </a:r>
            <a:r>
              <a:rPr lang="ru-RU" sz="4500" b="1" dirty="0">
                <a:solidFill>
                  <a:schemeClr val="tx1"/>
                </a:solidFill>
              </a:rPr>
              <a:t>г.</a:t>
            </a:r>
          </a:p>
          <a:p>
            <a:pPr marL="0" indent="0">
              <a:spcBef>
                <a:spcPts val="0"/>
              </a:spcBef>
              <a:buNone/>
            </a:pPr>
            <a:endParaRPr lang="ru-RU" sz="2900" u="sng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4300" dirty="0">
                <a:solidFill>
                  <a:schemeClr val="tx1"/>
                </a:solidFill>
              </a:rPr>
              <a:t>: Считать </a:t>
            </a:r>
            <a:r>
              <a:rPr lang="ru-RU" sz="4300" dirty="0" smtClean="0">
                <a:solidFill>
                  <a:schemeClr val="tx1"/>
                </a:solidFill>
              </a:rPr>
              <a:t>исполнителем гранта по </a:t>
            </a:r>
            <a:r>
              <a:rPr lang="ru-RU" sz="4300" dirty="0">
                <a:solidFill>
                  <a:schemeClr val="tx1"/>
                </a:solidFill>
              </a:rPr>
              <a:t>направлению: </a:t>
            </a:r>
            <a:r>
              <a:rPr lang="ru-RU" sz="4300" dirty="0" smtClean="0">
                <a:solidFill>
                  <a:schemeClr val="tx1"/>
                </a:solidFill>
              </a:rPr>
              <a:t>«Технические науки</a:t>
            </a:r>
            <a:r>
              <a:rPr lang="ru-RU" sz="4300" dirty="0">
                <a:solidFill>
                  <a:schemeClr val="tx1"/>
                </a:solidFill>
              </a:rPr>
              <a:t>» – </a:t>
            </a:r>
            <a:r>
              <a:rPr lang="ru-RU" sz="4300" dirty="0" err="1" smtClean="0">
                <a:solidFill>
                  <a:schemeClr val="tx1"/>
                </a:solidFill>
              </a:rPr>
              <a:t>Батрыняк</a:t>
            </a:r>
            <a:r>
              <a:rPr lang="ru-RU" sz="4300" dirty="0" smtClean="0">
                <a:solidFill>
                  <a:schemeClr val="tx1"/>
                </a:solidFill>
              </a:rPr>
              <a:t> Любовь Владимировну, студентку </a:t>
            </a:r>
            <a:r>
              <a:rPr lang="ru-RU" sz="4300" dirty="0">
                <a:solidFill>
                  <a:schemeClr val="tx1"/>
                </a:solidFill>
              </a:rPr>
              <a:t>гр. </a:t>
            </a:r>
            <a:r>
              <a:rPr lang="ru-RU" sz="4300" dirty="0" smtClean="0">
                <a:solidFill>
                  <a:schemeClr val="tx1"/>
                </a:solidFill>
              </a:rPr>
              <a:t>Б-ПГС-20. </a:t>
            </a:r>
            <a:endParaRPr lang="ru-RU" sz="43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43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4300" b="1" dirty="0">
                <a:solidFill>
                  <a:schemeClr val="tx1"/>
                </a:solidFill>
              </a:rPr>
              <a:t>НИР, поддержанные грантами ТИ (ф) СВФУ в </a:t>
            </a:r>
            <a:r>
              <a:rPr lang="ru-RU" sz="4300" b="1" dirty="0" smtClean="0">
                <a:solidFill>
                  <a:schemeClr val="tx1"/>
                </a:solidFill>
              </a:rPr>
              <a:t>2022г.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43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4300" u="sng" dirty="0">
                <a:solidFill>
                  <a:schemeClr val="tx1"/>
                </a:solidFill>
              </a:rPr>
              <a:t>:</a:t>
            </a:r>
            <a:r>
              <a:rPr lang="ru-RU" sz="4300" dirty="0">
                <a:solidFill>
                  <a:schemeClr val="tx1"/>
                </a:solidFill>
              </a:rPr>
              <a:t> Проект </a:t>
            </a:r>
            <a:r>
              <a:rPr lang="ru-RU" sz="4300" dirty="0" smtClean="0">
                <a:solidFill>
                  <a:schemeClr val="tx1"/>
                </a:solidFill>
              </a:rPr>
              <a:t>студентки </a:t>
            </a:r>
            <a:r>
              <a:rPr lang="ru-RU" sz="4300" dirty="0" err="1" smtClean="0">
                <a:solidFill>
                  <a:schemeClr val="tx1"/>
                </a:solidFill>
              </a:rPr>
              <a:t>Батрыняк</a:t>
            </a:r>
            <a:r>
              <a:rPr lang="ru-RU" sz="4300" dirty="0" smtClean="0">
                <a:solidFill>
                  <a:schemeClr val="tx1"/>
                </a:solidFill>
              </a:rPr>
              <a:t> Л.В. </a:t>
            </a:r>
            <a:r>
              <a:rPr lang="ru-RU" sz="4300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4300" b="1" i="1" dirty="0" smtClean="0">
                <a:solidFill>
                  <a:schemeClr val="accent4">
                    <a:lumMod val="50000"/>
                  </a:schemeClr>
                </a:solidFill>
              </a:rPr>
              <a:t>Обследование работ инженерных коммуникаций здания института, расположенного по адресу ул. Кравченко, 16, в условиях прохождения ОЗП-2021-2022 гг.</a:t>
            </a:r>
            <a:r>
              <a:rPr lang="ru-RU" sz="4300" i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sz="43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300" dirty="0" smtClean="0">
                <a:solidFill>
                  <a:schemeClr val="tx1"/>
                </a:solidFill>
              </a:rPr>
              <a:t>(Технические </a:t>
            </a:r>
            <a:r>
              <a:rPr lang="ru-RU" sz="4300" dirty="0">
                <a:solidFill>
                  <a:schemeClr val="tx1"/>
                </a:solidFill>
              </a:rPr>
              <a:t>науки) </a:t>
            </a:r>
            <a:r>
              <a:rPr lang="en-US" sz="4300" dirty="0">
                <a:solidFill>
                  <a:schemeClr val="tx1"/>
                </a:solidFill>
              </a:rPr>
              <a:t>- </a:t>
            </a:r>
            <a:r>
              <a:rPr lang="ru-RU" sz="4300" dirty="0">
                <a:solidFill>
                  <a:schemeClr val="tx1"/>
                </a:solidFill>
              </a:rPr>
              <a:t>признать работу удовлетворительной, расходы обоснованными, </a:t>
            </a:r>
            <a:r>
              <a:rPr lang="ru-RU" sz="4300" dirty="0" smtClean="0">
                <a:solidFill>
                  <a:schemeClr val="tx1"/>
                </a:solidFill>
              </a:rPr>
              <a:t>рекомендовать к продолжению, в целях обследования здания УЛК ТИ (ф) СВФУ.</a:t>
            </a:r>
            <a:endParaRPr lang="ru-RU" sz="4300" i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3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07704" y="188640"/>
            <a:ext cx="6733059" cy="576262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Состав</a:t>
            </a:r>
            <a:r>
              <a:rPr lang="ru-RU" alt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научно-технического совета в 2022 году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692150"/>
            <a:ext cx="8820472" cy="6165850"/>
          </a:xfrm>
        </p:spPr>
        <p:txBody>
          <a:bodyPr>
            <a:noAutofit/>
          </a:bodyPr>
          <a:lstStyle/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Н.Н.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д.т.н., профессор – зам. директора ТИ (ф) СВФУ по научно-исследовательской работе. 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Зам. председателя: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 П.Ю.,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к.г.-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отделом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И.А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ведущий редактор отдела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Члены научно-технического совета: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А.В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центра поддержки технологий и инноваций второго уровня;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Самохина В.М.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математики и информатики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Косарев Л.В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строительного дела;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Чаунина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к.филол.н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филологии;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Рукович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к.г.-м.н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электропривода и автоматизации производственных процессов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 Т.А.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экономики и социально-гуманитарных дисциплин;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Мамедова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педагогики и методики начального обучения;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Погуляева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к.б.н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общеобразовательных дисциплин;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Рочев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к.т.н.,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горного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дела;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научно-исследовательской лабораторией мониторинга и прогноза сейсмических событий;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Качаев А.В.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заведующий учебно-научной лабораторией физики мерзлых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 А.Е.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заведующий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учебно-научной лабораторией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и инженерно-геологические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изыскания" (0,25 ставки)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Барышников Ю.А.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руководителя испытательной лаборатории «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Нерюнгристрой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endParaRPr lang="ru-RU" sz="135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70000"/>
              </a:lnSpc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4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712968" cy="1252728"/>
          </a:xfrm>
        </p:spPr>
        <p:txBody>
          <a:bodyPr>
            <a:normAutofit/>
          </a:bodyPr>
          <a:lstStyle/>
          <a:p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График посещаемости </a:t>
            </a:r>
            <a:r>
              <a:rPr lang="ru-RU" altLang="ru-RU" sz="3600" b="1" i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НТС в 2022 </a:t>
            </a:r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году</a:t>
            </a:r>
            <a:endParaRPr lang="ru-RU" sz="3600" i="1" dirty="0">
              <a:solidFill>
                <a:srgbClr val="FF00FF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55021474"/>
              </p:ext>
            </p:extLst>
          </p:nvPr>
        </p:nvGraphicFramePr>
        <p:xfrm>
          <a:off x="428311" y="1196752"/>
          <a:ext cx="821537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3392781"/>
              </p:ext>
            </p:extLst>
          </p:nvPr>
        </p:nvGraphicFramePr>
        <p:xfrm>
          <a:off x="251520" y="1340768"/>
          <a:ext cx="864096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57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331640" y="2852936"/>
            <a:ext cx="6480175" cy="701675"/>
          </a:xfrm>
          <a:prstGeom prst="rect">
            <a:avLst/>
          </a:prstGeom>
          <a:noFill/>
          <a:ln>
            <a:noFill/>
          </a:ln>
          <a:effectLst>
            <a:glow rad="139700">
              <a:srgbClr val="052F61">
                <a:satMod val="175000"/>
                <a:alpha val="40000"/>
              </a:srgbClr>
            </a:glow>
            <a:outerShdw dist="35921" dir="2700000" algn="ctr" rotWithShape="0">
              <a:srgbClr val="146194"/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  <a:bevelB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84879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427343"/>
            <a:ext cx="85324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Периодичность работы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научно-технического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совета - 1 раз в месяц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 2022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г. было проведено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10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плановых заседаний. </a:t>
            </a:r>
          </a:p>
          <a:p>
            <a:pPr algn="r">
              <a:spcBef>
                <a:spcPct val="0"/>
              </a:spcBef>
            </a:pP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Рассмотрено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47 вопросов.</a:t>
            </a:r>
            <a:endParaRPr lang="ru-RU" alt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725144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ClrTx/>
            </a:pPr>
            <a:r>
              <a:rPr lang="ru-RU" altLang="ru-RU" b="1" dirty="0"/>
              <a:t>Научно-технический совет ТИ (ф)</a:t>
            </a:r>
            <a:r>
              <a:rPr lang="ru-RU" altLang="ru-RU" dirty="0"/>
              <a:t> </a:t>
            </a:r>
            <a:r>
              <a:rPr lang="ru-RU" altLang="ru-RU" b="1" dirty="0"/>
              <a:t>СВФУ</a:t>
            </a:r>
          </a:p>
          <a:p>
            <a:pPr algn="r">
              <a:spcBef>
                <a:spcPct val="0"/>
              </a:spcBef>
              <a:buClrTx/>
            </a:pPr>
            <a:r>
              <a:rPr lang="ru-RU" altLang="ru-RU" b="1" dirty="0"/>
              <a:t>работает на основании Положения о Научно-техническом совете ТИ (ф) СВФУ, </a:t>
            </a:r>
            <a:r>
              <a:rPr lang="ru-RU" altLang="ru-RU" dirty="0"/>
              <a:t> </a:t>
            </a:r>
            <a:r>
              <a:rPr lang="ru-RU" altLang="ru-RU" b="1" dirty="0"/>
              <a:t>утвержденного Ученым советом ТИ</a:t>
            </a:r>
            <a:r>
              <a:rPr lang="ru-RU" altLang="ru-RU" dirty="0"/>
              <a:t> </a:t>
            </a:r>
            <a:r>
              <a:rPr lang="ru-RU" altLang="ru-RU" b="1" dirty="0"/>
              <a:t>(ф) СВФУ</a:t>
            </a:r>
            <a:r>
              <a:rPr lang="ru-RU" altLang="ru-RU" dirty="0">
                <a:latin typeface="Verdana" panose="020B0604030504040204" pitchFamily="34" charset="0"/>
              </a:rPr>
              <a:t> </a:t>
            </a:r>
            <a:r>
              <a:rPr lang="ru-RU" altLang="ru-RU" b="1" dirty="0" smtClean="0"/>
              <a:t>28.05.2020 </a:t>
            </a:r>
            <a:r>
              <a:rPr lang="ru-RU" altLang="ru-RU" b="1" dirty="0"/>
              <a:t>г.</a:t>
            </a:r>
          </a:p>
          <a:p>
            <a:pPr algn="r"/>
            <a:endParaRPr lang="ru-RU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331236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036496" cy="79208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</a:t>
            </a:r>
            <a:r>
              <a:rPr lang="ru-RU" sz="1800" b="1" u="sng" dirty="0" smtClean="0">
                <a:solidFill>
                  <a:schemeClr val="tx1"/>
                </a:solidFill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764704"/>
            <a:ext cx="9143999" cy="5977409"/>
          </a:xfrm>
        </p:spPr>
        <p:txBody>
          <a:bodyPr>
            <a:noAutofit/>
          </a:bodyPr>
          <a:lstStyle/>
          <a:p>
            <a:pPr marL="21600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Состояние, мероприятия и направления развития научно-исследовательских работ кафедр: Горное дело, ОД, </a:t>
            </a: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ЭПиАПП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СД, Филология, </a:t>
            </a: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МиИ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ПиМНО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ЭИСГД </a:t>
            </a:r>
          </a:p>
          <a:p>
            <a:pPr marL="21600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700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</a:t>
            </a:r>
            <a:r>
              <a:rPr lang="ru-RU" sz="1700" u="sng" dirty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  <a:r>
              <a:rPr lang="ru-RU" sz="1700" dirty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</a:t>
            </a:r>
            <a:r>
              <a:rPr lang="ru-RU" sz="17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удовлетворительной, усилить работу по развитию НИР с учетом научной направленности структурных подразделений, а также в соответствии со следующими областями направлений науки и инноваций (программа «Приоритет 2030»: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Устойчивая экономика: экономическое развитие и благополучие; экономика северных территорий; энергетика и транспорт; связанность территории.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Бережливое природопользование: «зеленые» технологии природопользования; материаловедение для экстремальных условий.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Устойчивая природа: экологическое благополучие; экология Севера; климатология и мерзлотоведение; сохранение биоразнообразия.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Благоприятная окружающая среда: здоровье человека в экстремальных условиях; «зеленое» жизненное пространство для человека на Севере.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Устойчивое общество: социальная справедливость; демография и миграционные процессы; социальные процессы на Севере; сохранение языков и культур народов Севера.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Качество жизни: обустройство человека на Севере, уровень жизни северян.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Цифровые технологии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sz="10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642350" cy="9223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</a:t>
            </a:r>
            <a:r>
              <a:rPr lang="ru-RU" sz="1800" b="1" u="sng" dirty="0" smtClean="0">
                <a:solidFill>
                  <a:schemeClr val="tx1"/>
                </a:solidFill>
              </a:rPr>
              <a:t>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341438"/>
            <a:ext cx="8496944" cy="5040312"/>
          </a:xfrm>
        </p:spPr>
        <p:txBody>
          <a:bodyPr>
            <a:normAutofit fontScale="85000" lnSpcReduction="20000"/>
          </a:bodyPr>
          <a:lstStyle/>
          <a:p>
            <a:pPr marL="109728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Инициативные темы (зарегистрированы в 2020г.):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Научно-исследовательская лаборатория мониторинга и прогноза сейсмических событий</a:t>
            </a:r>
            <a:r>
              <a:rPr lang="ru-RU" sz="2100" dirty="0">
                <a:solidFill>
                  <a:schemeClr val="tx1"/>
                </a:solidFill>
              </a:rPr>
              <a:t> – </a:t>
            </a:r>
            <a:r>
              <a:rPr lang="ru-RU" sz="2100" i="1" dirty="0">
                <a:solidFill>
                  <a:srgbClr val="FF0000"/>
                </a:solidFill>
              </a:rPr>
              <a:t>«Оценка техногенного воздействия на свойство и состояние геологической среды в зоне влияния горных работ в Южно-Якутском угольном бассейне»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к.г.-</a:t>
            </a:r>
            <a:r>
              <a:rPr lang="ru-RU" sz="2100" dirty="0" err="1">
                <a:solidFill>
                  <a:schemeClr val="tx1"/>
                </a:solidFill>
              </a:rPr>
              <a:t>м.н</a:t>
            </a:r>
            <a:r>
              <a:rPr lang="ru-RU" sz="2100" dirty="0">
                <a:solidFill>
                  <a:schemeClr val="tx1"/>
                </a:solidFill>
              </a:rPr>
              <a:t>.,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Гриб Г.В.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Лаборатория физики мерзлых пород </a:t>
            </a:r>
            <a:r>
              <a:rPr lang="ru-RU" sz="2100" dirty="0">
                <a:solidFill>
                  <a:schemeClr val="tx1"/>
                </a:solidFill>
              </a:rPr>
              <a:t>– </a:t>
            </a:r>
            <a:r>
              <a:rPr lang="ru-RU" sz="2100" i="1" dirty="0">
                <a:solidFill>
                  <a:srgbClr val="FF0000"/>
                </a:solidFill>
              </a:rPr>
              <a:t>«Разработка методик дистанционного зондирования неблагоприятных инженерно-геологических процессов на основе комплекса </a:t>
            </a:r>
            <a:r>
              <a:rPr lang="en-US" sz="2100" i="1" dirty="0" err="1">
                <a:solidFill>
                  <a:srgbClr val="FF0000"/>
                </a:solidFill>
              </a:rPr>
              <a:t>GeoScan</a:t>
            </a:r>
            <a:r>
              <a:rPr lang="ru-RU" sz="2100" i="1" dirty="0">
                <a:solidFill>
                  <a:srgbClr val="FF0000"/>
                </a:solidFill>
              </a:rPr>
              <a:t>-401»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Качаев А.В.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Учебно-научная лаборатория «</a:t>
            </a:r>
            <a:r>
              <a:rPr lang="ru-RU" sz="2100" b="1" dirty="0" err="1">
                <a:solidFill>
                  <a:schemeClr val="tx1"/>
                </a:solidFill>
              </a:rPr>
              <a:t>Геоэкологический</a:t>
            </a:r>
            <a:r>
              <a:rPr lang="ru-RU" sz="2100" b="1" dirty="0">
                <a:solidFill>
                  <a:schemeClr val="tx1"/>
                </a:solidFill>
              </a:rPr>
              <a:t> мониторинг и инженерно-геологические изыскания»</a:t>
            </a:r>
            <a:r>
              <a:rPr lang="ru-RU" sz="2100" dirty="0">
                <a:solidFill>
                  <a:schemeClr val="tx1"/>
                </a:solidFill>
              </a:rPr>
              <a:t> – </a:t>
            </a:r>
            <a:r>
              <a:rPr lang="ru-RU" sz="2100" i="1" dirty="0">
                <a:solidFill>
                  <a:srgbClr val="FF0000"/>
                </a:solidFill>
              </a:rPr>
              <a:t>«</a:t>
            </a:r>
            <a:r>
              <a:rPr lang="ru-RU" sz="2100" i="1" dirty="0" err="1">
                <a:solidFill>
                  <a:srgbClr val="FF0000"/>
                </a:solidFill>
              </a:rPr>
              <a:t>Криогипергенез</a:t>
            </a:r>
            <a:r>
              <a:rPr lang="ru-RU" sz="2100" i="1" dirty="0">
                <a:solidFill>
                  <a:srgbClr val="FF0000"/>
                </a:solidFill>
              </a:rPr>
              <a:t> грунтовых массивов Южной Якутии», «Обеспечение устойчивости линейных сооружений в переходных типах природно-территориальных комплексов </a:t>
            </a:r>
            <a:r>
              <a:rPr lang="ru-RU" sz="2100" i="1" dirty="0" err="1">
                <a:solidFill>
                  <a:srgbClr val="FF0000"/>
                </a:solidFill>
              </a:rPr>
              <a:t>криолитозоны</a:t>
            </a:r>
            <a:r>
              <a:rPr lang="ru-RU" sz="2100" i="1" dirty="0">
                <a:solidFill>
                  <a:srgbClr val="FF0000"/>
                </a:solidFill>
              </a:rPr>
              <a:t> Южной Якутии</a:t>
            </a:r>
            <a:r>
              <a:rPr lang="ru-RU" sz="2100" i="1" dirty="0" smtClean="0">
                <a:solidFill>
                  <a:srgbClr val="FF0000"/>
                </a:solidFill>
              </a:rPr>
              <a:t>».</a:t>
            </a:r>
            <a:endParaRPr lang="ru-RU" sz="2100" i="1" dirty="0">
              <a:solidFill>
                <a:srgbClr val="FF0000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к.г.-</a:t>
            </a:r>
            <a:r>
              <a:rPr lang="ru-RU" sz="2100" dirty="0" err="1">
                <a:solidFill>
                  <a:schemeClr val="tx1"/>
                </a:solidFill>
              </a:rPr>
              <a:t>м.н</a:t>
            </a:r>
            <a:r>
              <a:rPr lang="ru-RU" sz="2100" dirty="0">
                <a:solidFill>
                  <a:schemeClr val="tx1"/>
                </a:solidFill>
              </a:rPr>
              <a:t>.,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Мельников А.Е.</a:t>
            </a:r>
          </a:p>
          <a:p>
            <a:pPr marL="360000" lv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ru-RU" sz="1900" dirty="0" smtClean="0">
              <a:solidFill>
                <a:schemeClr val="tx1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1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8642350" cy="5183187"/>
          </a:xfrm>
        </p:spPr>
        <p:txBody>
          <a:bodyPr>
            <a:normAutofit fontScale="92500" lnSpcReduction="20000"/>
          </a:bodyPr>
          <a:lstStyle/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>
                <a:solidFill>
                  <a:schemeClr val="tx1"/>
                </a:solidFill>
              </a:rPr>
              <a:t>Кафедра филологии </a:t>
            </a:r>
            <a:r>
              <a:rPr lang="ru-RU" sz="2100" dirty="0" smtClean="0">
                <a:solidFill>
                  <a:schemeClr val="tx1"/>
                </a:solidFill>
              </a:rPr>
              <a:t>– </a:t>
            </a:r>
            <a:r>
              <a:rPr lang="ru-RU" sz="2100" i="1" dirty="0" smtClean="0">
                <a:solidFill>
                  <a:srgbClr val="FF0000"/>
                </a:solidFill>
              </a:rPr>
              <a:t>«</a:t>
            </a:r>
            <a:r>
              <a:rPr lang="ru-RU" sz="2100" i="1" dirty="0">
                <a:solidFill>
                  <a:srgbClr val="FF0000"/>
                </a:solidFill>
              </a:rPr>
              <a:t>Художественное своеобразие русской литературы ХХ </a:t>
            </a:r>
            <a:r>
              <a:rPr lang="ru-RU" sz="2100" i="1" dirty="0" smtClean="0">
                <a:solidFill>
                  <a:srgbClr val="FF0000"/>
                </a:solidFill>
              </a:rPr>
              <a:t>века»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к.филол.н</a:t>
            </a:r>
            <a:r>
              <a:rPr lang="ru-RU" sz="2100" dirty="0">
                <a:solidFill>
                  <a:schemeClr val="tx1"/>
                </a:solidFill>
              </a:rPr>
              <a:t>. </a:t>
            </a:r>
            <a:r>
              <a:rPr lang="ru-RU" sz="2100" dirty="0" err="1" smtClean="0">
                <a:solidFill>
                  <a:schemeClr val="tx1"/>
                </a:solidFill>
              </a:rPr>
              <a:t>Бараханова</a:t>
            </a:r>
            <a:r>
              <a:rPr lang="ru-RU" sz="2100" dirty="0" smtClean="0">
                <a:solidFill>
                  <a:schemeClr val="tx1"/>
                </a:solidFill>
              </a:rPr>
              <a:t> Н.В. 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Ответственные исполнители </a:t>
            </a:r>
            <a:r>
              <a:rPr lang="ru-RU" sz="2100" dirty="0" smtClean="0">
                <a:solidFill>
                  <a:schemeClr val="tx1"/>
                </a:solidFill>
              </a:rPr>
              <a:t>- </a:t>
            </a:r>
            <a:r>
              <a:rPr lang="ru-RU" sz="2100" dirty="0" err="1" smtClean="0">
                <a:solidFill>
                  <a:schemeClr val="tx1"/>
                </a:solidFill>
              </a:rPr>
              <a:t>д.фил.н</a:t>
            </a:r>
            <a:r>
              <a:rPr lang="ru-RU" sz="2100" dirty="0" smtClean="0">
                <a:solidFill>
                  <a:schemeClr val="tx1"/>
                </a:solidFill>
              </a:rPr>
              <a:t>., профессор Меркель Е.В., </a:t>
            </a:r>
            <a:r>
              <a:rPr lang="ru-RU" sz="2100" dirty="0" err="1" smtClean="0">
                <a:solidFill>
                  <a:schemeClr val="tx1"/>
                </a:solidFill>
              </a:rPr>
              <a:t>к.фил.н</a:t>
            </a:r>
            <a:r>
              <a:rPr lang="ru-RU" sz="2100" dirty="0" smtClean="0">
                <a:solidFill>
                  <a:schemeClr val="tx1"/>
                </a:solidFill>
              </a:rPr>
              <a:t>, доцент </a:t>
            </a:r>
            <a:r>
              <a:rPr lang="ru-RU" sz="2100" dirty="0" err="1" smtClean="0">
                <a:solidFill>
                  <a:schemeClr val="tx1"/>
                </a:solidFill>
              </a:rPr>
              <a:t>Чаунина</a:t>
            </a:r>
            <a:r>
              <a:rPr lang="ru-RU" sz="2100" dirty="0" smtClean="0">
                <a:solidFill>
                  <a:schemeClr val="tx1"/>
                </a:solidFill>
              </a:rPr>
              <a:t> Н.В., </a:t>
            </a:r>
            <a:r>
              <a:rPr lang="ru-RU" sz="2100" dirty="0" err="1" smtClean="0">
                <a:solidFill>
                  <a:schemeClr val="tx1"/>
                </a:solidFill>
              </a:rPr>
              <a:t>к.фил.н</a:t>
            </a:r>
            <a:r>
              <a:rPr lang="ru-RU" sz="2100" dirty="0" smtClean="0">
                <a:solidFill>
                  <a:schemeClr val="tx1"/>
                </a:solidFill>
              </a:rPr>
              <a:t>, доцент Яковлева Л.А.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i="1" dirty="0" smtClean="0">
                <a:solidFill>
                  <a:srgbClr val="FF0000"/>
                </a:solidFill>
              </a:rPr>
              <a:t>«Социально-философские аспекты современной подростковой литературы»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к.филол.н</a:t>
            </a:r>
            <a:r>
              <a:rPr lang="ru-RU" sz="2100" dirty="0" smtClean="0">
                <a:solidFill>
                  <a:schemeClr val="tx1"/>
                </a:solidFill>
              </a:rPr>
              <a:t>., доцент Павлова Т.Л.. 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Ответственные </a:t>
            </a:r>
            <a:r>
              <a:rPr lang="ru-RU" sz="2100" u="sng" dirty="0">
                <a:solidFill>
                  <a:schemeClr val="tx1"/>
                </a:solidFill>
              </a:rPr>
              <a:t>исполнители </a:t>
            </a:r>
            <a:r>
              <a:rPr lang="ru-RU" sz="2100" dirty="0" smtClean="0">
                <a:solidFill>
                  <a:schemeClr val="tx1"/>
                </a:solidFill>
              </a:rPr>
              <a:t>– ст. преподаватель Желябина А.Г., ст. преподаватель Игонина С.В.</a:t>
            </a:r>
            <a:endParaRPr lang="ru-RU" sz="2100" dirty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i="1" dirty="0" smtClean="0">
                <a:solidFill>
                  <a:srgbClr val="FF0000"/>
                </a:solidFill>
              </a:rPr>
              <a:t>«Литература малочисленных народов Севера, Сибири и Дальнего Востока»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к.филол.н</a:t>
            </a:r>
            <a:r>
              <a:rPr lang="ru-RU" sz="2100" dirty="0" smtClean="0">
                <a:solidFill>
                  <a:schemeClr val="tx1"/>
                </a:solidFill>
              </a:rPr>
              <a:t>., доцент </a:t>
            </a:r>
            <a:r>
              <a:rPr lang="ru-RU" sz="2100" dirty="0" err="1" smtClean="0">
                <a:solidFill>
                  <a:schemeClr val="tx1"/>
                </a:solidFill>
              </a:rPr>
              <a:t>Чаунина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Н.В. </a:t>
            </a:r>
            <a:endParaRPr lang="ru-RU" sz="2100" dirty="0" smtClean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Ответственные </a:t>
            </a:r>
            <a:r>
              <a:rPr lang="ru-RU" sz="2100" u="sng" dirty="0">
                <a:solidFill>
                  <a:schemeClr val="tx1"/>
                </a:solidFill>
              </a:rPr>
              <a:t>исполнители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д.фил.н</a:t>
            </a:r>
            <a:r>
              <a:rPr lang="ru-RU" sz="2100" dirty="0">
                <a:solidFill>
                  <a:schemeClr val="tx1"/>
                </a:solidFill>
              </a:rPr>
              <a:t>., профессор Меркель Е.В., </a:t>
            </a:r>
            <a:r>
              <a:rPr lang="ru-RU" sz="2100" dirty="0" smtClean="0">
                <a:solidFill>
                  <a:schemeClr val="tx1"/>
                </a:solidFill>
              </a:rPr>
              <a:t>студенты кафедры «Филология»</a:t>
            </a:r>
          </a:p>
          <a:p>
            <a:pPr marL="109728" indent="0">
              <a:spcAft>
                <a:spcPts val="600"/>
              </a:spcAft>
              <a:buNone/>
            </a:pPr>
            <a:endParaRPr lang="ru-RU" sz="2100" dirty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9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640763" cy="108108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</a:t>
            </a:r>
            <a:r>
              <a:rPr lang="ru-RU" sz="1800" b="1" u="sng" dirty="0" smtClean="0">
                <a:solidFill>
                  <a:schemeClr val="tx1"/>
                </a:solidFill>
              </a:rPr>
              <a:t>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6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125538"/>
            <a:ext cx="8609013" cy="5399087"/>
          </a:xfrm>
        </p:spPr>
        <p:txBody>
          <a:bodyPr>
            <a:normAutofit fontScale="40000" lnSpcReduction="20000"/>
          </a:bodyPr>
          <a:lstStyle/>
          <a:p>
            <a:pPr marL="36000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Кафедра </a:t>
            </a:r>
            <a:r>
              <a:rPr lang="ru-RU" sz="4500" b="1" dirty="0">
                <a:solidFill>
                  <a:schemeClr val="tx1"/>
                </a:solidFill>
              </a:rPr>
              <a:t>ГД</a:t>
            </a:r>
            <a:r>
              <a:rPr lang="ru-RU" sz="4500" dirty="0">
                <a:solidFill>
                  <a:schemeClr val="tx1"/>
                </a:solidFill>
              </a:rPr>
              <a:t> – </a:t>
            </a:r>
            <a:r>
              <a:rPr lang="ru-RU" sz="4500" i="1" dirty="0">
                <a:solidFill>
                  <a:srgbClr val="FF0000"/>
                </a:solidFill>
              </a:rPr>
              <a:t>«Исследование применения дренажно-фильтрационного способа разупрочнения мерзлых пород на россыпных месторождениях Южной Якутии»,  «Совершенствование метода скважинной гидродобычи на россыпных месторождениях золота Южной Якутии»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>
                <a:solidFill>
                  <a:schemeClr val="tx1"/>
                </a:solidFill>
              </a:rPr>
              <a:t>– к.т.н., доцент Рочев В.Ф.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1000" b="1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Кафедра  </a:t>
            </a:r>
            <a:r>
              <a:rPr lang="ru-RU" sz="4500" b="1" dirty="0">
                <a:solidFill>
                  <a:schemeClr val="tx1"/>
                </a:solidFill>
              </a:rPr>
              <a:t>ОД </a:t>
            </a:r>
            <a:r>
              <a:rPr lang="ru-RU" sz="4500" dirty="0" smtClean="0">
                <a:solidFill>
                  <a:schemeClr val="tx1"/>
                </a:solidFill>
              </a:rPr>
              <a:t>–</a:t>
            </a:r>
            <a:r>
              <a:rPr lang="ru-RU" sz="4500" i="1" dirty="0" smtClean="0">
                <a:solidFill>
                  <a:srgbClr val="FF0000"/>
                </a:solidFill>
              </a:rPr>
              <a:t> </a:t>
            </a:r>
            <a:r>
              <a:rPr lang="ru-RU" sz="4500" i="1" dirty="0">
                <a:solidFill>
                  <a:srgbClr val="FF0000"/>
                </a:solidFill>
              </a:rPr>
              <a:t>«</a:t>
            </a:r>
            <a:r>
              <a:rPr lang="en-US" sz="4500" i="1" dirty="0">
                <a:solidFill>
                  <a:srgbClr val="FF0000"/>
                </a:solidFill>
              </a:rPr>
              <a:t>IT</a:t>
            </a:r>
            <a:r>
              <a:rPr lang="ru-RU" sz="4500" i="1" dirty="0">
                <a:solidFill>
                  <a:srgbClr val="FF0000"/>
                </a:solidFill>
              </a:rPr>
              <a:t>-технологии в методике преподавания </a:t>
            </a:r>
            <a:r>
              <a:rPr lang="ru-RU" sz="4500" i="1" dirty="0" smtClean="0">
                <a:solidFill>
                  <a:srgbClr val="FF0000"/>
                </a:solidFill>
              </a:rPr>
              <a:t>химии»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45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>
                <a:solidFill>
                  <a:schemeClr val="tx1"/>
                </a:solidFill>
              </a:rPr>
              <a:t>– к.б.н. </a:t>
            </a:r>
            <a:r>
              <a:rPr lang="ru-RU" sz="4500" dirty="0" err="1">
                <a:solidFill>
                  <a:schemeClr val="tx1"/>
                </a:solidFill>
              </a:rPr>
              <a:t>Погуляева</a:t>
            </a:r>
            <a:r>
              <a:rPr lang="ru-RU" sz="4500" dirty="0">
                <a:solidFill>
                  <a:schemeClr val="tx1"/>
                </a:solidFill>
              </a:rPr>
              <a:t> </a:t>
            </a:r>
            <a:r>
              <a:rPr lang="ru-RU" sz="4500" dirty="0" smtClean="0">
                <a:solidFill>
                  <a:schemeClr val="tx1"/>
                </a:solidFill>
              </a:rPr>
              <a:t>И.А.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4500" u="sng" dirty="0" smtClean="0">
                <a:solidFill>
                  <a:schemeClr val="tx1"/>
                </a:solidFill>
              </a:rPr>
              <a:t>Ответственный </a:t>
            </a:r>
            <a:r>
              <a:rPr lang="ru-RU" sz="4500" u="sng" dirty="0">
                <a:solidFill>
                  <a:schemeClr val="tx1"/>
                </a:solidFill>
              </a:rPr>
              <a:t>исполнитель </a:t>
            </a:r>
            <a:r>
              <a:rPr lang="ru-RU" sz="4500" dirty="0">
                <a:solidFill>
                  <a:schemeClr val="tx1"/>
                </a:solidFill>
              </a:rPr>
              <a:t>– Браун В.С.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endParaRPr lang="ru-RU" sz="1800" i="1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i="1" dirty="0" smtClean="0">
                <a:solidFill>
                  <a:srgbClr val="FF0000"/>
                </a:solidFill>
              </a:rPr>
              <a:t>«Здоровье студента в условиях образовательной среды учебного заведения»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 smtClean="0">
                <a:solidFill>
                  <a:schemeClr val="tx1"/>
                </a:solidFill>
              </a:rPr>
              <a:t>– </a:t>
            </a:r>
            <a:r>
              <a:rPr lang="ru-RU" sz="4500" dirty="0" err="1" smtClean="0">
                <a:solidFill>
                  <a:schemeClr val="tx1"/>
                </a:solidFill>
              </a:rPr>
              <a:t>к.п.н</a:t>
            </a:r>
            <a:r>
              <a:rPr lang="ru-RU" sz="4500" dirty="0" smtClean="0">
                <a:solidFill>
                  <a:schemeClr val="tx1"/>
                </a:solidFill>
              </a:rPr>
              <a:t>., доцент Прокопенко Л.А.</a:t>
            </a:r>
          </a:p>
          <a:p>
            <a:pPr marL="360000" indent="0"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36000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b="1" dirty="0">
                <a:solidFill>
                  <a:schemeClr val="tx1"/>
                </a:solidFill>
              </a:rPr>
              <a:t>Кафедра </a:t>
            </a:r>
            <a:r>
              <a:rPr lang="ru-RU" sz="4500" b="1" dirty="0" err="1">
                <a:solidFill>
                  <a:schemeClr val="tx1"/>
                </a:solidFill>
              </a:rPr>
              <a:t>ПиМНО</a:t>
            </a:r>
            <a:r>
              <a:rPr lang="ru-RU" sz="4500" b="1" dirty="0">
                <a:solidFill>
                  <a:schemeClr val="tx1"/>
                </a:solidFill>
              </a:rPr>
              <a:t> </a:t>
            </a:r>
            <a:r>
              <a:rPr lang="ru-RU" sz="4500" dirty="0">
                <a:solidFill>
                  <a:schemeClr val="tx1"/>
                </a:solidFill>
              </a:rPr>
              <a:t>– </a:t>
            </a:r>
            <a:r>
              <a:rPr lang="ru-RU" sz="4500" dirty="0">
                <a:solidFill>
                  <a:srgbClr val="FF0000"/>
                </a:solidFill>
              </a:rPr>
              <a:t>«Психолого-педагогическое сопровождение участников образовательного процесса»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>
                <a:solidFill>
                  <a:schemeClr val="tx1"/>
                </a:solidFill>
              </a:rPr>
              <a:t>– </a:t>
            </a:r>
            <a:r>
              <a:rPr lang="ru-RU" sz="4500" dirty="0" err="1">
                <a:solidFill>
                  <a:schemeClr val="tx1"/>
                </a:solidFill>
              </a:rPr>
              <a:t>к.п.н</a:t>
            </a:r>
            <a:r>
              <a:rPr lang="ru-RU" sz="4500" dirty="0">
                <a:solidFill>
                  <a:schemeClr val="tx1"/>
                </a:solidFill>
              </a:rPr>
              <a:t>., доцент Мамедова Л.В.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>
                <a:solidFill>
                  <a:schemeClr val="tx1"/>
                </a:solidFill>
              </a:rPr>
              <a:t>Ответственные исполнители </a:t>
            </a:r>
            <a:r>
              <a:rPr lang="ru-RU" sz="4500" dirty="0">
                <a:solidFill>
                  <a:schemeClr val="tx1"/>
                </a:solidFill>
              </a:rPr>
              <a:t>– </a:t>
            </a:r>
            <a:r>
              <a:rPr lang="ru-RU" sz="4500" dirty="0" err="1">
                <a:solidFill>
                  <a:schemeClr val="tx1"/>
                </a:solidFill>
              </a:rPr>
              <a:t>к.п.н</a:t>
            </a:r>
            <a:r>
              <a:rPr lang="ru-RU" sz="4500" dirty="0">
                <a:solidFill>
                  <a:schemeClr val="tx1"/>
                </a:solidFill>
              </a:rPr>
              <a:t>., </a:t>
            </a:r>
            <a:r>
              <a:rPr lang="ru-RU" sz="4500" dirty="0" err="1">
                <a:solidFill>
                  <a:schemeClr val="tx1"/>
                </a:solidFill>
              </a:rPr>
              <a:t>к.психол.н</a:t>
            </a:r>
            <a:r>
              <a:rPr lang="ru-RU" sz="4500" dirty="0">
                <a:solidFill>
                  <a:schemeClr val="tx1"/>
                </a:solidFill>
              </a:rPr>
              <a:t>., доцент </a:t>
            </a:r>
            <a:r>
              <a:rPr lang="ru-RU" sz="4500" dirty="0" err="1">
                <a:solidFill>
                  <a:schemeClr val="tx1"/>
                </a:solidFill>
              </a:rPr>
              <a:t>Кобазова</a:t>
            </a:r>
            <a:r>
              <a:rPr lang="ru-RU" sz="4500" dirty="0">
                <a:solidFill>
                  <a:schemeClr val="tx1"/>
                </a:solidFill>
              </a:rPr>
              <a:t> Ю.В., доцент </a:t>
            </a:r>
            <a:r>
              <a:rPr lang="ru-RU" sz="4500" dirty="0" err="1">
                <a:solidFill>
                  <a:schemeClr val="tx1"/>
                </a:solidFill>
              </a:rPr>
              <a:t>Шахмалова</a:t>
            </a:r>
            <a:r>
              <a:rPr lang="ru-RU" sz="4500" dirty="0">
                <a:solidFill>
                  <a:schemeClr val="tx1"/>
                </a:solidFill>
              </a:rPr>
              <a:t> И.И.</a:t>
            </a:r>
          </a:p>
          <a:p>
            <a:pPr marL="360000" indent="0">
              <a:spcBef>
                <a:spcPts val="0"/>
              </a:spcBef>
              <a:buNone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640763" cy="793750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</a:t>
            </a:r>
            <a:r>
              <a:rPr lang="ru-RU" sz="1800" b="1" u="sng" dirty="0" smtClean="0">
                <a:solidFill>
                  <a:schemeClr val="tx1"/>
                </a:solidFill>
              </a:rPr>
              <a:t>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3" y="1196975"/>
            <a:ext cx="8640959" cy="5111750"/>
          </a:xfrm>
        </p:spPr>
        <p:txBody>
          <a:bodyPr>
            <a:normAutofit fontScale="92500" lnSpcReduction="10000"/>
          </a:bodyPr>
          <a:lstStyle/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</a:rPr>
              <a:t>Кафедра </a:t>
            </a:r>
            <a:r>
              <a:rPr lang="ru-RU" sz="2200" b="1" dirty="0">
                <a:solidFill>
                  <a:schemeClr val="tx1"/>
                </a:solidFill>
              </a:rPr>
              <a:t>СД</a:t>
            </a:r>
            <a:r>
              <a:rPr lang="ru-RU" sz="2200" dirty="0">
                <a:solidFill>
                  <a:schemeClr val="tx1"/>
                </a:solidFill>
              </a:rPr>
              <a:t> – </a:t>
            </a:r>
            <a:r>
              <a:rPr lang="ru-RU" sz="2200" i="1" dirty="0">
                <a:solidFill>
                  <a:srgbClr val="FF0000"/>
                </a:solidFill>
              </a:rPr>
              <a:t>«</a:t>
            </a:r>
            <a:r>
              <a:rPr lang="ru-RU" sz="2200" i="1" dirty="0" err="1">
                <a:solidFill>
                  <a:srgbClr val="FF0000"/>
                </a:solidFill>
              </a:rPr>
              <a:t>Тепловизионное</a:t>
            </a:r>
            <a:r>
              <a:rPr lang="ru-RU" sz="2200" i="1" dirty="0">
                <a:solidFill>
                  <a:srgbClr val="FF0000"/>
                </a:solidFill>
              </a:rPr>
              <a:t> обследование»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500" u="sng" dirty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200" dirty="0">
                <a:solidFill>
                  <a:schemeClr val="tx1"/>
                </a:solidFill>
              </a:rPr>
              <a:t>– к.т.н. Косарев Л.В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500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«Повышение надежности эксплуатационных характеристик системы внутренней канализации в условиях Крайнего Севера»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200" u="sng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u="sng" dirty="0" smtClean="0">
                <a:solidFill>
                  <a:schemeClr val="tx1"/>
                </a:solidFill>
              </a:rPr>
              <a:t>Научный </a:t>
            </a:r>
            <a:r>
              <a:rPr lang="ru-RU" sz="2200" u="sng" dirty="0">
                <a:solidFill>
                  <a:schemeClr val="tx1"/>
                </a:solidFill>
              </a:rPr>
              <a:t>руководитель </a:t>
            </a:r>
            <a:r>
              <a:rPr lang="ru-RU" sz="2200" dirty="0">
                <a:solidFill>
                  <a:schemeClr val="tx1"/>
                </a:solidFill>
              </a:rPr>
              <a:t>– к.т.н. Косарев Л.В.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000" dirty="0">
              <a:solidFill>
                <a:schemeClr val="tx1"/>
              </a:solidFill>
            </a:endParaRP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b="1" i="1" u="sng" dirty="0" smtClean="0">
                <a:solidFill>
                  <a:schemeClr val="tx1"/>
                </a:solidFill>
              </a:rPr>
              <a:t>Постановили: 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</a:rPr>
              <a:t>Зарегистрировать тему кафедры СД, продолжить работу над утвержденными инициативными темами. 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</a:rPr>
              <a:t>Тематику кафедры «Филология» </a:t>
            </a:r>
            <a:r>
              <a:rPr lang="ru-RU" sz="2200" i="1" dirty="0" smtClean="0">
                <a:solidFill>
                  <a:srgbClr val="FF0000"/>
                </a:solidFill>
              </a:rPr>
              <a:t>«Социально-философские </a:t>
            </a:r>
            <a:r>
              <a:rPr lang="ru-RU" sz="2200" i="1" dirty="0">
                <a:solidFill>
                  <a:srgbClr val="FF0000"/>
                </a:solidFill>
              </a:rPr>
              <a:t>аспекты современной подростковой литературы</a:t>
            </a:r>
            <a:r>
              <a:rPr lang="ru-RU" sz="2200" i="1" dirty="0" smtClean="0">
                <a:solidFill>
                  <a:srgbClr val="FF0000"/>
                </a:solidFill>
              </a:rPr>
              <a:t>» </a:t>
            </a:r>
            <a:r>
              <a:rPr lang="ru-RU" sz="2200" i="1" dirty="0" smtClean="0">
                <a:solidFill>
                  <a:schemeClr val="tx1"/>
                </a:solidFill>
              </a:rPr>
              <a:t>вынести на обсуждение в 2023г., с рекомендацией закрытия из-за отсутствия научного руководителя</a:t>
            </a:r>
            <a:endParaRPr lang="ru-RU" sz="2200" i="1" dirty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i="1" dirty="0" smtClean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 b="1" i="1" dirty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640763" cy="7191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</a:t>
            </a:r>
            <a:r>
              <a:rPr lang="en-US" sz="1800" b="1" u="sng" dirty="0" smtClean="0">
                <a:solidFill>
                  <a:schemeClr val="tx1"/>
                </a:solidFill>
              </a:rPr>
              <a:t>2</a:t>
            </a:r>
            <a:r>
              <a:rPr lang="ru-RU" sz="1800" b="1" u="sng" dirty="0" smtClean="0">
                <a:solidFill>
                  <a:schemeClr val="tx1"/>
                </a:solidFill>
              </a:rPr>
              <a:t>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7" cy="158417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                    </a:t>
            </a:r>
            <a:r>
              <a:rPr lang="ru-RU" sz="2400" b="1" u="sng" dirty="0" smtClean="0">
                <a:solidFill>
                  <a:schemeClr val="tx1"/>
                </a:solidFill>
              </a:rPr>
              <a:t>Вопросы</a:t>
            </a:r>
            <a:r>
              <a:rPr lang="ru-RU" sz="2400" b="1" u="sng" dirty="0">
                <a:solidFill>
                  <a:schemeClr val="tx1"/>
                </a:solidFill>
              </a:rPr>
              <a:t>, рассматриваемые НТС в 202</a:t>
            </a:r>
            <a:r>
              <a:rPr lang="en-US" sz="2400" b="1" u="sng" dirty="0">
                <a:solidFill>
                  <a:schemeClr val="tx1"/>
                </a:solidFill>
              </a:rPr>
              <a:t>2</a:t>
            </a:r>
            <a:r>
              <a:rPr lang="ru-RU" sz="2400" b="1" u="sng" dirty="0">
                <a:solidFill>
                  <a:schemeClr val="tx1"/>
                </a:solidFill>
              </a:rPr>
              <a:t> г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НИР, выполнение объемов финансирования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3547" y="1916832"/>
            <a:ext cx="8064896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/>
              <a:t>Финансирование НИР за 202</a:t>
            </a:r>
            <a:r>
              <a:rPr lang="en-US" sz="2800" b="1" dirty="0"/>
              <a:t>1</a:t>
            </a:r>
            <a:r>
              <a:rPr lang="ru-RU" sz="2800" b="1" dirty="0"/>
              <a:t> г.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Постановили: 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сотрудников ВУЗа в поиске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научной работы (получение грантов,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НИР по хоздоговорам, а также участие в Федеральных целевых программах);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итогам 2021 года показатели мониторинга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объема доходов от научных исследований в расчете на одного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НПР в целом по институту;</a:t>
            </a:r>
          </a:p>
          <a:p>
            <a:pPr marL="3600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привлечения средств по х/д и гос. бюджетным темам проводить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привлечению спонсорской помощи для осуществления научно-исследовательской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7837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41874</TotalTime>
  <Words>2336</Words>
  <Application>Microsoft Office PowerPoint</Application>
  <PresentationFormat>Экран (4:3)</PresentationFormat>
  <Paragraphs>166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Symbol</vt:lpstr>
      <vt:lpstr>Times New Roman</vt:lpstr>
      <vt:lpstr>Trebuchet MS</vt:lpstr>
      <vt:lpstr>Verdana</vt:lpstr>
      <vt:lpstr>Wingdings 3</vt:lpstr>
      <vt:lpstr>Аспект</vt:lpstr>
      <vt:lpstr>Итоги работы НТС  ТИ (ф) СВФУ за 2022 г.</vt:lpstr>
      <vt:lpstr>Состав научно-технического совета в 2022 году</vt:lpstr>
      <vt:lpstr>Периодичность работы научно-технического совета - 1 раз в месяц.  В 2022 г. было проведено 10 плановых заседаний.  Рассмотрено 47 вопросов.</vt:lpstr>
      <vt:lpstr>Вопросы, рассматриваемые НТС в 2022г. Планирование научно-инновационной деятельности </vt:lpstr>
      <vt:lpstr>Вопросы, рассматриваемые НТС в 2022 г. Планирование научно-инновационной деятельности </vt:lpstr>
      <vt:lpstr>Вопросы, рассматриваемые НТС в 2022 г. Планирование научно-инновационной деятельности </vt:lpstr>
      <vt:lpstr>Вопросы, рассматриваемые НТС в 2022 г. Планирование научно-инновационной деятельности </vt:lpstr>
      <vt:lpstr>Вопросы, рассматриваемые НТС в 2022 г. Планирование научно-инновационной деятельности </vt:lpstr>
      <vt:lpstr>                      Вопросы, рассматриваемые НТС в 2022 г.  Сопровождение НИР, выполнение объемов финансирования</vt:lpstr>
      <vt:lpstr>Вопросы, рассматриваемые НТС в 2022 г. Подготовка кадров</vt:lpstr>
      <vt:lpstr>Презентация PowerPoint</vt:lpstr>
      <vt:lpstr>Вопросы, рассматриваемые НТС в 2022 г. Исполнение научно-инновационной деятельности  </vt:lpstr>
      <vt:lpstr>Вопросы, рассматриваемые НТС в 2022 г. Организация конференций</vt:lpstr>
      <vt:lpstr>Вопросы, рассматриваемые НТС в 2022 г. Разработка и приведение в соответствие  нормативам документов</vt:lpstr>
      <vt:lpstr>Вопросы, рассматриваемые НТС в 2022 г. Публикационная активность сотрудников  и издательская деятельность </vt:lpstr>
      <vt:lpstr>Презентация PowerPoint</vt:lpstr>
      <vt:lpstr>Вопросы, рассматриваемые НТС в 2022 г. Студенческая наука  </vt:lpstr>
      <vt:lpstr>Вопросы, рассматриваемые НТС в 2022 г. Студенческая наука  </vt:lpstr>
      <vt:lpstr>Вопросы, рассматриваемые НТС в 2022г. Студенческая наука  </vt:lpstr>
      <vt:lpstr>График посещаемости НТС в 2022 году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Николай Николаевич Гриб</cp:lastModifiedBy>
  <cp:revision>281</cp:revision>
  <cp:lastPrinted>2022-01-25T01:09:02Z</cp:lastPrinted>
  <dcterms:modified xsi:type="dcterms:W3CDTF">2023-01-24T03:38:14Z</dcterms:modified>
</cp:coreProperties>
</file>