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2"/>
  </p:notesMasterIdLst>
  <p:handoutMasterIdLst>
    <p:handoutMasterId r:id="rId13"/>
  </p:handoutMasterIdLst>
  <p:sldIdLst>
    <p:sldId id="267" r:id="rId2"/>
    <p:sldId id="268" r:id="rId3"/>
    <p:sldId id="263" r:id="rId4"/>
    <p:sldId id="257" r:id="rId5"/>
    <p:sldId id="260" r:id="rId6"/>
    <p:sldId id="269" r:id="rId7"/>
    <p:sldId id="259" r:id="rId8"/>
    <p:sldId id="270" r:id="rId9"/>
    <p:sldId id="271" r:id="rId10"/>
    <p:sldId id="272" r:id="rId11"/>
  </p:sldIdLst>
  <p:sldSz cx="12192000" cy="6858000"/>
  <p:notesSz cx="6761163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30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DAE1"/>
    <a:srgbClr val="C7D2DB"/>
    <a:srgbClr val="DEE5EA"/>
    <a:srgbClr val="F0F3F6"/>
    <a:srgbClr val="C9D4DD"/>
    <a:srgbClr val="E2E8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636" y="108"/>
      </p:cViewPr>
      <p:guideLst>
        <p:guide pos="3840"/>
        <p:guide orient="horz" pos="304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65862835-E67A-4C49-AF5C-7BCADCB024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300711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82" tIns="45441" rIns="90882" bIns="4544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5608"/>
            <a:ext cx="5408930" cy="3914488"/>
          </a:xfrm>
          <a:prstGeom prst="rect">
            <a:avLst/>
          </a:prstGeom>
        </p:spPr>
        <p:txBody>
          <a:bodyPr vert="horz" lIns="90882" tIns="45441" rIns="90882" bIns="4544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71BE2E72-30AF-41CA-92BC-56B9B1F958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9305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707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989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0284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314784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2573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3568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9902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3672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235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47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429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437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777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602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227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876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921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F158260-C609-40DA-8CC7-835E53F5FF41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795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1836559" y="682647"/>
            <a:ext cx="7942041" cy="6005756"/>
            <a:chOff x="136364" y="602554"/>
            <a:chExt cx="11163839" cy="8417528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136364" y="602554"/>
              <a:ext cx="11163839" cy="8417528"/>
              <a:chOff x="1129056" y="22958"/>
              <a:chExt cx="11163839" cy="8417528"/>
            </a:xfrm>
          </p:grpSpPr>
          <p:grpSp>
            <p:nvGrpSpPr>
              <p:cNvPr id="11" name="Группа 10"/>
              <p:cNvGrpSpPr/>
              <p:nvPr/>
            </p:nvGrpSpPr>
            <p:grpSpPr>
              <a:xfrm>
                <a:off x="1129056" y="22958"/>
                <a:ext cx="11163839" cy="8417528"/>
                <a:chOff x="8268291" y="-844574"/>
                <a:chExt cx="4104903" cy="3568208"/>
              </a:xfrm>
            </p:grpSpPr>
            <p:sp>
              <p:nvSpPr>
                <p:cNvPr id="13" name="Прямоугольник 12">
                  <a:extLst>
                    <a:ext uri="{FF2B5EF4-FFF2-40B4-BE49-F238E27FC236}">
                      <a16:creationId xmlns:a16="http://schemas.microsoft.com/office/drawing/2014/main" id="{E672F3DD-E9D9-48F2-8F57-671A0B52AC7E}"/>
                    </a:ext>
                  </a:extLst>
                </p:cNvPr>
                <p:cNvSpPr/>
                <p:nvPr/>
              </p:nvSpPr>
              <p:spPr>
                <a:xfrm rot="18763857">
                  <a:off x="9571779" y="-42025"/>
                  <a:ext cx="1800000" cy="1800000"/>
                </a:xfrm>
                <a:prstGeom prst="rect">
                  <a:avLst/>
                </a:prstGeom>
                <a:solidFill>
                  <a:srgbClr val="C9D4D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714"/>
                </a:p>
              </p:txBody>
            </p:sp>
            <p:sp>
              <p:nvSpPr>
                <p:cNvPr id="14" name="Прямоугольник 13">
                  <a:extLst>
                    <a:ext uri="{FF2B5EF4-FFF2-40B4-BE49-F238E27FC236}">
                      <a16:creationId xmlns:a16="http://schemas.microsoft.com/office/drawing/2014/main" id="{29246B58-A552-4B0C-BB62-E4E7070E4B23}"/>
                    </a:ext>
                  </a:extLst>
                </p:cNvPr>
                <p:cNvSpPr/>
                <p:nvPr/>
              </p:nvSpPr>
              <p:spPr>
                <a:xfrm rot="18763857">
                  <a:off x="8268291" y="-844574"/>
                  <a:ext cx="1800000" cy="1800000"/>
                </a:xfrm>
                <a:prstGeom prst="rect">
                  <a:avLst/>
                </a:prstGeom>
                <a:solidFill>
                  <a:srgbClr val="E2E8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714"/>
                </a:p>
              </p:txBody>
            </p:sp>
            <p:sp>
              <p:nvSpPr>
                <p:cNvPr id="15" name="Прямоугольник 14">
                  <a:extLst>
                    <a:ext uri="{FF2B5EF4-FFF2-40B4-BE49-F238E27FC236}">
                      <a16:creationId xmlns:a16="http://schemas.microsoft.com/office/drawing/2014/main" id="{F6CC0067-FDE5-4E62-99E7-30C05E6BF985}"/>
                    </a:ext>
                  </a:extLst>
                </p:cNvPr>
                <p:cNvSpPr/>
                <p:nvPr/>
              </p:nvSpPr>
              <p:spPr>
                <a:xfrm rot="18763857">
                  <a:off x="11293194" y="800594"/>
                  <a:ext cx="1080000" cy="1080000"/>
                </a:xfrm>
                <a:prstGeom prst="rect">
                  <a:avLst/>
                </a:prstGeom>
                <a:solidFill>
                  <a:srgbClr val="E2E8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714"/>
                </a:p>
              </p:txBody>
            </p:sp>
            <p:sp>
              <p:nvSpPr>
                <p:cNvPr id="16" name="Прямоугольник 15">
                  <a:extLst>
                    <a:ext uri="{FF2B5EF4-FFF2-40B4-BE49-F238E27FC236}">
                      <a16:creationId xmlns:a16="http://schemas.microsoft.com/office/drawing/2014/main" id="{FB4B9BA7-9CD9-4F1B-A0C1-648D0CAD83A7}"/>
                    </a:ext>
                  </a:extLst>
                </p:cNvPr>
                <p:cNvSpPr/>
                <p:nvPr/>
              </p:nvSpPr>
              <p:spPr>
                <a:xfrm rot="18763857">
                  <a:off x="8934256" y="810149"/>
                  <a:ext cx="884365" cy="884365"/>
                </a:xfrm>
                <a:prstGeom prst="rect">
                  <a:avLst/>
                </a:prstGeom>
                <a:solidFill>
                  <a:srgbClr val="D1DAE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714"/>
                </a:p>
              </p:txBody>
            </p:sp>
            <p:sp>
              <p:nvSpPr>
                <p:cNvPr id="17" name="Прямоугольник 16">
                  <a:extLst>
                    <a:ext uri="{FF2B5EF4-FFF2-40B4-BE49-F238E27FC236}">
                      <a16:creationId xmlns:a16="http://schemas.microsoft.com/office/drawing/2014/main" id="{4B9B6657-AE05-4CDE-92C3-CBDC73C0D72E}"/>
                    </a:ext>
                  </a:extLst>
                </p:cNvPr>
                <p:cNvSpPr/>
                <p:nvPr/>
              </p:nvSpPr>
              <p:spPr>
                <a:xfrm rot="18763857">
                  <a:off x="11072701" y="2183634"/>
                  <a:ext cx="540000" cy="540000"/>
                </a:xfrm>
                <a:prstGeom prst="rect">
                  <a:avLst/>
                </a:prstGeom>
                <a:solidFill>
                  <a:srgbClr val="DEE5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714"/>
                </a:p>
              </p:txBody>
            </p:sp>
          </p:grpSp>
          <p:sp>
            <p:nvSpPr>
              <p:cNvPr id="12" name="Прямоугольник 11">
                <a:extLst>
                  <a:ext uri="{FF2B5EF4-FFF2-40B4-BE49-F238E27FC236}">
                    <a16:creationId xmlns:a16="http://schemas.microsoft.com/office/drawing/2014/main" id="{FB4B9BA7-9CD9-4F1B-A0C1-648D0CAD83A7}"/>
                  </a:ext>
                </a:extLst>
              </p:cNvPr>
              <p:cNvSpPr/>
              <p:nvPr/>
            </p:nvSpPr>
            <p:spPr>
              <a:xfrm rot="18763857">
                <a:off x="7988726" y="521960"/>
                <a:ext cx="2547758" cy="2937206"/>
              </a:xfrm>
              <a:prstGeom prst="rect">
                <a:avLst/>
              </a:prstGeom>
              <a:solidFill>
                <a:srgbClr val="F0F3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714"/>
              </a:p>
            </p:txBody>
          </p:sp>
        </p:grp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FB4B9BA7-9CD9-4F1B-A0C1-648D0CAD83A7}"/>
                </a:ext>
              </a:extLst>
            </p:cNvPr>
            <p:cNvSpPr/>
            <p:nvPr/>
          </p:nvSpPr>
          <p:spPr>
            <a:xfrm rot="18763857">
              <a:off x="7269327" y="5628077"/>
              <a:ext cx="1866788" cy="2052771"/>
            </a:xfrm>
            <a:prstGeom prst="rect">
              <a:avLst/>
            </a:prstGeom>
            <a:solidFill>
              <a:srgbClr val="F0F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714"/>
            </a:p>
          </p:txBody>
        </p:sp>
      </p:grpSp>
      <p:sp>
        <p:nvSpPr>
          <p:cNvPr id="2" name="Заголовок 6"/>
          <p:cNvSpPr txBox="1">
            <a:spLocks/>
          </p:cNvSpPr>
          <p:nvPr/>
        </p:nvSpPr>
        <p:spPr>
          <a:xfrm>
            <a:off x="1481261" y="2187645"/>
            <a:ext cx="9229476" cy="179072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ПРОГРАММА РАЗВИТИЯ </a:t>
            </a:r>
            <a:endParaRPr lang="ru-RU" sz="4000" b="1" dirty="0">
              <a:solidFill>
                <a:srgbClr val="C0000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ТЕХНИЧЕСКОГО ИНСТИТУТА (ФИЛИАЛА) СВФУ в г. НЕРЮНГРИ</a:t>
            </a:r>
            <a:endParaRPr lang="ru-RU" sz="4000" b="1" dirty="0">
              <a:solidFill>
                <a:srgbClr val="C0000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на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2023-2025 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гг.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E1492C7B-F46D-4E26-A969-9483668FAC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969" t="19584" r="11617" b="36160"/>
          <a:stretch/>
        </p:blipFill>
        <p:spPr>
          <a:xfrm>
            <a:off x="4777618" y="493727"/>
            <a:ext cx="2636763" cy="775013"/>
          </a:xfrm>
          <a:prstGeom prst="rect">
            <a:avLst/>
          </a:prstGeom>
        </p:spPr>
      </p:pic>
      <p:pic>
        <p:nvPicPr>
          <p:cNvPr id="19" name="Picture 2" descr="Приоритет 203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80" y="639401"/>
            <a:ext cx="2745620" cy="54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861" y="553897"/>
            <a:ext cx="2291472" cy="665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8594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31" y="1100126"/>
            <a:ext cx="10998137" cy="4657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612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869324" y="1149595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ПРИОРИТЕТЫ РАЗВИТИЯ ИНСТИТУТА В 2023-2025 гг.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53C229BA-B780-3E86-3410-0FF68907DF2B}"/>
              </a:ext>
            </a:extLst>
          </p:cNvPr>
          <p:cNvGrpSpPr/>
          <p:nvPr/>
        </p:nvGrpSpPr>
        <p:grpSpPr>
          <a:xfrm>
            <a:off x="8910218" y="437503"/>
            <a:ext cx="2823497" cy="451591"/>
            <a:chOff x="8910218" y="437503"/>
            <a:chExt cx="2823497" cy="451591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DE402171-0A5F-7B50-BC1F-587AB5236A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9094" t="8786" r="14492" b="39776"/>
            <a:stretch/>
          </p:blipFill>
          <p:spPr>
            <a:xfrm>
              <a:off x="8910218" y="437503"/>
              <a:ext cx="1071535" cy="451591"/>
            </a:xfrm>
            <a:prstGeom prst="rect">
              <a:avLst/>
            </a:prstGeom>
          </p:spPr>
        </p:pic>
        <p:pic>
          <p:nvPicPr>
            <p:cNvPr id="9" name="Picture 2" descr="Приоритет 2030">
              <a:extLst>
                <a:ext uri="{FF2B5EF4-FFF2-40B4-BE49-F238E27FC236}">
                  <a16:creationId xmlns:a16="http://schemas.microsoft.com/office/drawing/2014/main" id="{0A07F56A-6D97-8B8E-8EE6-BDC492D9A7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3745" y="565094"/>
              <a:ext cx="1639970" cy="32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Прямоугольник 1"/>
          <p:cNvSpPr/>
          <p:nvPr/>
        </p:nvSpPr>
        <p:spPr>
          <a:xfrm>
            <a:off x="1327638" y="2136339"/>
            <a:ext cx="96012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Преодолеть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кадровый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голод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Открыть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институте колледж (т.е. начать при институте реализацию учебных программ СПО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Увеличить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образовательных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 ВО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лучшить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инфраструктуру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института 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Направить научно-исследовательскую работу в русло стратегических проектов СВФУ</a:t>
            </a:r>
          </a:p>
          <a:p>
            <a:pPr marL="342900" indent="-342900">
              <a:buAutoNum type="arabicPeriod"/>
            </a:pPr>
            <a:endParaRPr lang="ru-RU" sz="28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3940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227486" y="879196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ИЗМЕНЕНИЯ В ОБРАЗОВАТЕЛЬНОМ ПРОЦЕССЕ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53C229BA-B780-3E86-3410-0FF68907DF2B}"/>
              </a:ext>
            </a:extLst>
          </p:cNvPr>
          <p:cNvGrpSpPr/>
          <p:nvPr/>
        </p:nvGrpSpPr>
        <p:grpSpPr>
          <a:xfrm>
            <a:off x="8901426" y="129790"/>
            <a:ext cx="2823497" cy="451591"/>
            <a:chOff x="8910218" y="437503"/>
            <a:chExt cx="2823497" cy="451591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DE402171-0A5F-7B50-BC1F-587AB5236A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9094" t="8786" r="14492" b="39776"/>
            <a:stretch/>
          </p:blipFill>
          <p:spPr>
            <a:xfrm>
              <a:off x="8910218" y="437503"/>
              <a:ext cx="1071535" cy="451591"/>
            </a:xfrm>
            <a:prstGeom prst="rect">
              <a:avLst/>
            </a:prstGeom>
          </p:spPr>
        </p:pic>
        <p:pic>
          <p:nvPicPr>
            <p:cNvPr id="9" name="Picture 2" descr="Приоритет 2030">
              <a:extLst>
                <a:ext uri="{FF2B5EF4-FFF2-40B4-BE49-F238E27FC236}">
                  <a16:creationId xmlns:a16="http://schemas.microsoft.com/office/drawing/2014/main" id="{0A07F56A-6D97-8B8E-8EE6-BDC492D9A7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3745" y="565094"/>
              <a:ext cx="1639970" cy="32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Прямоугольник 1"/>
          <p:cNvSpPr/>
          <p:nvPr/>
        </p:nvSpPr>
        <p:spPr>
          <a:xfrm>
            <a:off x="1266711" y="1484900"/>
            <a:ext cx="949569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А) Открытие на базе ТИ(Ф) СВФУ программ СПО, увеличение программ высшего образования, ДПО и КПК полностью удовлетворяющей потребностям работодателей;</a:t>
            </a:r>
          </a:p>
          <a:p>
            <a:endParaRPr lang="ru-RU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Б) Повышение цифровой компетентности выпускников;</a:t>
            </a:r>
          </a:p>
          <a:p>
            <a:endParaRPr lang="ru-RU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В) Внедрение новых механизмов участия работодателей в решении задач обеспечения предприятий и организаций высококвалифицированными кадрами, а именно: практико-ориентированное обучение и наставничество; разработка непосредственно с работодателями ФГОС И ООП; открытие базовых кафедр.</a:t>
            </a:r>
          </a:p>
          <a:p>
            <a:endParaRPr lang="ru-RU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С) Трансформация образовательной деятельности, а именно: внедрение в учебный процесс дисциплин изучаемых как КПК и индивидуальных образовательных траекторий, цикловых систем обучения.</a:t>
            </a:r>
          </a:p>
        </p:txBody>
      </p:sp>
    </p:spTree>
    <p:extLst>
      <p:ext uri="{BB962C8B-B14F-4D97-AF65-F5344CB8AC3E}">
        <p14:creationId xmlns:p14="http://schemas.microsoft.com/office/powerpoint/2010/main" val="70011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335342" y="201634"/>
            <a:ext cx="8518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ПРИОРИТЕТЫ НАУЧНО-ИССЛЕДОВАТЕЛЬСКОЙ И ИННОВАЦИОННОЙ ДЕЯТЕЛЬНОСТИ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EAFEF745-35D8-E671-263E-E53DEF8B7A55}"/>
              </a:ext>
            </a:extLst>
          </p:cNvPr>
          <p:cNvGrpSpPr/>
          <p:nvPr/>
        </p:nvGrpSpPr>
        <p:grpSpPr>
          <a:xfrm>
            <a:off x="8854222" y="129449"/>
            <a:ext cx="2823497" cy="451591"/>
            <a:chOff x="8910218" y="437503"/>
            <a:chExt cx="2823497" cy="451591"/>
          </a:xfrm>
        </p:grpSpPr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C681231C-9CF6-3610-2211-0A3C11C616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9094" t="8786" r="14492" b="39776"/>
            <a:stretch/>
          </p:blipFill>
          <p:spPr>
            <a:xfrm>
              <a:off x="8910218" y="437503"/>
              <a:ext cx="1071535" cy="451591"/>
            </a:xfrm>
            <a:prstGeom prst="rect">
              <a:avLst/>
            </a:prstGeom>
          </p:spPr>
        </p:pic>
        <p:pic>
          <p:nvPicPr>
            <p:cNvPr id="9" name="Picture 2" descr="Приоритет 2030">
              <a:extLst>
                <a:ext uri="{FF2B5EF4-FFF2-40B4-BE49-F238E27FC236}">
                  <a16:creationId xmlns:a16="http://schemas.microsoft.com/office/drawing/2014/main" id="{D55AEF15-03CA-FDD2-20C3-B304424862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3745" y="565094"/>
              <a:ext cx="1639970" cy="32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Прямоугольник 1"/>
          <p:cNvSpPr/>
          <p:nvPr/>
        </p:nvSpPr>
        <p:spPr>
          <a:xfrm>
            <a:off x="897357" y="924770"/>
            <a:ext cx="107519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Это участие </a:t>
            </a:r>
            <a:r>
              <a:rPr lang="ru-RU" dirty="0">
                <a:solidFill>
                  <a:srgbClr val="FF0000"/>
                </a:solidFill>
              </a:rPr>
              <a:t>института в работе над стратегическими проектами СВФУ и краткосрочными разработками, направленными на получение эффекта в течении 1-3 лет с потенциальным набором конечного продукта, а также развитие НИР и НИРС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20968" y="1755767"/>
            <a:ext cx="11280531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технический институт может проводить исследования в области </a:t>
            </a:r>
            <a:r>
              <a:rPr lang="ru-RU" sz="1600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энергоэффективных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строительных материалов (материалы) по направлениям: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Вторичное использование бетона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Строительные композиционные материалы контактно-конденсационного твердения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Строительные композиционные материалы с использованием отходов полимерных армируемых материалов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области технологии мониторинга и прогнозирования состояния окружающей среды по направлению: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мониторинг и прогноз сейсмических событий на горном производстве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области технологии поиска, разведки, разработки месторождений полезных ископаемых и их добычи: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Ресурсосберегающая технология геолого-геофизического изучения выходов угольных пластов в криолитозоне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Технология скважинной гидродобычи при разработке золото- и алмазоносных россыпей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Кроме того, в соответствии с целевой моделью в ТИ (ф) СВФУ выделено три направления совершенствования научно-исследовательской и инновационной деятельности в период с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2025 годы: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	Трансформация системы оценки эффективности кадрового состава НПР.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	Трансформация системы Эффективно Контракта (ЭК) в систему Персонального Целевого Контракта (ПЦК).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	 Модернизация материально-технической базы научно-исследовательских лабораторий и научно-учебных инструментальных баз кафедр.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каждом направлении предусмотрен ряд мероприятий, которые должны быть реализованы в режиме поступательного исполнения с постоянным контролем эффективности их внедрения (квартальная оценка) непосредственно заведующими кафедрами. </a:t>
            </a:r>
          </a:p>
        </p:txBody>
      </p:sp>
    </p:spTree>
    <p:extLst>
      <p:ext uri="{BB962C8B-B14F-4D97-AF65-F5344CB8AC3E}">
        <p14:creationId xmlns:p14="http://schemas.microsoft.com/office/powerpoint/2010/main" val="3883145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279346" y="201633"/>
            <a:ext cx="8518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КАДРОВОГО ПОТЕНЦИАЛА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61DCD59B-999E-64F5-8594-F5C292574EFF}"/>
              </a:ext>
            </a:extLst>
          </p:cNvPr>
          <p:cNvGrpSpPr/>
          <p:nvPr/>
        </p:nvGrpSpPr>
        <p:grpSpPr>
          <a:xfrm>
            <a:off x="8488187" y="129772"/>
            <a:ext cx="2823497" cy="451591"/>
            <a:chOff x="8910218" y="437503"/>
            <a:chExt cx="2823497" cy="451591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56EEA8B1-DE76-3159-2D15-022A8DC31C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9094" t="8786" r="14492" b="39776"/>
            <a:stretch/>
          </p:blipFill>
          <p:spPr>
            <a:xfrm>
              <a:off x="8910218" y="437503"/>
              <a:ext cx="1071535" cy="451591"/>
            </a:xfrm>
            <a:prstGeom prst="rect">
              <a:avLst/>
            </a:prstGeom>
          </p:spPr>
        </p:pic>
        <p:pic>
          <p:nvPicPr>
            <p:cNvPr id="11" name="Picture 2" descr="Приоритет 2030">
              <a:extLst>
                <a:ext uri="{FF2B5EF4-FFF2-40B4-BE49-F238E27FC236}">
                  <a16:creationId xmlns:a16="http://schemas.microsoft.com/office/drawing/2014/main" id="{8FB9127B-7CE4-3E37-CADB-435B3F1C3E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3745" y="565094"/>
              <a:ext cx="1639970" cy="32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Прямоугольник 1"/>
          <p:cNvSpPr/>
          <p:nvPr/>
        </p:nvSpPr>
        <p:spPr>
          <a:xfrm>
            <a:off x="131885" y="735159"/>
            <a:ext cx="12186138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решения данной проблемы в институте постоянно ведется работа по поиску необходимых кандидатур на вакантные места (в 2022 году приглашены и работают 2 доцента)</a:t>
            </a:r>
          </a:p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Основной стимул для приглашения преподавателей из других регионов это высокая заработная плата и предоставление жилья. Для этого предлагается принять следующие меры: </a:t>
            </a:r>
          </a:p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	Увеличить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бюджетное финансирование ТИ(Ф) СВФУ, что позволит поднять зарплату приглашенным преподавателям до того уровня при котором они согласны работать в ТИ(Ф) СВФУ.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	Нужно увеличить поступление средств во вне бюджет ТИ(Ф) СВФУ. Сделать это можно несколькими путями: 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а) Совместно с отделом правовых и имущественных отношений СВФУ добиться от наблюдательного совета СВФУ и </a:t>
            </a:r>
            <a:r>
              <a:rPr lang="ru-RU" sz="1600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Минобра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РФ разрешения на сдачу в аренду свободных площадей, закрепленных за ТИ(Ф) СВФУ. </a:t>
            </a:r>
            <a:endParaRPr lang="ru-RU" sz="1600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с разрешения руководства СВФУ повысить оплату за обучение на заочном отделении.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в) Передать в СВФУ на возмездной основе имеющееся в институте, но не используемое в настоящее время имущество, которое может быть востребовано в СВФУ.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Организовать совместно с СВФУ программу поддержки жильем для перспективных молодых кандидатов наук, а именно: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если, проработав год в ТИ(Ф) СВФУ приглашенный преподаватель зарекомендовал себя, как добросовестный ответственный работник ему предлагается единовременная выплата в размере необходимой для внесения первоначального взноса на ипотечный кредит для покупки квартиры в г. Нерюнгри, с условием, что этот преподаватель обязуется отработать в ТИ(Ф) СВФУ 5 лет со дня получения этой выплаты, в противном случае он должен возместить размеры выплаты в полном объеме. 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	Адаптировать показатели выполнения эффективного контракта к целям выполнения программы развития ТИ(Ф) СВФУ до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2025.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 startAt="4"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Активизировать работу среди выпускников с целью поступления в аспирантуру/магистратуру</a:t>
            </a:r>
          </a:p>
          <a:p>
            <a:pPr marL="342900" indent="-342900">
              <a:buAutoNum type="arabicPeriod" startAt="4"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Вести работу с городскими властями по вопросу о выделении муниципального жилья приехавшим в Нерюнгри на ПМЖ преподавателям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7506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-553165" y="334261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ИНФРАСТРУКТУРЫ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53C229BA-B780-3E86-3410-0FF68907DF2B}"/>
              </a:ext>
            </a:extLst>
          </p:cNvPr>
          <p:cNvGrpSpPr/>
          <p:nvPr/>
        </p:nvGrpSpPr>
        <p:grpSpPr>
          <a:xfrm>
            <a:off x="8826242" y="334261"/>
            <a:ext cx="2823497" cy="451591"/>
            <a:chOff x="8910218" y="437503"/>
            <a:chExt cx="2823497" cy="451591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DE402171-0A5F-7B50-BC1F-587AB5236A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9094" t="8786" r="14492" b="39776"/>
            <a:stretch/>
          </p:blipFill>
          <p:spPr>
            <a:xfrm>
              <a:off x="8910218" y="437503"/>
              <a:ext cx="1071535" cy="451591"/>
            </a:xfrm>
            <a:prstGeom prst="rect">
              <a:avLst/>
            </a:prstGeom>
          </p:spPr>
        </p:pic>
        <p:pic>
          <p:nvPicPr>
            <p:cNvPr id="9" name="Picture 2" descr="Приоритет 2030">
              <a:extLst>
                <a:ext uri="{FF2B5EF4-FFF2-40B4-BE49-F238E27FC236}">
                  <a16:creationId xmlns:a16="http://schemas.microsoft.com/office/drawing/2014/main" id="{0A07F56A-6D97-8B8E-8EE6-BDC492D9A7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3745" y="565094"/>
              <a:ext cx="1639970" cy="32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Прямоугольник 1"/>
          <p:cNvSpPr/>
          <p:nvPr/>
        </p:nvSpPr>
        <p:spPr>
          <a:xfrm>
            <a:off x="951722" y="1224285"/>
            <a:ext cx="1108476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Доминанта инфраструктурной политики. </a:t>
            </a:r>
          </a:p>
          <a:p>
            <a:pPr algn="just"/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Стратегические цели:</a:t>
            </a:r>
          </a:p>
          <a:p>
            <a:pPr algn="just"/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инфраструктуры и укрепление материально-технической базы в соответствии с приоритетными направлениями деятельности Технического института (филиала) СВФУ для обеспечения количественного и качественного роста научных и образовательных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услуг, повышение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энергоэффективности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функционирования имущественного комплекса института.</a:t>
            </a:r>
          </a:p>
          <a:p>
            <a:pPr algn="just"/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ормирование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условий для обеспечения равного доступа инвалидов, наравне с другими, к физическому окружению, к транспорту, к информации и связи, а также к объектам и услугам, открытым или предоставляемым для студентов, преподавателей и работников института.</a:t>
            </a:r>
          </a:p>
          <a:p>
            <a:pPr algn="just"/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птимизация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имущественного комплекса, разработка и реализация мероприятий, направленных на сокращение расходов по его содержанию. </a:t>
            </a:r>
          </a:p>
        </p:txBody>
      </p:sp>
    </p:spTree>
    <p:extLst>
      <p:ext uri="{BB962C8B-B14F-4D97-AF65-F5344CB8AC3E}">
        <p14:creationId xmlns:p14="http://schemas.microsoft.com/office/powerpoint/2010/main" val="534533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079256"/>
              </p:ext>
            </p:extLst>
          </p:nvPr>
        </p:nvGraphicFramePr>
        <p:xfrm>
          <a:off x="236965" y="2557145"/>
          <a:ext cx="11834448" cy="354527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7754888">
                  <a:extLst>
                    <a:ext uri="{9D8B030D-6E8A-4147-A177-3AD203B41FA5}">
                      <a16:colId xmlns:a16="http://schemas.microsoft.com/office/drawing/2014/main" val="2636011673"/>
                    </a:ext>
                  </a:extLst>
                </a:gridCol>
                <a:gridCol w="1087165">
                  <a:extLst>
                    <a:ext uri="{9D8B030D-6E8A-4147-A177-3AD203B41FA5}">
                      <a16:colId xmlns:a16="http://schemas.microsoft.com/office/drawing/2014/main" val="971729252"/>
                    </a:ext>
                  </a:extLst>
                </a:gridCol>
                <a:gridCol w="613549">
                  <a:extLst>
                    <a:ext uri="{9D8B030D-6E8A-4147-A177-3AD203B41FA5}">
                      <a16:colId xmlns:a16="http://schemas.microsoft.com/office/drawing/2014/main" val="2769687187"/>
                    </a:ext>
                  </a:extLst>
                </a:gridCol>
                <a:gridCol w="602784">
                  <a:extLst>
                    <a:ext uri="{9D8B030D-6E8A-4147-A177-3AD203B41FA5}">
                      <a16:colId xmlns:a16="http://schemas.microsoft.com/office/drawing/2014/main" val="2655835860"/>
                    </a:ext>
                  </a:extLst>
                </a:gridCol>
                <a:gridCol w="613549">
                  <a:extLst>
                    <a:ext uri="{9D8B030D-6E8A-4147-A177-3AD203B41FA5}">
                      <a16:colId xmlns:a16="http://schemas.microsoft.com/office/drawing/2014/main" val="39237890"/>
                    </a:ext>
                  </a:extLst>
                </a:gridCol>
                <a:gridCol w="592020">
                  <a:extLst>
                    <a:ext uri="{9D8B030D-6E8A-4147-A177-3AD203B41FA5}">
                      <a16:colId xmlns:a16="http://schemas.microsoft.com/office/drawing/2014/main" val="2273103395"/>
                    </a:ext>
                  </a:extLst>
                </a:gridCol>
                <a:gridCol w="570493">
                  <a:extLst>
                    <a:ext uri="{9D8B030D-6E8A-4147-A177-3AD203B41FA5}">
                      <a16:colId xmlns:a16="http://schemas.microsoft.com/office/drawing/2014/main" val="4167157419"/>
                    </a:ext>
                  </a:extLst>
                </a:gridCol>
              </a:tblGrid>
              <a:tr h="435589"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29285084"/>
                  </a:ext>
                </a:extLst>
              </a:tr>
              <a:tr h="378547">
                <a:tc gridSpan="7">
                  <a:txBody>
                    <a:bodyPr/>
                    <a:lstStyle/>
                    <a:p>
                      <a:pPr marL="0" marR="18415" lvl="0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Показатели качества образовательной деятельности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7913554"/>
                  </a:ext>
                </a:extLst>
              </a:tr>
              <a:tr h="536513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Количество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самостоятельно устанавливаемых образовательных стандартов, разработанных и утвержденных в университете (нарастающим итогом)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9692319"/>
                  </a:ext>
                </a:extLst>
              </a:tr>
              <a:tr h="536513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Количество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онлайн-курсов, разработанных и внедренных в основные профессиональные образовательные программы </a:t>
                      </a:r>
                      <a:r>
                        <a:rPr kumimoji="0" lang="ru-RU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(нарастающим итогом)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30173292"/>
                  </a:ext>
                </a:extLst>
              </a:tr>
              <a:tr h="536513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Количество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слушателей программ ДПО в области цифровых компетенций в соответствии с федеральным проектом «Кадры для цифровой экономики» 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68140317"/>
                  </a:ext>
                </a:extLst>
              </a:tr>
              <a:tr h="536513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Количество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сетевых образовательных программ с образовательными, научными организациями и предприятиями реального сектора экономики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1-2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53017751"/>
                  </a:ext>
                </a:extLst>
              </a:tr>
              <a:tr h="536513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Доля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обучающихся по образовательным программам высшего образования, прибывших из других субъектов Российской Федерации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9758857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884" y="178848"/>
            <a:ext cx="1109568" cy="1420491"/>
          </a:xfrm>
          <a:prstGeom prst="rect">
            <a:avLst/>
          </a:prstGeom>
        </p:spPr>
      </p:pic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53C229BA-B780-3E86-3410-0FF68907DF2B}"/>
              </a:ext>
            </a:extLst>
          </p:cNvPr>
          <p:cNvGrpSpPr/>
          <p:nvPr/>
        </p:nvGrpSpPr>
        <p:grpSpPr>
          <a:xfrm>
            <a:off x="8926843" y="437502"/>
            <a:ext cx="2823497" cy="451591"/>
            <a:chOff x="8910218" y="437503"/>
            <a:chExt cx="2823497" cy="451591"/>
          </a:xfrm>
        </p:grpSpPr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DE402171-0A5F-7B50-BC1F-587AB5236A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9094" t="8786" r="14492" b="39776"/>
            <a:stretch/>
          </p:blipFill>
          <p:spPr>
            <a:xfrm>
              <a:off x="8910218" y="437503"/>
              <a:ext cx="1071535" cy="451591"/>
            </a:xfrm>
            <a:prstGeom prst="rect">
              <a:avLst/>
            </a:prstGeom>
          </p:spPr>
        </p:pic>
        <p:pic>
          <p:nvPicPr>
            <p:cNvPr id="15" name="Picture 2" descr="Приоритет 2030">
              <a:extLst>
                <a:ext uri="{FF2B5EF4-FFF2-40B4-BE49-F238E27FC236}">
                  <a16:creationId xmlns:a16="http://schemas.microsoft.com/office/drawing/2014/main" id="{0A07F56A-6D97-8B8E-8EE6-BDC492D9A7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3745" y="565094"/>
              <a:ext cx="1639970" cy="32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1151634" y="1818888"/>
            <a:ext cx="10005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ЦЕЛЕВЫЕ ПОКАЗАТЕЛИ РЕАЛИЗАЦИИ ПРОГРАММЫ РАЗВИТИЯ</a:t>
            </a:r>
          </a:p>
        </p:txBody>
      </p:sp>
    </p:spTree>
    <p:extLst>
      <p:ext uri="{BB962C8B-B14F-4D97-AF65-F5344CB8AC3E}">
        <p14:creationId xmlns:p14="http://schemas.microsoft.com/office/powerpoint/2010/main" val="21542411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288199"/>
              </p:ext>
            </p:extLst>
          </p:nvPr>
        </p:nvGraphicFramePr>
        <p:xfrm>
          <a:off x="58189" y="877973"/>
          <a:ext cx="12192000" cy="594664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7970340">
                  <a:extLst>
                    <a:ext uri="{9D8B030D-6E8A-4147-A177-3AD203B41FA5}">
                      <a16:colId xmlns:a16="http://schemas.microsoft.com/office/drawing/2014/main" val="3162031016"/>
                    </a:ext>
                  </a:extLst>
                </a:gridCol>
                <a:gridCol w="1125033">
                  <a:extLst>
                    <a:ext uri="{9D8B030D-6E8A-4147-A177-3AD203B41FA5}">
                      <a16:colId xmlns:a16="http://schemas.microsoft.com/office/drawing/2014/main" val="2304623806"/>
                    </a:ext>
                  </a:extLst>
                </a:gridCol>
                <a:gridCol w="638831">
                  <a:extLst>
                    <a:ext uri="{9D8B030D-6E8A-4147-A177-3AD203B41FA5}">
                      <a16:colId xmlns:a16="http://schemas.microsoft.com/office/drawing/2014/main" val="1114649153"/>
                    </a:ext>
                  </a:extLst>
                </a:gridCol>
                <a:gridCol w="487482">
                  <a:extLst>
                    <a:ext uri="{9D8B030D-6E8A-4147-A177-3AD203B41FA5}">
                      <a16:colId xmlns:a16="http://schemas.microsoft.com/office/drawing/2014/main" val="282868883"/>
                    </a:ext>
                  </a:extLst>
                </a:gridCol>
                <a:gridCol w="135972">
                  <a:extLst>
                    <a:ext uri="{9D8B030D-6E8A-4147-A177-3AD203B41FA5}">
                      <a16:colId xmlns:a16="http://schemas.microsoft.com/office/drawing/2014/main" val="4274517378"/>
                    </a:ext>
                  </a:extLst>
                </a:gridCol>
                <a:gridCol w="528056">
                  <a:extLst>
                    <a:ext uri="{9D8B030D-6E8A-4147-A177-3AD203B41FA5}">
                      <a16:colId xmlns:a16="http://schemas.microsoft.com/office/drawing/2014/main" val="4124448049"/>
                    </a:ext>
                  </a:extLst>
                </a:gridCol>
                <a:gridCol w="128650">
                  <a:extLst>
                    <a:ext uri="{9D8B030D-6E8A-4147-A177-3AD203B41FA5}">
                      <a16:colId xmlns:a16="http://schemas.microsoft.com/office/drawing/2014/main" val="335028763"/>
                    </a:ext>
                  </a:extLst>
                </a:gridCol>
                <a:gridCol w="459179">
                  <a:extLst>
                    <a:ext uri="{9D8B030D-6E8A-4147-A177-3AD203B41FA5}">
                      <a16:colId xmlns:a16="http://schemas.microsoft.com/office/drawing/2014/main" val="1588574718"/>
                    </a:ext>
                  </a:extLst>
                </a:gridCol>
                <a:gridCol w="97773">
                  <a:extLst>
                    <a:ext uri="{9D8B030D-6E8A-4147-A177-3AD203B41FA5}">
                      <a16:colId xmlns:a16="http://schemas.microsoft.com/office/drawing/2014/main" val="3284403565"/>
                    </a:ext>
                  </a:extLst>
                </a:gridCol>
                <a:gridCol w="620684">
                  <a:extLst>
                    <a:ext uri="{9D8B030D-6E8A-4147-A177-3AD203B41FA5}">
                      <a16:colId xmlns:a16="http://schemas.microsoft.com/office/drawing/2014/main" val="4083065702"/>
                    </a:ext>
                  </a:extLst>
                </a:gridCol>
              </a:tblGrid>
              <a:tr h="429403"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13633392"/>
                  </a:ext>
                </a:extLst>
              </a:tr>
              <a:tr h="345419">
                <a:tc gridSpan="10">
                  <a:txBody>
                    <a:bodyPr/>
                    <a:lstStyle/>
                    <a:p>
                      <a:pPr marL="0" marR="18415" lvl="0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Показатели результативности научно-исследовательской и инновационной деятельности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2663615"/>
                  </a:ext>
                </a:extLst>
              </a:tr>
              <a:tr h="528895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исследователей, имеющих статьи в научных изданиях первого и второго квартилей, индексируемых в международных базах данных 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WoS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Scopus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человек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1/3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1/3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2/4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2/4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3/5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1285573"/>
                  </a:ext>
                </a:extLst>
              </a:tr>
              <a:tr h="345419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6.1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цитирований, индексируемых в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Web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of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Science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Scopus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 НПР (за 5 лет) 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единицы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111,6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4002677"/>
                  </a:ext>
                </a:extLst>
              </a:tr>
              <a:tr h="528895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научно-исследовательских и опытно-конструкторских работ в расчете на одного НПР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(за счет всех источников)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158,3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9439204"/>
                  </a:ext>
                </a:extLst>
              </a:tr>
              <a:tr h="528895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 количество сделок по коммерциализации изобретений, полезных моделей, промышленных образцов, ноу-хау, программ для ЭВМ, баз данных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единицы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5887800"/>
                  </a:ext>
                </a:extLst>
              </a:tr>
              <a:tr h="803725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 количество зарегистрированных результатов интеллектуальной деятельности (патенты, полезные модели, промышленные образцы; свидетельства о регистрации программ для ЭВМ и баз данных) (нарастающим итогом)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единицы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866790"/>
                  </a:ext>
                </a:extLst>
              </a:tr>
              <a:tr h="528895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10.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патентов на изобретения, полезные модели, промышленные образцы в общем количестве результатов интеллектуальной деятельности, зарегистрированных за год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проценты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 defTabSz="914400" rtl="0" eaLnBrk="1" fontAlgn="auto" latinLnBrk="0" hangingPunct="1">
                        <a:lnSpc>
                          <a:spcPct val="11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193364"/>
                  </a:ext>
                </a:extLst>
              </a:tr>
              <a:tr h="528895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11.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исследователей в возрасте до 39 лет включительно, имеющих ученую степень, в общем количестве исследователей в возрасте до 39 лет включительно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проценты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lvl="0" indent="0" algn="ctr" defTabSz="914400" rtl="0" eaLnBrk="1" fontAlgn="auto" latinLnBrk="0" hangingPunct="1">
                        <a:lnSpc>
                          <a:spcPct val="11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kumimoji="0" lang="ru-RU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18415" lvl="0" indent="0" algn="ctr" defTabSz="914400" rtl="0" eaLnBrk="1" fontAlgn="auto" latinLnBrk="0" hangingPunct="1">
                        <a:lnSpc>
                          <a:spcPct val="11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kumimoji="0" lang="ru-RU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18415" lvl="0" indent="0" algn="ctr" defTabSz="914400" rtl="0" eaLnBrk="1" fontAlgn="auto" latinLnBrk="0" hangingPunct="1">
                        <a:lnSpc>
                          <a:spcPct val="11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kumimoji="0" lang="ru-RU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18415" lvl="0" indent="0" algn="ctr" defTabSz="914400" rtl="0" eaLnBrk="1" fontAlgn="auto" latinLnBrk="0" hangingPunct="1">
                        <a:lnSpc>
                          <a:spcPct val="11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kumimoji="0" lang="ru-RU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8115163"/>
                  </a:ext>
                </a:extLst>
              </a:tr>
              <a:tr h="528895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совместных проектов, реализуемых в кооперации с партнерами из бизнес-сообщества в год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единицы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8117734"/>
                  </a:ext>
                </a:extLst>
              </a:tr>
              <a:tr h="528895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научных мероприятий, проведенных совместно с органами власти за год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единицы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725982"/>
                  </a:ext>
                </a:extLst>
              </a:tr>
            </a:tbl>
          </a:graphicData>
        </a:graphic>
      </p:graphicFrame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53C229BA-B780-3E86-3410-0FF68907DF2B}"/>
              </a:ext>
            </a:extLst>
          </p:cNvPr>
          <p:cNvGrpSpPr/>
          <p:nvPr/>
        </p:nvGrpSpPr>
        <p:grpSpPr>
          <a:xfrm>
            <a:off x="9026595" y="204746"/>
            <a:ext cx="2823497" cy="451591"/>
            <a:chOff x="8910218" y="437503"/>
            <a:chExt cx="2823497" cy="451591"/>
          </a:xfrm>
        </p:grpSpPr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DE402171-0A5F-7B50-BC1F-587AB5236A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9094" t="8786" r="14492" b="39776"/>
            <a:stretch/>
          </p:blipFill>
          <p:spPr>
            <a:xfrm>
              <a:off x="8910218" y="437503"/>
              <a:ext cx="1071535" cy="451591"/>
            </a:xfrm>
            <a:prstGeom prst="rect">
              <a:avLst/>
            </a:prstGeom>
          </p:spPr>
        </p:pic>
        <p:pic>
          <p:nvPicPr>
            <p:cNvPr id="8" name="Picture 2" descr="Приоритет 2030">
              <a:extLst>
                <a:ext uri="{FF2B5EF4-FFF2-40B4-BE49-F238E27FC236}">
                  <a16:creationId xmlns:a16="http://schemas.microsoft.com/office/drawing/2014/main" id="{0A07F56A-6D97-8B8E-8EE6-BDC492D9A7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3745" y="565094"/>
              <a:ext cx="1639970" cy="32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094916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915" y="243564"/>
            <a:ext cx="12241829" cy="6370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353036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13570</TotalTime>
  <Words>867</Words>
  <Application>Microsoft Office PowerPoint</Application>
  <PresentationFormat>Широкоэкранный</PresentationFormat>
  <Paragraphs>167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Times New Roman</vt:lpstr>
      <vt:lpstr>Tw Cen MT</vt:lpstr>
      <vt:lpstr>Verdana</vt:lpstr>
      <vt:lpstr>Капля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Лидия Дмитриевна Ядреева</cp:lastModifiedBy>
  <cp:revision>34</cp:revision>
  <cp:lastPrinted>2022-04-04T02:39:53Z</cp:lastPrinted>
  <dcterms:created xsi:type="dcterms:W3CDTF">2022-04-04T01:01:24Z</dcterms:created>
  <dcterms:modified xsi:type="dcterms:W3CDTF">2023-03-01T07:15:33Z</dcterms:modified>
</cp:coreProperties>
</file>