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5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6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7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8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BDC"/>
    <a:srgbClr val="CC0000"/>
    <a:srgbClr val="FF7C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AppData\Roaming\Microsoft\Excel\&#1058;&#1072;&#1073;&#1083;&#1080;&#1094;&#1099;%20&#1082;%20&#1086;&#1090;&#1095;&#1077;&#1090;&#1091;%20(version%201).xlsb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Численность исследователей, имеющих статьи в научных изданиях  </a:t>
            </a:r>
            <a:r>
              <a:rPr lang="en-US"/>
              <a:t>WoS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Scopus'!$A$17:$B$17</c:f>
              <c:strCache>
                <c:ptCount val="2"/>
                <c:pt idx="0">
                  <c:v>WoS</c:v>
                </c:pt>
                <c:pt idx="1">
                  <c:v>План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CC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Scopus'!$C$16:$J$16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Scopus'!$C$17:$J$17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12-4542-94C3-BF3FCE6FE9A6}"/>
            </c:ext>
          </c:extLst>
        </c:ser>
        <c:ser>
          <c:idx val="1"/>
          <c:order val="1"/>
          <c:tx>
            <c:strRef>
              <c:f>'WoS Scopus'!$A$18:$B$18</c:f>
              <c:strCache>
                <c:ptCount val="2"/>
                <c:pt idx="0">
                  <c:v>WoS</c:v>
                </c:pt>
                <c:pt idx="1">
                  <c:v>Факт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Scopus'!$C$16:$J$16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Scopus'!$C$18:$J$18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12-4542-94C3-BF3FCE6FE9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0467024"/>
        <c:axId val="200473680"/>
      </c:barChart>
      <c:catAx>
        <c:axId val="20046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73680"/>
        <c:crosses val="autoZero"/>
        <c:auto val="1"/>
        <c:lblAlgn val="ctr"/>
        <c:lblOffset val="100"/>
        <c:noMultiLvlLbl val="0"/>
      </c:catAx>
      <c:valAx>
        <c:axId val="20047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6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Численность исследователей, имеющих статьи в научных изданиях  </a:t>
            </a:r>
            <a:r>
              <a:rPr lang="en-US"/>
              <a:t>Scopus Q1,Q2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Scopus'!$A$20:$B$20</c:f>
              <c:strCache>
                <c:ptCount val="2"/>
                <c:pt idx="0">
                  <c:v>Scopus</c:v>
                </c:pt>
                <c:pt idx="1">
                  <c:v>План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CC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Scopus'!$C$19:$J$19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Scopus'!$C$20:$J$20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0E-4E2F-9EF4-80EAC3913964}"/>
            </c:ext>
          </c:extLst>
        </c:ser>
        <c:ser>
          <c:idx val="1"/>
          <c:order val="1"/>
          <c:tx>
            <c:strRef>
              <c:f>'WoS Scopus'!$A$21:$B$21</c:f>
              <c:strCache>
                <c:ptCount val="2"/>
                <c:pt idx="0">
                  <c:v>Scopus</c:v>
                </c:pt>
                <c:pt idx="1">
                  <c:v>Факт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Scopus'!$C$19:$J$19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Scopus'!$C$21:$J$21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3</c:v>
                </c:pt>
                <c:pt idx="4">
                  <c:v>7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0E-4E2F-9EF4-80EAC39139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93666192"/>
        <c:axId val="1893666608"/>
      </c:barChart>
      <c:catAx>
        <c:axId val="189366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608"/>
        <c:crosses val="autoZero"/>
        <c:auto val="1"/>
        <c:lblAlgn val="ctr"/>
        <c:lblOffset val="100"/>
        <c:noMultiLvlLbl val="0"/>
      </c:catAx>
      <c:valAx>
        <c:axId val="189366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цитир!$B$2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цитир!$C$2:$J$2</c:f>
              <c:numCache>
                <c:formatCode>General</c:formatCode>
                <c:ptCount val="8"/>
                <c:pt idx="4">
                  <c:v>35</c:v>
                </c:pt>
                <c:pt idx="5">
                  <c:v>40</c:v>
                </c:pt>
                <c:pt idx="6">
                  <c:v>45</c:v>
                </c:pt>
                <c:pt idx="7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8A-48C3-961B-53843224B87F}"/>
            </c:ext>
          </c:extLst>
        </c:ser>
        <c:ser>
          <c:idx val="1"/>
          <c:order val="1"/>
          <c:tx>
            <c:strRef>
              <c:f>цитир!$B$3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1.7699113399845454E-2"/>
                  <c:y val="-4.51022046588003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58A-48C3-961B-53843224B8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цитир!$C$3:$J$3</c:f>
              <c:numCache>
                <c:formatCode>0.00</c:formatCode>
                <c:ptCount val="8"/>
                <c:pt idx="0">
                  <c:v>160</c:v>
                </c:pt>
                <c:pt idx="1">
                  <c:v>136.96</c:v>
                </c:pt>
                <c:pt idx="2">
                  <c:v>141.05000000000001</c:v>
                </c:pt>
                <c:pt idx="3" formatCode="General">
                  <c:v>86.77</c:v>
                </c:pt>
                <c:pt idx="4">
                  <c:v>84.66</c:v>
                </c:pt>
                <c:pt idx="5">
                  <c:v>31.75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8A-48C3-961B-53843224B8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2255088"/>
        <c:axId val="1942256752"/>
        <c:axId val="0"/>
      </c:bar3DChart>
      <c:catAx>
        <c:axId val="194225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6752"/>
        <c:crosses val="autoZero"/>
        <c:auto val="1"/>
        <c:lblAlgn val="ctr"/>
        <c:lblOffset val="100"/>
        <c:noMultiLvlLbl val="0"/>
      </c:catAx>
      <c:valAx>
        <c:axId val="19422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038465608578673"/>
          <c:y val="0.9048478877097158"/>
          <c:w val="0.36884710762575357"/>
          <c:h val="9.51521122902841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'объем нир'!$B$2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-1.2944983818770271E-2"/>
                  <c:y val="-1.5564199155570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498-4C36-9F43-50B74ADEB7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нир'!$C$2:$J$2</c:f>
              <c:numCache>
                <c:formatCode>0.00</c:formatCode>
                <c:ptCount val="8"/>
                <c:pt idx="0">
                  <c:v>80</c:v>
                </c:pt>
                <c:pt idx="1">
                  <c:v>80</c:v>
                </c:pt>
                <c:pt idx="2">
                  <c:v>80.724637681159422</c:v>
                </c:pt>
                <c:pt idx="3">
                  <c:v>127.09</c:v>
                </c:pt>
                <c:pt idx="4" formatCode="General">
                  <c:v>120</c:v>
                </c:pt>
                <c:pt idx="5" formatCode="General">
                  <c:v>120</c:v>
                </c:pt>
                <c:pt idx="6" formatCode="General">
                  <c:v>120</c:v>
                </c:pt>
                <c:pt idx="7" formatCode="General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98-4C36-9F43-50B74ADEB7BA}"/>
            </c:ext>
          </c:extLst>
        </c:ser>
        <c:ser>
          <c:idx val="1"/>
          <c:order val="1"/>
          <c:tx>
            <c:strRef>
              <c:f>'объем нир'!$B$3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713150926743137E-2"/>
                  <c:y val="-3.112839831114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98-4C36-9F43-50B74ADEB7BA}"/>
                </c:ext>
              </c:extLst>
            </c:dLbl>
            <c:dLbl>
              <c:idx val="5"/>
              <c:layout>
                <c:manualLayout>
                  <c:x val="2.0005884083553988E-2"/>
                  <c:y val="-3.3722431503736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98-4C36-9F43-50B74ADEB7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нир'!$C$3:$J$3</c:f>
              <c:numCache>
                <c:formatCode>0.00</c:formatCode>
                <c:ptCount val="8"/>
                <c:pt idx="0">
                  <c:v>82.2</c:v>
                </c:pt>
                <c:pt idx="1">
                  <c:v>99.8</c:v>
                </c:pt>
                <c:pt idx="2">
                  <c:v>136.72999999999999</c:v>
                </c:pt>
                <c:pt idx="3" formatCode="General">
                  <c:v>158.30000000000001</c:v>
                </c:pt>
                <c:pt idx="4">
                  <c:v>132.04</c:v>
                </c:pt>
                <c:pt idx="5">
                  <c:v>13.3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98-4C36-9F43-50B74ADEB7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4121840"/>
        <c:axId val="2054122256"/>
        <c:axId val="0"/>
      </c:bar3DChart>
      <c:catAx>
        <c:axId val="20541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2256"/>
        <c:crosses val="autoZero"/>
        <c:auto val="1"/>
        <c:lblAlgn val="ctr"/>
        <c:lblOffset val="100"/>
        <c:noMultiLvlLbl val="0"/>
      </c:catAx>
      <c:valAx>
        <c:axId val="205412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331102478033139"/>
          <c:y val="0.91871688905565141"/>
          <c:w val="0.22512837263391502"/>
          <c:h val="6.57189117887778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'кол-во патентов'!$B$2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6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патентов'!$C$2:$J$2</c:f>
              <c:numCache>
                <c:formatCode>General</c:formatCode>
                <c:ptCount val="8"/>
                <c:pt idx="0">
                  <c:v>35</c:v>
                </c:pt>
                <c:pt idx="1">
                  <c:v>39</c:v>
                </c:pt>
                <c:pt idx="2">
                  <c:v>45</c:v>
                </c:pt>
                <c:pt idx="3">
                  <c:v>51</c:v>
                </c:pt>
                <c:pt idx="4">
                  <c:v>67</c:v>
                </c:pt>
                <c:pt idx="5">
                  <c:v>73</c:v>
                </c:pt>
                <c:pt idx="6">
                  <c:v>80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2D-40AD-B4F2-C6B078F08175}"/>
            </c:ext>
          </c:extLst>
        </c:ser>
        <c:ser>
          <c:idx val="1"/>
          <c:order val="1"/>
          <c:tx>
            <c:strRef>
              <c:f>'кол-во патентов'!$B$3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accent5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патентов'!$C$3:$J$3</c:f>
              <c:numCache>
                <c:formatCode>General</c:formatCode>
                <c:ptCount val="8"/>
                <c:pt idx="0">
                  <c:v>35</c:v>
                </c:pt>
                <c:pt idx="1">
                  <c:v>42</c:v>
                </c:pt>
                <c:pt idx="2">
                  <c:v>48</c:v>
                </c:pt>
                <c:pt idx="3">
                  <c:v>60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2D-40AD-B4F2-C6B078F081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1604704784"/>
        <c:axId val="1604707280"/>
        <c:axId val="0"/>
      </c:bar3DChart>
      <c:catAx>
        <c:axId val="160470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7280"/>
        <c:crosses val="autoZero"/>
        <c:auto val="1"/>
        <c:lblAlgn val="ctr"/>
        <c:lblOffset val="100"/>
        <c:noMultiLvlLbl val="0"/>
      </c:catAx>
      <c:valAx>
        <c:axId val="160470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20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патенты!$B$2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патенты!$C$2:$J$2</c:f>
              <c:numCache>
                <c:formatCode>General</c:formatCode>
                <c:ptCount val="8"/>
                <c:pt idx="0">
                  <c:v>50</c:v>
                </c:pt>
                <c:pt idx="1">
                  <c:v>50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50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D3-4815-A89F-331B8F22F253}"/>
            </c:ext>
          </c:extLst>
        </c:ser>
        <c:ser>
          <c:idx val="1"/>
          <c:order val="1"/>
          <c:tx>
            <c:strRef>
              <c:f>патенты!$B$3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патенты!$C$3:$J$3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D3-4815-A89F-331B8F22F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4708112"/>
        <c:axId val="1604706032"/>
        <c:axId val="0"/>
      </c:bar3DChart>
      <c:catAx>
        <c:axId val="160470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6032"/>
        <c:crosses val="autoZero"/>
        <c:auto val="1"/>
        <c:lblAlgn val="ctr"/>
        <c:lblOffset val="100"/>
        <c:noMultiLvlLbl val="0"/>
      </c:catAx>
      <c:valAx>
        <c:axId val="160470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исследов.!$B$2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исследов.!$C$2:$J$2</c:f>
              <c:numCache>
                <c:formatCode>General</c:formatCode>
                <c:ptCount val="8"/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20-426C-8A47-69B36DA120DA}"/>
            </c:ext>
          </c:extLst>
        </c:ser>
        <c:ser>
          <c:idx val="1"/>
          <c:order val="1"/>
          <c:tx>
            <c:strRef>
              <c:f>исследов.!$B$3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исследов.!$C$3:$J$3</c:f>
              <c:numCache>
                <c:formatCode>General</c:formatCode>
                <c:ptCount val="8"/>
                <c:pt idx="0">
                  <c:v>50</c:v>
                </c:pt>
                <c:pt idx="1">
                  <c:v>67</c:v>
                </c:pt>
                <c:pt idx="2">
                  <c:v>67</c:v>
                </c:pt>
                <c:pt idx="3">
                  <c:v>67</c:v>
                </c:pt>
                <c:pt idx="4">
                  <c:v>62.5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20-426C-8A47-69B36DA120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878323696"/>
        <c:axId val="1878319952"/>
      </c:barChart>
      <c:catAx>
        <c:axId val="1878323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8319952"/>
        <c:crosses val="autoZero"/>
        <c:auto val="1"/>
        <c:lblAlgn val="ctr"/>
        <c:lblOffset val="100"/>
        <c:noMultiLvlLbl val="0"/>
      </c:catAx>
      <c:valAx>
        <c:axId val="1878319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7832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788916800949486"/>
          <c:y val="1.9047619047619049E-2"/>
          <c:w val="0.44158230891379863"/>
          <c:h val="8.8111736032995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Проекты!$B$2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Проекты!$C$2:$I$2</c:f>
              <c:numCache>
                <c:formatCode>General</c:formatCode>
                <c:ptCount val="7"/>
                <c:pt idx="3">
                  <c:v>30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9-42A4-BF54-4D60A3BB83F5}"/>
            </c:ext>
          </c:extLst>
        </c:ser>
        <c:ser>
          <c:idx val="1"/>
          <c:order val="1"/>
          <c:tx>
            <c:strRef>
              <c:f>Проекты!$B$3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FC69-42A4-BF54-4D60A3BB83F5}"/>
              </c:ext>
            </c:extLst>
          </c:dPt>
          <c:dPt>
            <c:idx val="1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C69-42A4-BF54-4D60A3BB83F5}"/>
              </c:ext>
            </c:extLst>
          </c:dPt>
          <c:dPt>
            <c:idx val="2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FC69-42A4-BF54-4D60A3BB83F5}"/>
              </c:ext>
            </c:extLst>
          </c:dPt>
          <c:dPt>
            <c:idx val="3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C69-42A4-BF54-4D60A3BB83F5}"/>
              </c:ext>
            </c:extLst>
          </c:dPt>
          <c:dPt>
            <c:idx val="4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FC69-42A4-BF54-4D60A3BB83F5}"/>
              </c:ext>
            </c:extLst>
          </c:dPt>
          <c:dLbls>
            <c:dLbl>
              <c:idx val="4"/>
              <c:layout>
                <c:manualLayout>
                  <c:x val="9.6618357487922701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C69-42A4-BF54-4D60A3BB83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Проекты!$C$3:$I$3</c:f>
              <c:numCache>
                <c:formatCode>General</c:formatCode>
                <c:ptCount val="7"/>
                <c:pt idx="0">
                  <c:v>37</c:v>
                </c:pt>
                <c:pt idx="1">
                  <c:v>40</c:v>
                </c:pt>
                <c:pt idx="2">
                  <c:v>40</c:v>
                </c:pt>
                <c:pt idx="3">
                  <c:v>34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69-42A4-BF54-4D60A3BB8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6746624"/>
        <c:axId val="1166749536"/>
        <c:axId val="0"/>
      </c:bar3DChart>
      <c:catAx>
        <c:axId val="116674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9536"/>
        <c:crosses val="autoZero"/>
        <c:auto val="1"/>
        <c:lblAlgn val="ctr"/>
        <c:lblOffset val="100"/>
        <c:noMultiLvlLbl val="0"/>
      </c:catAx>
      <c:valAx>
        <c:axId val="1166749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DAF54-D635-4F75-B85C-2FAAD8B5E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19640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1A4EF-25A5-44FD-9242-E840CEED85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1094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87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6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5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8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6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2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63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88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14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7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8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D826D-193B-40B4-B633-783835B697B7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9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491" y="466725"/>
            <a:ext cx="11032177" cy="4290207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+mn-lt"/>
              </a:rPr>
              <a:t>Отчет о реализации Программы развития ТИ(ф)СВФУ</a:t>
            </a:r>
            <a:br>
              <a:rPr lang="ru-RU" sz="4800" b="1" dirty="0" smtClean="0">
                <a:latin typeface="+mn-lt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dirty="0" smtClean="0">
                <a:latin typeface="+mn-lt"/>
              </a:rPr>
              <a:t>по показателям результативности научно-исследовательской и инновационной деятельности</a:t>
            </a:r>
            <a:endParaRPr lang="ru-RU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8004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025768"/>
              </p:ext>
            </p:extLst>
          </p:nvPr>
        </p:nvGraphicFramePr>
        <p:xfrm>
          <a:off x="863598" y="4224339"/>
          <a:ext cx="9632952" cy="13763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248">
                  <a:extLst>
                    <a:ext uri="{9D8B030D-6E8A-4147-A177-3AD203B41FA5}">
                      <a16:colId xmlns:a16="http://schemas.microsoft.com/office/drawing/2014/main" val="3167240885"/>
                    </a:ext>
                  </a:extLst>
                </a:gridCol>
                <a:gridCol w="1017408">
                  <a:extLst>
                    <a:ext uri="{9D8B030D-6E8A-4147-A177-3AD203B41FA5}">
                      <a16:colId xmlns:a16="http://schemas.microsoft.com/office/drawing/2014/main" val="2733692698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107761878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64178042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637239199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6179164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26418135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404574238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335427750"/>
                    </a:ext>
                  </a:extLst>
                </a:gridCol>
              </a:tblGrid>
              <a:tr h="295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2018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2019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7315840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План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1089078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Факт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4438194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80836"/>
              </p:ext>
            </p:extLst>
          </p:nvPr>
        </p:nvGraphicFramePr>
        <p:xfrm>
          <a:off x="863598" y="1533525"/>
          <a:ext cx="9632952" cy="1278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5492">
                  <a:extLst>
                    <a:ext uri="{9D8B030D-6E8A-4147-A177-3AD203B41FA5}">
                      <a16:colId xmlns:a16="http://schemas.microsoft.com/office/drawing/2014/main" val="1100692747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308666922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8880591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1421161140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92253186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2047970260"/>
                    </a:ext>
                  </a:extLst>
                </a:gridCol>
              </a:tblGrid>
              <a:tr h="271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0415889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План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 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0986781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Факт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 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3533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4" y="133261"/>
            <a:ext cx="1176337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Общее количество сделок по коммерциализации изобретений, полезных моделей, промышленных образцов, ноу-хау, программ для ЭВМ, баз данных, права которые принадлежат СВФУ, в год, всего, единицы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4" y="3324910"/>
            <a:ext cx="118300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Количество научных мероприятий, проведенных совместно с органами власти за год, единицы</a:t>
            </a:r>
          </a:p>
        </p:txBody>
      </p:sp>
    </p:spTree>
    <p:extLst>
      <p:ext uri="{BB962C8B-B14F-4D97-AF65-F5344CB8AC3E}">
        <p14:creationId xmlns:p14="http://schemas.microsoft.com/office/powerpoint/2010/main" val="1106498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3025" y="2486025"/>
            <a:ext cx="8905875" cy="77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16255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6940"/>
              </p:ext>
            </p:extLst>
          </p:nvPr>
        </p:nvGraphicFramePr>
        <p:xfrm>
          <a:off x="138113" y="266700"/>
          <a:ext cx="11830049" cy="923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30049">
                  <a:extLst>
                    <a:ext uri="{9D8B030D-6E8A-4147-A177-3AD203B41FA5}">
                      <a16:colId xmlns:a16="http://schemas.microsoft.com/office/drawing/2014/main" val="4209325107"/>
                    </a:ext>
                  </a:extLst>
                </a:gridCol>
              </a:tblGrid>
              <a:tr h="923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WoS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/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Scopus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 Q1,Q2, человек</a:t>
                      </a:r>
                      <a:endParaRPr lang="ru-RU" sz="2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348744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303550"/>
              </p:ext>
            </p:extLst>
          </p:nvPr>
        </p:nvGraphicFramePr>
        <p:xfrm>
          <a:off x="157164" y="1612127"/>
          <a:ext cx="11810998" cy="4320003"/>
        </p:xfrm>
        <a:graphic>
          <a:graphicData uri="http://schemas.openxmlformats.org/drawingml/2006/table">
            <a:tbl>
              <a:tblPr/>
              <a:tblGrid>
                <a:gridCol w="2365028">
                  <a:extLst>
                    <a:ext uri="{9D8B030D-6E8A-4147-A177-3AD203B41FA5}">
                      <a16:colId xmlns:a16="http://schemas.microsoft.com/office/drawing/2014/main" val="2050303195"/>
                    </a:ext>
                  </a:extLst>
                </a:gridCol>
                <a:gridCol w="1046410">
                  <a:extLst>
                    <a:ext uri="{9D8B030D-6E8A-4147-A177-3AD203B41FA5}">
                      <a16:colId xmlns:a16="http://schemas.microsoft.com/office/drawing/2014/main" val="3573922498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3746574367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1863991578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2591058730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3363067206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2001763195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3785413282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2533134665"/>
                    </a:ext>
                  </a:extLst>
                </a:gridCol>
                <a:gridCol w="1049945">
                  <a:extLst>
                    <a:ext uri="{9D8B030D-6E8A-4147-A177-3AD203B41FA5}">
                      <a16:colId xmlns:a16="http://schemas.microsoft.com/office/drawing/2014/main" val="3846297588"/>
                    </a:ext>
                  </a:extLst>
                </a:gridCol>
              </a:tblGrid>
              <a:tr h="5358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794190"/>
                  </a:ext>
                </a:extLst>
              </a:tr>
              <a:tr h="4913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WoS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Scopus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Q1,Q2, человек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1/3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2/4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2/4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3/5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611661"/>
                  </a:ext>
                </a:extLst>
              </a:tr>
              <a:tr h="534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0/2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1/3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2/7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2/9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608081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Авторы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WoS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053823"/>
                  </a:ext>
                </a:extLst>
              </a:tr>
              <a:tr h="24078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Мамедова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Мамедова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133525"/>
                  </a:ext>
                </a:extLst>
              </a:tr>
              <a:tr h="2382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Авторы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Scopus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Q1,Q2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Н.Н.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Н.Н.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Н.Н.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Н.Н.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549892"/>
                  </a:ext>
                </a:extLst>
              </a:tr>
              <a:tr h="22836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Мельников А.Е.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Мельников А.Е.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Мельников А.Е.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Мельников А.Е.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1258310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В.Ф.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05521"/>
                  </a:ext>
                </a:extLst>
              </a:tr>
              <a:tr h="22131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Мамедова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Мамедова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979735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Косарев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Косарев Л.В.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85737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Г.В.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Гриб Г.В.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034280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Качаев А.В.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Качаев А.В.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932126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Бараханова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175827"/>
                  </a:ext>
                </a:extLst>
              </a:tr>
              <a:tr h="26140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Рукович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А.В.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612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2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4" y="374650"/>
            <a:ext cx="10791825" cy="11112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Численность исследователей, имеющих статьи в научных изданиях  </a:t>
            </a:r>
            <a:r>
              <a:rPr lang="ru-RU" sz="3200" b="1" dirty="0" err="1">
                <a:solidFill>
                  <a:srgbClr val="002060"/>
                </a:solidFill>
              </a:rPr>
              <a:t>WoS</a:t>
            </a:r>
            <a:r>
              <a:rPr lang="ru-RU" sz="3200" b="1" dirty="0">
                <a:solidFill>
                  <a:srgbClr val="002060"/>
                </a:solidFill>
              </a:rPr>
              <a:t>/</a:t>
            </a:r>
            <a:r>
              <a:rPr lang="ru-RU" sz="3200" b="1" dirty="0" err="1">
                <a:solidFill>
                  <a:srgbClr val="002060"/>
                </a:solidFill>
              </a:rPr>
              <a:t>Scopus</a:t>
            </a:r>
            <a:r>
              <a:rPr lang="ru-RU" sz="3200" b="1" dirty="0">
                <a:solidFill>
                  <a:srgbClr val="002060"/>
                </a:solidFill>
              </a:rPr>
              <a:t> Q1,Q2, человек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sz="32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8251846"/>
              </p:ext>
            </p:extLst>
          </p:nvPr>
        </p:nvGraphicFramePr>
        <p:xfrm>
          <a:off x="190500" y="1876425"/>
          <a:ext cx="5705475" cy="409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0251852"/>
              </p:ext>
            </p:extLst>
          </p:nvPr>
        </p:nvGraphicFramePr>
        <p:xfrm>
          <a:off x="6019800" y="1876425"/>
          <a:ext cx="5934075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69578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975" y="374652"/>
            <a:ext cx="10515600" cy="635000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Количество цитирований, на 100 чел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7876106"/>
              </p:ext>
            </p:extLst>
          </p:nvPr>
        </p:nvGraphicFramePr>
        <p:xfrm>
          <a:off x="695324" y="1276351"/>
          <a:ext cx="10763251" cy="4505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0501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298450"/>
            <a:ext cx="11753850" cy="911225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Объем НИР в расчете на одного НПР (за счет всех источников), </a:t>
            </a:r>
            <a:r>
              <a:rPr lang="ru-RU" sz="2900" b="1" dirty="0" err="1">
                <a:solidFill>
                  <a:srgbClr val="002060"/>
                </a:solidFill>
              </a:rPr>
              <a:t>тыс.руб</a:t>
            </a:r>
            <a:r>
              <a:rPr lang="ru-RU" sz="2900" b="1" dirty="0">
                <a:solidFill>
                  <a:srgbClr val="002060"/>
                </a:solidFill>
              </a:rPr>
              <a:t>.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050380"/>
              </p:ext>
            </p:extLst>
          </p:nvPr>
        </p:nvGraphicFramePr>
        <p:xfrm>
          <a:off x="590550" y="1304924"/>
          <a:ext cx="10791825" cy="4895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351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" y="193675"/>
            <a:ext cx="118872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</a:t>
            </a:r>
            <a:r>
              <a:rPr lang="ru-RU" sz="2900" b="1" dirty="0" smtClean="0">
                <a:solidFill>
                  <a:srgbClr val="002060"/>
                </a:solidFill>
              </a:rPr>
              <a:t/>
            </a:r>
            <a:br>
              <a:rPr lang="ru-RU" sz="2900" b="1" dirty="0" smtClean="0">
                <a:solidFill>
                  <a:srgbClr val="002060"/>
                </a:solidFill>
              </a:rPr>
            </a:br>
            <a:r>
              <a:rPr lang="ru-RU" sz="2900" b="1" dirty="0" smtClean="0">
                <a:solidFill>
                  <a:srgbClr val="002060"/>
                </a:solidFill>
              </a:rPr>
              <a:t>(</a:t>
            </a:r>
            <a:r>
              <a:rPr lang="ru-RU" sz="2900" b="1" dirty="0">
                <a:solidFill>
                  <a:srgbClr val="002060"/>
                </a:solidFill>
              </a:rPr>
              <a:t>с нарастающим итогом), единицы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4277082"/>
              </p:ext>
            </p:extLst>
          </p:nvPr>
        </p:nvGraphicFramePr>
        <p:xfrm>
          <a:off x="533400" y="1733550"/>
          <a:ext cx="11077575" cy="438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3038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5" y="365125"/>
            <a:ext cx="11715750" cy="1325563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</a:t>
            </a:r>
            <a:r>
              <a:rPr lang="ru-RU" sz="2600" b="1" dirty="0" smtClean="0">
                <a:solidFill>
                  <a:srgbClr val="002060"/>
                </a:solidFill>
              </a:rPr>
              <a:t>проценты</a:t>
            </a:r>
            <a:endParaRPr lang="ru-RU" sz="26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819311"/>
              </p:ext>
            </p:extLst>
          </p:nvPr>
        </p:nvGraphicFramePr>
        <p:xfrm>
          <a:off x="895349" y="1690687"/>
          <a:ext cx="10144125" cy="40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2014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850" y="242411"/>
            <a:ext cx="1152525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Доля исследователей в возрасте до 39 лет включительно, имеющих ученую степень кандидата (доктора) наук, в общем количестве исследователей в возрасте до 39 лет включительно, </a:t>
            </a:r>
            <a:r>
              <a:rPr lang="ru-RU" sz="2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проценты</a:t>
            </a:r>
            <a:endParaRPr lang="ru-RU" sz="2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698554"/>
              </p:ext>
            </p:extLst>
          </p:nvPr>
        </p:nvGraphicFramePr>
        <p:xfrm>
          <a:off x="757237" y="1752600"/>
          <a:ext cx="10658475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54793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5" y="390525"/>
            <a:ext cx="10515600" cy="947738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Количество совместных проектов, реализуемых в кооперации с партнерами из бизнес-сообщества в год, единицы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0830199"/>
              </p:ext>
            </p:extLst>
          </p:nvPr>
        </p:nvGraphicFramePr>
        <p:xfrm>
          <a:off x="790575" y="1543049"/>
          <a:ext cx="10515600" cy="4791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5301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368</Words>
  <Application>Microsoft Office PowerPoint</Application>
  <PresentationFormat>Широкоэкранный</PresentationFormat>
  <Paragraphs>124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Отчет о реализации Программы развития ТИ(ф)СВФУ  по показателям результативности научно-исследовательской и инновационной деятельности</vt:lpstr>
      <vt:lpstr>Презентация PowerPoint</vt:lpstr>
      <vt:lpstr>Численность исследователей, имеющих статьи в научных изданиях  WoS/Scopus Q1,Q2, человек </vt:lpstr>
      <vt:lpstr>Количество цитирований, на 100 чел</vt:lpstr>
      <vt:lpstr>Объем НИР в расчете на одного НПР (за счет всех источников), тыс.руб.</vt:lpstr>
      <vt:lpstr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 (с нарастающим итогом), единицы</vt:lpstr>
      <vt:lpstr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проценты</vt:lpstr>
      <vt:lpstr>Презентация PowerPoint</vt:lpstr>
      <vt:lpstr>Количество совместных проектов, реализуемых в кооперации с партнерами из бизнес-сообщества в год, единицы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совершенствовании научно-исследовательской и инновационной деятельности ТИ(ф)СВФУ</dc:title>
  <dc:creator>Анастасия Георгиевна Шовкань</dc:creator>
  <cp:lastModifiedBy>Лидия Дмитриевна Ядреева</cp:lastModifiedBy>
  <cp:revision>17</cp:revision>
  <cp:lastPrinted>2023-06-17T02:53:29Z</cp:lastPrinted>
  <dcterms:created xsi:type="dcterms:W3CDTF">2023-05-26T03:12:34Z</dcterms:created>
  <dcterms:modified xsi:type="dcterms:W3CDTF">2023-06-17T02:53:59Z</dcterms:modified>
</cp:coreProperties>
</file>