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14" r:id="rId1"/>
  </p:sldMasterIdLst>
  <p:notesMasterIdLst>
    <p:notesMasterId r:id="rId13"/>
  </p:notesMasterIdLst>
  <p:handoutMasterIdLst>
    <p:handoutMasterId r:id="rId14"/>
  </p:handoutMasterIdLst>
  <p:sldIdLst>
    <p:sldId id="267" r:id="rId2"/>
    <p:sldId id="268" r:id="rId3"/>
    <p:sldId id="263" r:id="rId4"/>
    <p:sldId id="269" r:id="rId5"/>
    <p:sldId id="270" r:id="rId6"/>
    <p:sldId id="271" r:id="rId7"/>
    <p:sldId id="272" r:id="rId8"/>
    <p:sldId id="273" r:id="rId9"/>
    <p:sldId id="274" r:id="rId10"/>
    <p:sldId id="259" r:id="rId11"/>
    <p:sldId id="275" r:id="rId12"/>
  </p:sldIdLst>
  <p:sldSz cx="12192000" cy="6858000"/>
  <p:notesSz cx="6761163" cy="9942513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3840" userDrawn="1">
          <p15:clr>
            <a:srgbClr val="A4A3A4"/>
          </p15:clr>
        </p15:guide>
        <p15:guide id="2" orient="horz" pos="304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1DAE1"/>
    <a:srgbClr val="C7D2DB"/>
    <a:srgbClr val="DEE5EA"/>
    <a:srgbClr val="F0F3F6"/>
    <a:srgbClr val="C9D4DD"/>
    <a:srgbClr val="E2E8E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 varScale="1">
        <p:scale>
          <a:sx n="109" d="100"/>
          <a:sy n="109" d="100"/>
        </p:scale>
        <p:origin x="636" y="108"/>
      </p:cViewPr>
      <p:guideLst>
        <p:guide pos="3840"/>
        <p:guide orient="horz" pos="3045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29837" cy="498236"/>
          </a:xfrm>
          <a:prstGeom prst="rect">
            <a:avLst/>
          </a:prstGeom>
        </p:spPr>
        <p:txBody>
          <a:bodyPr vert="horz" lIns="90882" tIns="45441" rIns="90882" bIns="45441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29761" y="1"/>
            <a:ext cx="2929837" cy="498236"/>
          </a:xfrm>
          <a:prstGeom prst="rect">
            <a:avLst/>
          </a:prstGeom>
        </p:spPr>
        <p:txBody>
          <a:bodyPr vert="horz" lIns="90882" tIns="45441" rIns="90882" bIns="45441" rtlCol="0"/>
          <a:lstStyle>
            <a:lvl1pPr algn="r">
              <a:defRPr sz="1200"/>
            </a:lvl1pPr>
          </a:lstStyle>
          <a:p>
            <a:r>
              <a:rPr lang="ru-RU" smtClean="0"/>
              <a:t>Приложение 3</a:t>
            </a: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44277"/>
            <a:ext cx="2929837" cy="498236"/>
          </a:xfrm>
          <a:prstGeom prst="rect">
            <a:avLst/>
          </a:prstGeom>
        </p:spPr>
        <p:txBody>
          <a:bodyPr vert="horz" lIns="90882" tIns="45441" rIns="90882" bIns="45441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29761" y="9444277"/>
            <a:ext cx="2929837" cy="498236"/>
          </a:xfrm>
          <a:prstGeom prst="rect">
            <a:avLst/>
          </a:prstGeom>
        </p:spPr>
        <p:txBody>
          <a:bodyPr vert="horz" lIns="90882" tIns="45441" rIns="90882" bIns="45441" rtlCol="0" anchor="b"/>
          <a:lstStyle>
            <a:lvl1pPr algn="r">
              <a:defRPr sz="1200"/>
            </a:lvl1pPr>
          </a:lstStyle>
          <a:p>
            <a:fld id="{4A054DC0-B555-41AF-AB4D-405863FA8F1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18804030"/>
      </p:ext>
    </p:extLst>
  </p:cSld>
  <p:clrMap bg1="lt1" tx1="dk1" bg2="lt2" tx2="dk2" accent1="accent1" accent2="accent2" accent3="accent3" accent4="accent4" accent5="accent5" accent6="accent6" hlink="hlink" folHlink="folHlink"/>
  <p:hf hdr="0" ft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29837" cy="498236"/>
          </a:xfrm>
          <a:prstGeom prst="rect">
            <a:avLst/>
          </a:prstGeom>
        </p:spPr>
        <p:txBody>
          <a:bodyPr vert="horz" lIns="90882" tIns="45441" rIns="90882" bIns="45441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29761" y="1"/>
            <a:ext cx="2929837" cy="498236"/>
          </a:xfrm>
          <a:prstGeom prst="rect">
            <a:avLst/>
          </a:prstGeom>
        </p:spPr>
        <p:txBody>
          <a:bodyPr vert="horz" lIns="90882" tIns="45441" rIns="90882" bIns="45441" rtlCol="0"/>
          <a:lstStyle>
            <a:lvl1pPr algn="r">
              <a:defRPr sz="1200"/>
            </a:lvl1pPr>
          </a:lstStyle>
          <a:p>
            <a:r>
              <a:rPr lang="ru-RU" smtClean="0"/>
              <a:t>Приложение 3</a:t>
            </a:r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98463" y="1243013"/>
            <a:ext cx="5964237" cy="33559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0882" tIns="45441" rIns="90882" bIns="45441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6117" y="4785608"/>
            <a:ext cx="5408930" cy="3914488"/>
          </a:xfrm>
          <a:prstGeom prst="rect">
            <a:avLst/>
          </a:prstGeom>
        </p:spPr>
        <p:txBody>
          <a:bodyPr vert="horz" lIns="90882" tIns="45441" rIns="90882" bIns="45441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4277"/>
            <a:ext cx="2929837" cy="498236"/>
          </a:xfrm>
          <a:prstGeom prst="rect">
            <a:avLst/>
          </a:prstGeom>
        </p:spPr>
        <p:txBody>
          <a:bodyPr vert="horz" lIns="90882" tIns="45441" rIns="90882" bIns="45441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29761" y="9444277"/>
            <a:ext cx="2929837" cy="498236"/>
          </a:xfrm>
          <a:prstGeom prst="rect">
            <a:avLst/>
          </a:prstGeom>
        </p:spPr>
        <p:txBody>
          <a:bodyPr vert="horz" lIns="90882" tIns="45441" rIns="90882" bIns="45441" rtlCol="0" anchor="b"/>
          <a:lstStyle>
            <a:lvl1pPr algn="r">
              <a:defRPr sz="1200"/>
            </a:lvl1pPr>
          </a:lstStyle>
          <a:p>
            <a:fld id="{716BB4E0-8578-4093-8F49-8ED91BE73AA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12469103"/>
      </p:ext>
    </p:extLst>
  </p:cSld>
  <p:clrMap bg1="lt1" tx1="dk1" bg2="lt2" tx2="dk2" accent1="accent1" accent2="accent2" accent3="accent3" accent4="accent4" accent5="accent5" accent6="accent6" hlink="hlink" folHlink="folHlink"/>
  <p:hf hdr="0" ftr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158260-C609-40DA-8CC7-835E53F5FF41}" type="datetimeFigureOut">
              <a:rPr lang="ru-RU" smtClean="0"/>
              <a:t>17.06.2023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604D6F-7929-4098-9C49-B191C56E155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773928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158260-C609-40DA-8CC7-835E53F5FF41}" type="datetimeFigureOut">
              <a:rPr lang="ru-RU" smtClean="0"/>
              <a:t>17.06.2023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604D6F-7929-4098-9C49-B191C56E155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622285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158260-C609-40DA-8CC7-835E53F5FF41}" type="datetimeFigureOut">
              <a:rPr lang="ru-RU" smtClean="0"/>
              <a:t>17.06.2023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604D6F-7929-4098-9C49-B191C56E155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663053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158260-C609-40DA-8CC7-835E53F5FF41}" type="datetimeFigureOut">
              <a:rPr lang="ru-RU" smtClean="0"/>
              <a:t>17.06.2023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604D6F-7929-4098-9C49-B191C56E155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828526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158260-C609-40DA-8CC7-835E53F5FF41}" type="datetimeFigureOut">
              <a:rPr lang="ru-RU" smtClean="0"/>
              <a:t>17.06.2023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604D6F-7929-4098-9C49-B191C56E155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29431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158260-C609-40DA-8CC7-835E53F5FF41}" type="datetimeFigureOut">
              <a:rPr lang="ru-RU" smtClean="0"/>
              <a:t>17.06.2023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604D6F-7929-4098-9C49-B191C56E155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619745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158260-C609-40DA-8CC7-835E53F5FF41}" type="datetimeFigureOut">
              <a:rPr lang="ru-RU" smtClean="0"/>
              <a:t>17.06.2023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604D6F-7929-4098-9C49-B191C56E155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730898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158260-C609-40DA-8CC7-835E53F5FF41}" type="datetimeFigureOut">
              <a:rPr lang="ru-RU" smtClean="0"/>
              <a:t>17.06.2023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604D6F-7929-4098-9C49-B191C56E155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839281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158260-C609-40DA-8CC7-835E53F5FF41}" type="datetimeFigureOut">
              <a:rPr lang="ru-RU" smtClean="0"/>
              <a:t>17.06.2023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604D6F-7929-4098-9C49-B191C56E155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732155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158260-C609-40DA-8CC7-835E53F5FF41}" type="datetimeFigureOut">
              <a:rPr lang="ru-RU" smtClean="0"/>
              <a:t>17.06.2023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604D6F-7929-4098-9C49-B191C56E155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95998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158260-C609-40DA-8CC7-835E53F5FF41}" type="datetimeFigureOut">
              <a:rPr lang="ru-RU" smtClean="0"/>
              <a:t>17.06.2023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604D6F-7929-4098-9C49-B191C56E155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840728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158260-C609-40DA-8CC7-835E53F5FF41}" type="datetimeFigureOut">
              <a:rPr lang="ru-RU" smtClean="0"/>
              <a:t>17.06.2023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604D6F-7929-4098-9C49-B191C56E155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354286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5" r:id="rId1"/>
    <p:sldLayoutId id="2147483716" r:id="rId2"/>
    <p:sldLayoutId id="2147483717" r:id="rId3"/>
    <p:sldLayoutId id="2147483718" r:id="rId4"/>
    <p:sldLayoutId id="2147483719" r:id="rId5"/>
    <p:sldLayoutId id="2147483720" r:id="rId6"/>
    <p:sldLayoutId id="2147483721" r:id="rId7"/>
    <p:sldLayoutId id="2147483722" r:id="rId8"/>
    <p:sldLayoutId id="2147483723" r:id="rId9"/>
    <p:sldLayoutId id="2147483724" r:id="rId10"/>
    <p:sldLayoutId id="214748372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Группа 7"/>
          <p:cNvGrpSpPr/>
          <p:nvPr/>
        </p:nvGrpSpPr>
        <p:grpSpPr>
          <a:xfrm>
            <a:off x="1836559" y="682647"/>
            <a:ext cx="7942041" cy="6005756"/>
            <a:chOff x="136364" y="602554"/>
            <a:chExt cx="11163839" cy="8417528"/>
          </a:xfrm>
        </p:grpSpPr>
        <p:grpSp>
          <p:nvGrpSpPr>
            <p:cNvPr id="9" name="Группа 8"/>
            <p:cNvGrpSpPr/>
            <p:nvPr/>
          </p:nvGrpSpPr>
          <p:grpSpPr>
            <a:xfrm>
              <a:off x="136364" y="602554"/>
              <a:ext cx="11163839" cy="8417528"/>
              <a:chOff x="1129056" y="22958"/>
              <a:chExt cx="11163839" cy="8417528"/>
            </a:xfrm>
          </p:grpSpPr>
          <p:grpSp>
            <p:nvGrpSpPr>
              <p:cNvPr id="11" name="Группа 10"/>
              <p:cNvGrpSpPr/>
              <p:nvPr/>
            </p:nvGrpSpPr>
            <p:grpSpPr>
              <a:xfrm>
                <a:off x="1129056" y="22958"/>
                <a:ext cx="11163839" cy="8417528"/>
                <a:chOff x="8268291" y="-844574"/>
                <a:chExt cx="4104903" cy="3568208"/>
              </a:xfrm>
            </p:grpSpPr>
            <p:sp>
              <p:nvSpPr>
                <p:cNvPr id="13" name="Прямоугольник 12">
                  <a:extLst>
                    <a:ext uri="{FF2B5EF4-FFF2-40B4-BE49-F238E27FC236}">
                      <a16:creationId xmlns:a16="http://schemas.microsoft.com/office/drawing/2014/main" id="{E672F3DD-E9D9-48F2-8F57-671A0B52AC7E}"/>
                    </a:ext>
                  </a:extLst>
                </p:cNvPr>
                <p:cNvSpPr/>
                <p:nvPr/>
              </p:nvSpPr>
              <p:spPr>
                <a:xfrm rot="18763857">
                  <a:off x="9571779" y="-42025"/>
                  <a:ext cx="1800000" cy="1800000"/>
                </a:xfrm>
                <a:prstGeom prst="rect">
                  <a:avLst/>
                </a:prstGeom>
                <a:solidFill>
                  <a:srgbClr val="C9D4DD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 sz="1714"/>
                </a:p>
              </p:txBody>
            </p:sp>
            <p:sp>
              <p:nvSpPr>
                <p:cNvPr id="14" name="Прямоугольник 13">
                  <a:extLst>
                    <a:ext uri="{FF2B5EF4-FFF2-40B4-BE49-F238E27FC236}">
                      <a16:creationId xmlns:a16="http://schemas.microsoft.com/office/drawing/2014/main" id="{29246B58-A552-4B0C-BB62-E4E7070E4B23}"/>
                    </a:ext>
                  </a:extLst>
                </p:cNvPr>
                <p:cNvSpPr/>
                <p:nvPr/>
              </p:nvSpPr>
              <p:spPr>
                <a:xfrm rot="18763857">
                  <a:off x="8268291" y="-844574"/>
                  <a:ext cx="1800000" cy="1800000"/>
                </a:xfrm>
                <a:prstGeom prst="rect">
                  <a:avLst/>
                </a:prstGeom>
                <a:solidFill>
                  <a:srgbClr val="E2E8ED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 sz="1714"/>
                </a:p>
              </p:txBody>
            </p:sp>
            <p:sp>
              <p:nvSpPr>
                <p:cNvPr id="15" name="Прямоугольник 14">
                  <a:extLst>
                    <a:ext uri="{FF2B5EF4-FFF2-40B4-BE49-F238E27FC236}">
                      <a16:creationId xmlns:a16="http://schemas.microsoft.com/office/drawing/2014/main" id="{F6CC0067-FDE5-4E62-99E7-30C05E6BF985}"/>
                    </a:ext>
                  </a:extLst>
                </p:cNvPr>
                <p:cNvSpPr/>
                <p:nvPr/>
              </p:nvSpPr>
              <p:spPr>
                <a:xfrm rot="18763857">
                  <a:off x="11293194" y="800594"/>
                  <a:ext cx="1080000" cy="1080000"/>
                </a:xfrm>
                <a:prstGeom prst="rect">
                  <a:avLst/>
                </a:prstGeom>
                <a:solidFill>
                  <a:srgbClr val="E2E8ED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 sz="1714"/>
                </a:p>
              </p:txBody>
            </p:sp>
            <p:sp>
              <p:nvSpPr>
                <p:cNvPr id="16" name="Прямоугольник 15">
                  <a:extLst>
                    <a:ext uri="{FF2B5EF4-FFF2-40B4-BE49-F238E27FC236}">
                      <a16:creationId xmlns:a16="http://schemas.microsoft.com/office/drawing/2014/main" id="{FB4B9BA7-9CD9-4F1B-A0C1-648D0CAD83A7}"/>
                    </a:ext>
                  </a:extLst>
                </p:cNvPr>
                <p:cNvSpPr/>
                <p:nvPr/>
              </p:nvSpPr>
              <p:spPr>
                <a:xfrm rot="18763857">
                  <a:off x="8934256" y="810149"/>
                  <a:ext cx="884365" cy="884365"/>
                </a:xfrm>
                <a:prstGeom prst="rect">
                  <a:avLst/>
                </a:prstGeom>
                <a:solidFill>
                  <a:srgbClr val="D1DAE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 sz="1714"/>
                </a:p>
              </p:txBody>
            </p:sp>
            <p:sp>
              <p:nvSpPr>
                <p:cNvPr id="17" name="Прямоугольник 16">
                  <a:extLst>
                    <a:ext uri="{FF2B5EF4-FFF2-40B4-BE49-F238E27FC236}">
                      <a16:creationId xmlns:a16="http://schemas.microsoft.com/office/drawing/2014/main" id="{4B9B6657-AE05-4CDE-92C3-CBDC73C0D72E}"/>
                    </a:ext>
                  </a:extLst>
                </p:cNvPr>
                <p:cNvSpPr/>
                <p:nvPr/>
              </p:nvSpPr>
              <p:spPr>
                <a:xfrm rot="18763857">
                  <a:off x="11072701" y="2183634"/>
                  <a:ext cx="540000" cy="540000"/>
                </a:xfrm>
                <a:prstGeom prst="rect">
                  <a:avLst/>
                </a:prstGeom>
                <a:solidFill>
                  <a:srgbClr val="DEE5E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 sz="1714"/>
                </a:p>
              </p:txBody>
            </p:sp>
          </p:grpSp>
          <p:sp>
            <p:nvSpPr>
              <p:cNvPr id="12" name="Прямоугольник 11">
                <a:extLst>
                  <a:ext uri="{FF2B5EF4-FFF2-40B4-BE49-F238E27FC236}">
                    <a16:creationId xmlns:a16="http://schemas.microsoft.com/office/drawing/2014/main" id="{FB4B9BA7-9CD9-4F1B-A0C1-648D0CAD83A7}"/>
                  </a:ext>
                </a:extLst>
              </p:cNvPr>
              <p:cNvSpPr/>
              <p:nvPr/>
            </p:nvSpPr>
            <p:spPr>
              <a:xfrm rot="18763857">
                <a:off x="7988726" y="521960"/>
                <a:ext cx="2547758" cy="2937206"/>
              </a:xfrm>
              <a:prstGeom prst="rect">
                <a:avLst/>
              </a:prstGeom>
              <a:solidFill>
                <a:srgbClr val="F0F3F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1714"/>
              </a:p>
            </p:txBody>
          </p:sp>
        </p:grpSp>
        <p:sp>
          <p:nvSpPr>
            <p:cNvPr id="10" name="Прямоугольник 9">
              <a:extLst>
                <a:ext uri="{FF2B5EF4-FFF2-40B4-BE49-F238E27FC236}">
                  <a16:creationId xmlns:a16="http://schemas.microsoft.com/office/drawing/2014/main" id="{FB4B9BA7-9CD9-4F1B-A0C1-648D0CAD83A7}"/>
                </a:ext>
              </a:extLst>
            </p:cNvPr>
            <p:cNvSpPr/>
            <p:nvPr/>
          </p:nvSpPr>
          <p:spPr>
            <a:xfrm rot="18763857">
              <a:off x="7269327" y="5628077"/>
              <a:ext cx="1866788" cy="2052771"/>
            </a:xfrm>
            <a:prstGeom prst="rect">
              <a:avLst/>
            </a:prstGeom>
            <a:solidFill>
              <a:srgbClr val="F0F3F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714"/>
            </a:p>
          </p:txBody>
        </p:sp>
      </p:grpSp>
      <p:sp>
        <p:nvSpPr>
          <p:cNvPr id="2" name="Заголовок 6"/>
          <p:cNvSpPr txBox="1">
            <a:spLocks/>
          </p:cNvSpPr>
          <p:nvPr/>
        </p:nvSpPr>
        <p:spPr>
          <a:xfrm>
            <a:off x="1485062" y="1413245"/>
            <a:ext cx="9229476" cy="1790725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О ходе реализации Программы развития  </a:t>
            </a:r>
            <a:endParaRPr lang="ru-RU" sz="4000" b="1" dirty="0">
              <a:solidFill>
                <a:srgbClr val="C00000"/>
              </a:solidFill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  <a:p>
            <a:pPr algn="ctr"/>
            <a:r>
              <a:rPr lang="ru-RU" sz="4000" b="1" dirty="0" smtClean="0">
                <a:solidFill>
                  <a:srgbClr val="C00000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ТЕХНИЧЕСКОГО ИНСТИТУТА (ФИЛИАЛА) СВФУ в г. НЕРЮНГРИ</a:t>
            </a:r>
            <a:endParaRPr lang="ru-RU" sz="4000" b="1" dirty="0">
              <a:solidFill>
                <a:srgbClr val="C00000"/>
              </a:solidFill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  <a:p>
            <a:pPr algn="ctr"/>
            <a:r>
              <a:rPr lang="ru-RU" sz="4000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на </a:t>
            </a: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2023-2025 </a:t>
            </a:r>
            <a:r>
              <a:rPr lang="ru-RU" sz="4000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гг</a:t>
            </a: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.</a:t>
            </a:r>
          </a:p>
          <a:p>
            <a:pPr algn="ctr"/>
            <a:r>
              <a:rPr lang="ru-RU" sz="4000" b="1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Образовательная деятельность</a:t>
            </a:r>
            <a:endParaRPr lang="ru-RU" sz="4000" b="1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3485949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08492655"/>
              </p:ext>
            </p:extLst>
          </p:nvPr>
        </p:nvGraphicFramePr>
        <p:xfrm>
          <a:off x="236965" y="1106414"/>
          <a:ext cx="11834448" cy="3545271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7754888">
                  <a:extLst>
                    <a:ext uri="{9D8B030D-6E8A-4147-A177-3AD203B41FA5}">
                      <a16:colId xmlns:a16="http://schemas.microsoft.com/office/drawing/2014/main" val="2636011673"/>
                    </a:ext>
                  </a:extLst>
                </a:gridCol>
                <a:gridCol w="1087165">
                  <a:extLst>
                    <a:ext uri="{9D8B030D-6E8A-4147-A177-3AD203B41FA5}">
                      <a16:colId xmlns:a16="http://schemas.microsoft.com/office/drawing/2014/main" val="971729252"/>
                    </a:ext>
                  </a:extLst>
                </a:gridCol>
                <a:gridCol w="613549">
                  <a:extLst>
                    <a:ext uri="{9D8B030D-6E8A-4147-A177-3AD203B41FA5}">
                      <a16:colId xmlns:a16="http://schemas.microsoft.com/office/drawing/2014/main" val="2769687187"/>
                    </a:ext>
                  </a:extLst>
                </a:gridCol>
                <a:gridCol w="602784">
                  <a:extLst>
                    <a:ext uri="{9D8B030D-6E8A-4147-A177-3AD203B41FA5}">
                      <a16:colId xmlns:a16="http://schemas.microsoft.com/office/drawing/2014/main" val="2655835860"/>
                    </a:ext>
                  </a:extLst>
                </a:gridCol>
                <a:gridCol w="613549">
                  <a:extLst>
                    <a:ext uri="{9D8B030D-6E8A-4147-A177-3AD203B41FA5}">
                      <a16:colId xmlns:a16="http://schemas.microsoft.com/office/drawing/2014/main" val="39237890"/>
                    </a:ext>
                  </a:extLst>
                </a:gridCol>
                <a:gridCol w="592020">
                  <a:extLst>
                    <a:ext uri="{9D8B030D-6E8A-4147-A177-3AD203B41FA5}">
                      <a16:colId xmlns:a16="http://schemas.microsoft.com/office/drawing/2014/main" val="2273103395"/>
                    </a:ext>
                  </a:extLst>
                </a:gridCol>
                <a:gridCol w="570493">
                  <a:extLst>
                    <a:ext uri="{9D8B030D-6E8A-4147-A177-3AD203B41FA5}">
                      <a16:colId xmlns:a16="http://schemas.microsoft.com/office/drawing/2014/main" val="4167157419"/>
                    </a:ext>
                  </a:extLst>
                </a:gridCol>
              </a:tblGrid>
              <a:tr h="435589">
                <a:tc>
                  <a:txBody>
                    <a:bodyPr/>
                    <a:lstStyle/>
                    <a:p>
                      <a:pPr marR="18415" indent="0" algn="ctr">
                        <a:lnSpc>
                          <a:spcPct val="100000"/>
                        </a:lnSpc>
                        <a:spcAft>
                          <a:spcPts val="2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Показатели</a:t>
                      </a:r>
                      <a:endParaRPr lang="ru-RU" sz="14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R="18415" indent="0" algn="ctr">
                        <a:lnSpc>
                          <a:spcPct val="100000"/>
                        </a:lnSpc>
                        <a:spcAft>
                          <a:spcPts val="2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Единица измерения</a:t>
                      </a:r>
                      <a:endParaRPr lang="ru-RU" sz="14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R="18415" indent="0" algn="ctr">
                        <a:lnSpc>
                          <a:spcPct val="100000"/>
                        </a:lnSpc>
                        <a:spcAft>
                          <a:spcPts val="2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2021</a:t>
                      </a:r>
                      <a:endParaRPr lang="ru-RU" sz="14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R="18415" indent="0" algn="ctr">
                        <a:lnSpc>
                          <a:spcPct val="100000"/>
                        </a:lnSpc>
                        <a:spcAft>
                          <a:spcPts val="2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2022</a:t>
                      </a:r>
                      <a:endParaRPr lang="ru-RU" sz="14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R="18415" indent="0" algn="ctr">
                        <a:lnSpc>
                          <a:spcPct val="100000"/>
                        </a:lnSpc>
                        <a:spcAft>
                          <a:spcPts val="2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2023</a:t>
                      </a:r>
                      <a:endParaRPr lang="ru-RU" sz="14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R="18415" indent="0" algn="ctr">
                        <a:lnSpc>
                          <a:spcPct val="100000"/>
                        </a:lnSpc>
                        <a:spcAft>
                          <a:spcPts val="2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2024</a:t>
                      </a:r>
                      <a:endParaRPr lang="ru-RU" sz="14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R="18415" indent="0" algn="ctr">
                        <a:lnSpc>
                          <a:spcPct val="100000"/>
                        </a:lnSpc>
                        <a:spcAft>
                          <a:spcPts val="2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2025</a:t>
                      </a:r>
                      <a:endParaRPr lang="ru-RU" sz="14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529285084"/>
                  </a:ext>
                </a:extLst>
              </a:tr>
              <a:tr h="378547">
                <a:tc gridSpan="7">
                  <a:txBody>
                    <a:bodyPr/>
                    <a:lstStyle/>
                    <a:p>
                      <a:pPr marL="0" marR="18415" lvl="0" indent="0" algn="ctr">
                        <a:lnSpc>
                          <a:spcPct val="112000"/>
                        </a:lnSpc>
                        <a:spcAft>
                          <a:spcPts val="20"/>
                        </a:spcAft>
                        <a:buFont typeface="+mj-lt"/>
                        <a:buNone/>
                      </a:pPr>
                      <a:r>
                        <a:rPr lang="ru-RU" sz="18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Показатели качества образовательной деятельности</a:t>
                      </a:r>
                      <a:endParaRPr lang="ru-RU" sz="14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pPr marR="18415" indent="0" algn="ctr">
                        <a:lnSpc>
                          <a:spcPct val="112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pPr marR="18415" indent="0" algn="ctr">
                        <a:lnSpc>
                          <a:spcPct val="112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pPr marR="18415" indent="0" algn="ctr">
                        <a:lnSpc>
                          <a:spcPct val="112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pPr marR="18415" indent="0" algn="ctr">
                        <a:lnSpc>
                          <a:spcPct val="112000"/>
                        </a:lnSpc>
                        <a:spcAft>
                          <a:spcPts val="0"/>
                        </a:spcAft>
                      </a:pPr>
                      <a:endParaRPr lang="ru-RU" sz="14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pPr marR="18415" indent="0" algn="ctr">
                        <a:lnSpc>
                          <a:spcPct val="112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pPr marR="18415" indent="0" algn="ctr">
                        <a:lnSpc>
                          <a:spcPct val="112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087913554"/>
                  </a:ext>
                </a:extLst>
              </a:tr>
              <a:tr h="536513">
                <a:tc>
                  <a:txBody>
                    <a:bodyPr/>
                    <a:lstStyle/>
                    <a:p>
                      <a:pPr marL="0" marR="18415" lvl="0" indent="0" algn="just">
                        <a:lnSpc>
                          <a:spcPct val="112000"/>
                        </a:lnSpc>
                        <a:spcAft>
                          <a:spcPts val="20"/>
                        </a:spcAft>
                        <a:buFont typeface="+mj-lt"/>
                        <a:buNone/>
                      </a:pPr>
                      <a:r>
                        <a:rPr lang="ru-RU" sz="16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1. Количество </a:t>
                      </a:r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самостоятельно устанавливаемых образовательных стандартов, разработанных и утвержденных в университете (нарастающим итогом) 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18415" indent="0" algn="ctr">
                        <a:lnSpc>
                          <a:spcPct val="112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единицы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R="18415" indent="0" algn="ctr">
                        <a:lnSpc>
                          <a:spcPct val="112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6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R="18415" indent="0" algn="ctr">
                        <a:lnSpc>
                          <a:spcPct val="112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6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R="18415" indent="0" algn="ctr">
                        <a:lnSpc>
                          <a:spcPct val="112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6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R="18415" indent="0" algn="ctr">
                        <a:lnSpc>
                          <a:spcPct val="112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6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R="18415" indent="0" algn="ctr">
                        <a:lnSpc>
                          <a:spcPct val="112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6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869692319"/>
                  </a:ext>
                </a:extLst>
              </a:tr>
              <a:tr h="536513">
                <a:tc>
                  <a:txBody>
                    <a:bodyPr/>
                    <a:lstStyle/>
                    <a:p>
                      <a:pPr marL="0" marR="18415" lvl="0" indent="0" algn="just">
                        <a:lnSpc>
                          <a:spcPct val="112000"/>
                        </a:lnSpc>
                        <a:spcAft>
                          <a:spcPts val="20"/>
                        </a:spcAft>
                        <a:buFont typeface="+mj-lt"/>
                        <a:buNone/>
                      </a:pPr>
                      <a:r>
                        <a:rPr lang="ru-RU" sz="16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2. Количество </a:t>
                      </a:r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онлайн-курсов, разработанных и внедренных в основные профессиональные образовательные программы </a:t>
                      </a:r>
                      <a:r>
                        <a:rPr kumimoji="0" lang="ru-RU" sz="13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(нарастающим итогом)</a:t>
                      </a:r>
                      <a:endParaRPr lang="ru-RU" sz="16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18415" indent="0" algn="ctr">
                        <a:lnSpc>
                          <a:spcPct val="112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единицы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R="18415" indent="0" algn="ctr">
                        <a:lnSpc>
                          <a:spcPct val="112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6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R="18415" indent="0" algn="ctr">
                        <a:lnSpc>
                          <a:spcPct val="112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6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R="18415" indent="0" algn="ctr">
                        <a:lnSpc>
                          <a:spcPct val="112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6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R="18415" indent="0" algn="ctr">
                        <a:lnSpc>
                          <a:spcPct val="112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6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R="18415" indent="0" algn="ctr">
                        <a:lnSpc>
                          <a:spcPct val="112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6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330173292"/>
                  </a:ext>
                </a:extLst>
              </a:tr>
              <a:tr h="536513">
                <a:tc>
                  <a:txBody>
                    <a:bodyPr/>
                    <a:lstStyle/>
                    <a:p>
                      <a:pPr marL="0" marR="18415" lvl="0" indent="0" algn="just">
                        <a:lnSpc>
                          <a:spcPct val="112000"/>
                        </a:lnSpc>
                        <a:spcAft>
                          <a:spcPts val="20"/>
                        </a:spcAft>
                        <a:buFont typeface="+mj-lt"/>
                        <a:buNone/>
                      </a:pPr>
                      <a:r>
                        <a:rPr lang="ru-RU" sz="16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3. Количество </a:t>
                      </a:r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слушателей программ ДПО в области цифровых компетенций в соответствии с федеральным проектом «Кадры для цифровой экономики»  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18415" indent="0" algn="ctr">
                        <a:lnSpc>
                          <a:spcPct val="112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человек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R="18415" indent="0" algn="ctr">
                        <a:lnSpc>
                          <a:spcPct val="112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6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R="18415" indent="0" algn="ctr">
                        <a:lnSpc>
                          <a:spcPct val="112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RU" sz="16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R="18415" indent="0" algn="ctr">
                        <a:lnSpc>
                          <a:spcPct val="112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25</a:t>
                      </a:r>
                      <a:endParaRPr lang="ru-RU" sz="16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R="18415" indent="0" algn="ctr">
                        <a:lnSpc>
                          <a:spcPct val="112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30</a:t>
                      </a:r>
                      <a:endParaRPr lang="ru-RU" sz="16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R="18415" indent="0" algn="ctr">
                        <a:lnSpc>
                          <a:spcPct val="112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endParaRPr lang="ru-RU" sz="16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268140317"/>
                  </a:ext>
                </a:extLst>
              </a:tr>
              <a:tr h="536513">
                <a:tc>
                  <a:txBody>
                    <a:bodyPr/>
                    <a:lstStyle/>
                    <a:p>
                      <a:pPr marL="0" marR="18415" lvl="0" indent="0" algn="just">
                        <a:lnSpc>
                          <a:spcPct val="112000"/>
                        </a:lnSpc>
                        <a:spcAft>
                          <a:spcPts val="20"/>
                        </a:spcAft>
                        <a:buFont typeface="+mj-lt"/>
                        <a:buNone/>
                      </a:pPr>
                      <a:r>
                        <a:rPr lang="ru-RU" sz="16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4. Количество </a:t>
                      </a:r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сетевых образовательных программ с образовательными, научными организациями и предприятиями реального сектора экономики 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18415" indent="0" algn="ctr">
                        <a:lnSpc>
                          <a:spcPct val="112000"/>
                        </a:lnSpc>
                        <a:spcAft>
                          <a:spcPts val="20"/>
                        </a:spcAft>
                        <a:buFont typeface="+mj-lt"/>
                        <a:buNone/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единицы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18415" indent="0" algn="ctr">
                        <a:lnSpc>
                          <a:spcPct val="112000"/>
                        </a:lnSpc>
                        <a:spcAft>
                          <a:spcPts val="20"/>
                        </a:spcAft>
                        <a:buFont typeface="+mj-lt"/>
                        <a:buNone/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6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18415" indent="0" algn="ctr">
                        <a:lnSpc>
                          <a:spcPct val="112000"/>
                        </a:lnSpc>
                        <a:spcAft>
                          <a:spcPts val="20"/>
                        </a:spcAft>
                        <a:buFont typeface="+mj-lt"/>
                        <a:buNone/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6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18415" indent="0" algn="ctr">
                        <a:lnSpc>
                          <a:spcPct val="112000"/>
                        </a:lnSpc>
                        <a:spcAft>
                          <a:spcPts val="20"/>
                        </a:spcAft>
                        <a:buFont typeface="+mj-lt"/>
                        <a:buNone/>
                      </a:pPr>
                      <a:r>
                        <a:rPr lang="ru-RU" sz="16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6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18415" indent="0" algn="ctr">
                        <a:lnSpc>
                          <a:spcPct val="112000"/>
                        </a:lnSpc>
                        <a:spcAft>
                          <a:spcPts val="20"/>
                        </a:spcAft>
                        <a:buFont typeface="+mj-lt"/>
                        <a:buNone/>
                      </a:pPr>
                      <a:r>
                        <a:rPr lang="ru-RU" sz="16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6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18415" indent="0" algn="ctr">
                        <a:lnSpc>
                          <a:spcPct val="112000"/>
                        </a:lnSpc>
                        <a:spcAft>
                          <a:spcPts val="20"/>
                        </a:spcAft>
                        <a:buFont typeface="+mj-lt"/>
                        <a:buNone/>
                      </a:pPr>
                      <a:r>
                        <a:rPr lang="ru-RU" sz="16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1-2</a:t>
                      </a:r>
                      <a:endParaRPr lang="ru-RU" sz="16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653017751"/>
                  </a:ext>
                </a:extLst>
              </a:tr>
              <a:tr h="536513">
                <a:tc>
                  <a:txBody>
                    <a:bodyPr/>
                    <a:lstStyle/>
                    <a:p>
                      <a:pPr marL="0" marR="18415" lvl="0" indent="0" algn="just">
                        <a:lnSpc>
                          <a:spcPct val="112000"/>
                        </a:lnSpc>
                        <a:spcAft>
                          <a:spcPts val="20"/>
                        </a:spcAft>
                        <a:buFont typeface="+mj-lt"/>
                        <a:buNone/>
                      </a:pPr>
                      <a:r>
                        <a:rPr lang="ru-RU" sz="16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5. Доля </a:t>
                      </a:r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обучающихся по образовательным программам высшего образования, прибывших из других субъектов Российской Федерации 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18415" indent="0" algn="ctr">
                        <a:lnSpc>
                          <a:spcPct val="112000"/>
                        </a:lnSpc>
                        <a:spcAft>
                          <a:spcPts val="20"/>
                        </a:spcAft>
                        <a:buFont typeface="+mj-lt"/>
                        <a:buNone/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проценты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18415" indent="0" algn="ctr">
                        <a:lnSpc>
                          <a:spcPct val="112000"/>
                        </a:lnSpc>
                        <a:spcAft>
                          <a:spcPts val="20"/>
                        </a:spcAft>
                        <a:buFont typeface="+mj-lt"/>
                        <a:buNone/>
                      </a:pPr>
                      <a:r>
                        <a:rPr lang="ru-RU" sz="16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6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18415" indent="0" algn="ctr">
                        <a:lnSpc>
                          <a:spcPct val="112000"/>
                        </a:lnSpc>
                        <a:spcAft>
                          <a:spcPts val="20"/>
                        </a:spcAft>
                        <a:buFont typeface="+mj-lt"/>
                        <a:buNone/>
                      </a:pPr>
                      <a:r>
                        <a:rPr lang="ru-RU" sz="16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6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18415" indent="0" algn="ctr">
                        <a:lnSpc>
                          <a:spcPct val="112000"/>
                        </a:lnSpc>
                        <a:spcAft>
                          <a:spcPts val="20"/>
                        </a:spcAft>
                        <a:buFont typeface="+mj-lt"/>
                        <a:buNone/>
                      </a:pPr>
                      <a:r>
                        <a:rPr lang="ru-RU" sz="16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6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18415" indent="0" algn="ctr">
                        <a:lnSpc>
                          <a:spcPct val="112000"/>
                        </a:lnSpc>
                        <a:spcAft>
                          <a:spcPts val="20"/>
                        </a:spcAft>
                        <a:buFont typeface="+mj-lt"/>
                        <a:buNone/>
                      </a:pPr>
                      <a:r>
                        <a:rPr lang="ru-RU" sz="16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6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18415" indent="0" algn="ctr">
                        <a:lnSpc>
                          <a:spcPct val="112000"/>
                        </a:lnSpc>
                        <a:spcAft>
                          <a:spcPts val="20"/>
                        </a:spcAft>
                        <a:buFont typeface="+mj-lt"/>
                        <a:buNone/>
                      </a:pPr>
                      <a:r>
                        <a:rPr lang="ru-RU" sz="16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6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499758857"/>
                  </a:ext>
                </a:extLst>
              </a:tr>
            </a:tbl>
          </a:graphicData>
        </a:graphic>
      </p:graphicFrame>
      <p:sp>
        <p:nvSpPr>
          <p:cNvPr id="16" name="TextBox 15">
            <a:extLst>
              <a:ext uri="{FF2B5EF4-FFF2-40B4-BE49-F238E27FC236}">
                <a16:creationId xmlns:a16="http://schemas.microsoft.com/office/drawing/2014/main" id="{DFD0B97C-9795-4AB1-B86E-11B1565FE23C}"/>
              </a:ext>
            </a:extLst>
          </p:cNvPr>
          <p:cNvSpPr txBox="1"/>
          <p:nvPr/>
        </p:nvSpPr>
        <p:spPr>
          <a:xfrm>
            <a:off x="1151634" y="332988"/>
            <a:ext cx="1000511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ЦЕЛЕВЫЕ ПОКАЗАТЕЛИ РЕАЛИЗАЦИИ ПРОГРАММЫ РАЗВИТИЯ</a:t>
            </a:r>
          </a:p>
        </p:txBody>
      </p:sp>
    </p:spTree>
    <p:extLst>
      <p:ext uri="{BB962C8B-B14F-4D97-AF65-F5344CB8AC3E}">
        <p14:creationId xmlns:p14="http://schemas.microsoft.com/office/powerpoint/2010/main" val="215424116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4879" y="1244145"/>
            <a:ext cx="11457491" cy="2805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 algn="just">
              <a:lnSpc>
                <a:spcPct val="150000"/>
              </a:lnSpc>
              <a:buAutoNum type="arabicPeriod"/>
            </a:pP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Информацию принять к сведению.</a:t>
            </a:r>
          </a:p>
          <a:p>
            <a:pPr marL="457200" indent="-457200" algn="just">
              <a:lnSpc>
                <a:spcPct val="150000"/>
              </a:lnSpc>
              <a:buAutoNum type="arabicPeriod"/>
            </a:pP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Продолжить работу по реализации Программы развития ТИ (ф) СВФУ.</a:t>
            </a:r>
          </a:p>
          <a:p>
            <a:pPr marL="457200" indent="-457200" algn="just">
              <a:lnSpc>
                <a:spcPct val="150000"/>
              </a:lnSpc>
              <a:buAutoNum type="arabicPeriod"/>
            </a:pP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Решить вопрос 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о назначении ответственных 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по целевому показателю  «Количество 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слушателей программ ДПО в области цифровых компетенций в соответствии с федеральным проектом «Кадры для цифровой экономики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».  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</a:p>
          <a:p>
            <a:pPr marL="457200" indent="-457200" algn="just">
              <a:lnSpc>
                <a:spcPct val="150000"/>
              </a:lnSpc>
              <a:buAutoNum type="arabicPeriod"/>
            </a:pPr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FD0B97C-9795-4AB1-B86E-11B1565FE23C}"/>
              </a:ext>
            </a:extLst>
          </p:cNvPr>
          <p:cNvSpPr txBox="1"/>
          <p:nvPr/>
        </p:nvSpPr>
        <p:spPr>
          <a:xfrm>
            <a:off x="464879" y="43816"/>
            <a:ext cx="115413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Проект постановления:</a:t>
            </a:r>
            <a:endParaRPr lang="ru-RU" sz="2400" dirty="0">
              <a:solidFill>
                <a:schemeClr val="accent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502370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DFD0B97C-9795-4AB1-B86E-11B1565FE23C}"/>
              </a:ext>
            </a:extLst>
          </p:cNvPr>
          <p:cNvSpPr txBox="1"/>
          <p:nvPr/>
        </p:nvSpPr>
        <p:spPr>
          <a:xfrm>
            <a:off x="869324" y="1149595"/>
            <a:ext cx="105349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ПРИОРИТЕТЫ РАЗВИТИЯ ИНСТИТУТА В 2023-2025 гг.</a:t>
            </a:r>
            <a:endParaRPr lang="ru-RU" sz="2400" b="1" dirty="0">
              <a:solidFill>
                <a:schemeClr val="accent5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327638" y="2136339"/>
            <a:ext cx="9601200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AutoNum type="arabicPeriod"/>
            </a:pPr>
            <a:r>
              <a:rPr lang="ru-RU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Преодолеть </a:t>
            </a:r>
            <a:r>
              <a:rPr lang="ru-RU" sz="2800" dirty="0">
                <a:latin typeface="Arial" panose="020B0604020202020204" pitchFamily="34" charset="0"/>
                <a:cs typeface="Arial" panose="020B0604020202020204" pitchFamily="34" charset="0"/>
              </a:rPr>
              <a:t>кадровый </a:t>
            </a:r>
            <a:r>
              <a:rPr lang="ru-RU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голод</a:t>
            </a:r>
          </a:p>
          <a:p>
            <a:pPr marL="342900" indent="-342900">
              <a:buAutoNum type="arabicPeriod"/>
            </a:pPr>
            <a:r>
              <a:rPr lang="ru-RU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Открыть </a:t>
            </a:r>
            <a:r>
              <a:rPr lang="ru-RU" sz="2800" dirty="0">
                <a:latin typeface="Arial" panose="020B0604020202020204" pitchFamily="34" charset="0"/>
                <a:cs typeface="Arial" panose="020B0604020202020204" pitchFamily="34" charset="0"/>
              </a:rPr>
              <a:t>при институте колледж (т.е. начать при институте реализацию учебных программ СПО</a:t>
            </a:r>
            <a:r>
              <a:rPr lang="ru-RU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  <a:p>
            <a:pPr marL="342900" indent="-342900">
              <a:buAutoNum type="arabicPeriod"/>
            </a:pPr>
            <a:r>
              <a:rPr lang="ru-RU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Увеличить </a:t>
            </a:r>
            <a:r>
              <a:rPr lang="ru-RU" sz="2800" dirty="0">
                <a:latin typeface="Arial" panose="020B0604020202020204" pitchFamily="34" charset="0"/>
                <a:cs typeface="Arial" panose="020B0604020202020204" pitchFamily="34" charset="0"/>
              </a:rPr>
              <a:t>количество образовательных </a:t>
            </a:r>
            <a:r>
              <a:rPr lang="ru-RU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программ ВО</a:t>
            </a:r>
          </a:p>
          <a:p>
            <a:endParaRPr lang="ru-RU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9394084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DFD0B97C-9795-4AB1-B86E-11B1565FE23C}"/>
              </a:ext>
            </a:extLst>
          </p:cNvPr>
          <p:cNvSpPr txBox="1"/>
          <p:nvPr/>
        </p:nvSpPr>
        <p:spPr>
          <a:xfrm>
            <a:off x="227486" y="879196"/>
            <a:ext cx="105349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ОСНОВНЫЕ ИЗМЕНЕНИЯ В ОБРАЗОВАТЕЛЬНОМ ПРОЦЕССЕ</a:t>
            </a:r>
            <a:endParaRPr lang="ru-RU" sz="2400" b="1" dirty="0">
              <a:solidFill>
                <a:schemeClr val="accent5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7" name="Группа 6">
            <a:extLst>
              <a:ext uri="{FF2B5EF4-FFF2-40B4-BE49-F238E27FC236}">
                <a16:creationId xmlns:a16="http://schemas.microsoft.com/office/drawing/2014/main" id="{53C229BA-B780-3E86-3410-0FF68907DF2B}"/>
              </a:ext>
            </a:extLst>
          </p:cNvPr>
          <p:cNvGrpSpPr/>
          <p:nvPr/>
        </p:nvGrpSpPr>
        <p:grpSpPr>
          <a:xfrm>
            <a:off x="8901426" y="129790"/>
            <a:ext cx="2823497" cy="451591"/>
            <a:chOff x="8910218" y="437503"/>
            <a:chExt cx="2823497" cy="451591"/>
          </a:xfrm>
        </p:grpSpPr>
        <p:pic>
          <p:nvPicPr>
            <p:cNvPr id="8" name="Рисунок 7">
              <a:extLst>
                <a:ext uri="{FF2B5EF4-FFF2-40B4-BE49-F238E27FC236}">
                  <a16:creationId xmlns:a16="http://schemas.microsoft.com/office/drawing/2014/main" id="{DE402171-0A5F-7B50-BC1F-587AB5236AB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l="9094" t="8786" r="14492" b="39776"/>
            <a:stretch/>
          </p:blipFill>
          <p:spPr>
            <a:xfrm>
              <a:off x="8910218" y="437503"/>
              <a:ext cx="1071535" cy="451591"/>
            </a:xfrm>
            <a:prstGeom prst="rect">
              <a:avLst/>
            </a:prstGeom>
          </p:spPr>
        </p:pic>
        <p:pic>
          <p:nvPicPr>
            <p:cNvPr id="9" name="Picture 2" descr="Приоритет 2030">
              <a:extLst>
                <a:ext uri="{FF2B5EF4-FFF2-40B4-BE49-F238E27FC236}">
                  <a16:creationId xmlns:a16="http://schemas.microsoft.com/office/drawing/2014/main" id="{0A07F56A-6D97-8B8E-8EE6-BDC492D9A7B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093745" y="565094"/>
              <a:ext cx="1639970" cy="324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" name="Прямоугольник 1"/>
          <p:cNvSpPr/>
          <p:nvPr/>
        </p:nvSpPr>
        <p:spPr>
          <a:xfrm>
            <a:off x="931985" y="1484900"/>
            <a:ext cx="10330961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А) Открытие на базе ТИ(Ф) СВФУ программ СПО, увеличение программ высшего образования, ДПО и КПК полностью удовлетворяющей потребностям работодателей;</a:t>
            </a:r>
          </a:p>
          <a:p>
            <a:pPr algn="just"/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Б) Повышение цифровой компетентности выпускников;</a:t>
            </a:r>
          </a:p>
          <a:p>
            <a:pPr algn="just"/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В) Внедрение новых механизмов участия работодателей в решении задач обеспечения предприятий и организаций высококвалифицированными кадрами, а именно: практико-ориентированное обучение и наставничество; разработка непосредственно с работодателями ФГОС И ООП; открытие базовых кафедр.</a:t>
            </a:r>
          </a:p>
          <a:p>
            <a:pPr algn="just"/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С) Трансформация образовательной деятельности, а именно: внедрение в учебный процесс дисциплин изучаемых как КПК и индивидуальных образовательных траекторий, цикловых систем обучения.</a:t>
            </a:r>
          </a:p>
        </p:txBody>
      </p:sp>
    </p:spTree>
    <p:extLst>
      <p:ext uri="{BB962C8B-B14F-4D97-AF65-F5344CB8AC3E}">
        <p14:creationId xmlns:p14="http://schemas.microsoft.com/office/powerpoint/2010/main" val="7001121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DFD0B97C-9795-4AB1-B86E-11B1565FE23C}"/>
              </a:ext>
            </a:extLst>
          </p:cNvPr>
          <p:cNvSpPr txBox="1"/>
          <p:nvPr/>
        </p:nvSpPr>
        <p:spPr>
          <a:xfrm>
            <a:off x="561594" y="254942"/>
            <a:ext cx="105349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А) Открытие на базе ТИ(Ф) СВФУ программ СПО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465993" y="799100"/>
            <a:ext cx="1151792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С целью открытия на базе ТИ (ф) СВФУ программ СПО осуществляется взаимодействие 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с представителями </a:t>
            </a:r>
            <a:r>
              <a:rPr lang="ru-RU" sz="2000" dirty="0" err="1">
                <a:latin typeface="Arial" panose="020B0604020202020204" pitchFamily="34" charset="0"/>
                <a:cs typeface="Arial" panose="020B0604020202020204" pitchFamily="34" charset="0"/>
              </a:rPr>
              <a:t>Нерюнгринского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 филиала ГАПОУ РС (Я) «</a:t>
            </a:r>
            <a:r>
              <a:rPr lang="ru-RU" sz="2000" dirty="0" err="1">
                <a:latin typeface="Arial" panose="020B0604020202020204" pitchFamily="34" charset="0"/>
                <a:cs typeface="Arial" panose="020B0604020202020204" pitchFamily="34" charset="0"/>
              </a:rPr>
              <a:t>Алданский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 политехнический техникум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» по лицензированию следующих основных профессиональных образовательных программ подготовки специалистов среднего звена по следующим специальностям: </a:t>
            </a:r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46430477"/>
              </p:ext>
            </p:extLst>
          </p:nvPr>
        </p:nvGraphicFramePr>
        <p:xfrm>
          <a:off x="561596" y="2323428"/>
          <a:ext cx="10815651" cy="3621405"/>
        </p:xfrm>
        <a:graphic>
          <a:graphicData uri="http://schemas.openxmlformats.org/drawingml/2006/table">
            <a:tbl>
              <a:tblPr/>
              <a:tblGrid>
                <a:gridCol w="771399">
                  <a:extLst>
                    <a:ext uri="{9D8B030D-6E8A-4147-A177-3AD203B41FA5}">
                      <a16:colId xmlns:a16="http://schemas.microsoft.com/office/drawing/2014/main" val="375906974"/>
                    </a:ext>
                  </a:extLst>
                </a:gridCol>
                <a:gridCol w="855770">
                  <a:extLst>
                    <a:ext uri="{9D8B030D-6E8A-4147-A177-3AD203B41FA5}">
                      <a16:colId xmlns:a16="http://schemas.microsoft.com/office/drawing/2014/main" val="2096280497"/>
                    </a:ext>
                  </a:extLst>
                </a:gridCol>
                <a:gridCol w="3507453">
                  <a:extLst>
                    <a:ext uri="{9D8B030D-6E8A-4147-A177-3AD203B41FA5}">
                      <a16:colId xmlns:a16="http://schemas.microsoft.com/office/drawing/2014/main" val="2379450265"/>
                    </a:ext>
                  </a:extLst>
                </a:gridCol>
                <a:gridCol w="2507046">
                  <a:extLst>
                    <a:ext uri="{9D8B030D-6E8A-4147-A177-3AD203B41FA5}">
                      <a16:colId xmlns:a16="http://schemas.microsoft.com/office/drawing/2014/main" val="809890180"/>
                    </a:ext>
                  </a:extLst>
                </a:gridCol>
                <a:gridCol w="952195">
                  <a:extLst>
                    <a:ext uri="{9D8B030D-6E8A-4147-A177-3AD203B41FA5}">
                      <a16:colId xmlns:a16="http://schemas.microsoft.com/office/drawing/2014/main" val="3424241907"/>
                    </a:ext>
                  </a:extLst>
                </a:gridCol>
                <a:gridCol w="980319">
                  <a:extLst>
                    <a:ext uri="{9D8B030D-6E8A-4147-A177-3AD203B41FA5}">
                      <a16:colId xmlns:a16="http://schemas.microsoft.com/office/drawing/2014/main" val="852793642"/>
                    </a:ext>
                  </a:extLst>
                </a:gridCol>
                <a:gridCol w="1241469">
                  <a:extLst>
                    <a:ext uri="{9D8B030D-6E8A-4147-A177-3AD203B41FA5}">
                      <a16:colId xmlns:a16="http://schemas.microsoft.com/office/drawing/2014/main" val="885650534"/>
                    </a:ext>
                  </a:extLst>
                </a:gridCol>
              </a:tblGrid>
              <a:tr h="38100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№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код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наименование </a:t>
                      </a:r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ОП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уровень образования, необходимый для приема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форма обучения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срок обучения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квалификация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53460804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40.02.02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Правоохранительная деятельность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основное общее образование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Очная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3г 6м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Юрист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00364066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40.02.01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Право и организация социального обеспечения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основное общее образование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Очная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2г 10м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Юрист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6936448"/>
                  </a:ext>
                </a:extLst>
              </a:tr>
              <a:tr h="57150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13.02.11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Техническая эксплуатация и обслуживание электрического и электромеханического оборудования (по Отраслям)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основное общее образование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Очная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3г 10м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Техник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9929685"/>
                  </a:ext>
                </a:extLst>
              </a:tr>
              <a:tr h="57150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23.02.07.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Техническое обслуживание и ремонт двигателей, систем и агрегатов автомобилей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основное общее образование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Очная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3г 10м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Специалист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7672392"/>
                  </a:ext>
                </a:extLst>
              </a:tr>
              <a:tr h="57150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23.02.07.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Техническое обслуживание и ремонт двигателей, систем и агрегатов автомобилей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среднее общее образование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Очная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3г 10м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Специалист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172457"/>
                  </a:ext>
                </a:extLst>
              </a:tr>
              <a:tr h="57150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23.02.07.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Техническое обслуживание и ремонт двигателей, систем и агрегатов автомобилей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среднее общее образование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Заочная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3г 10м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Специалист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69990232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38.02.01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Экономика и бухгалтерский учет (по отраслям) (бухгалтер)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основное общее образование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Очная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2г 10м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Бухгалтер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198793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7924580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32994" y="808700"/>
            <a:ext cx="11457491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buAutoNum type="arabicPeriod"/>
            </a:pP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С 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учетом 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преемственности и возможности дальнейшего обучения в вузе разработаны БУП по указанным специальностям СПО (требуют корректировки). </a:t>
            </a:r>
          </a:p>
          <a:p>
            <a:pPr marL="514350" indent="-514350" algn="just" fontAlgn="b">
              <a:buFont typeface="+mj-lt"/>
              <a:buAutoNum type="arabicPeriod"/>
            </a:pP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Разработана программа подготовки (описание, рабочие программы дисциплин, проф. модулей, практик, программа воспитания, БУП, КУГ) по специальности </a:t>
            </a:r>
            <a:r>
              <a:rPr lang="ru-RU" sz="24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38.02.01 Экономика </a:t>
            </a:r>
            <a:r>
              <a:rPr lang="ru-RU" sz="24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 бухгалтерский учет (по </a:t>
            </a:r>
            <a:r>
              <a:rPr lang="ru-RU" sz="24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отраслям).</a:t>
            </a:r>
          </a:p>
          <a:p>
            <a:pPr marL="514350" indent="-514350" algn="just" fontAlgn="b">
              <a:buFont typeface="+mj-lt"/>
              <a:buAutoNum type="arabicPeriod"/>
            </a:pPr>
            <a:r>
              <a:rPr lang="ru-RU" sz="24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Составлено заявление на </a:t>
            </a:r>
            <a:r>
              <a:rPr lang="ru-RU" sz="24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лицензирование специальности 38.02.01 Экономика и бухгалтерский учет (по отраслям</a:t>
            </a:r>
            <a:r>
              <a:rPr lang="ru-RU" sz="24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 с приложениями (в черновом варианте).</a:t>
            </a:r>
          </a:p>
          <a:p>
            <a:pPr marL="514350" indent="-514350" algn="just" fontAlgn="b">
              <a:buFont typeface="+mj-lt"/>
              <a:buAutoNum type="arabicPeriod"/>
            </a:pPr>
            <a:r>
              <a:rPr lang="ru-RU" sz="24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Необходимо доработать: договоры о практической подготовке, положения об УЛ, мастерских; согласование с представителями работодателей; обеспечение специальных </a:t>
            </a:r>
            <a:r>
              <a:rPr lang="ru-RU" sz="24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условий для получения образования обучающимися с </a:t>
            </a:r>
            <a:r>
              <a:rPr lang="ru-RU" sz="24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ОВЗ (раздел 3 Приложения к лицензии).</a:t>
            </a:r>
            <a:endParaRPr lang="ru-RU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FD0B97C-9795-4AB1-B86E-11B1565FE23C}"/>
              </a:ext>
            </a:extLst>
          </p:cNvPr>
          <p:cNvSpPr txBox="1"/>
          <p:nvPr/>
        </p:nvSpPr>
        <p:spPr>
          <a:xfrm>
            <a:off x="561594" y="254942"/>
            <a:ext cx="105349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А) Открытие на базе ТИ(Ф) СВФУ программ СПО</a:t>
            </a:r>
          </a:p>
        </p:txBody>
      </p:sp>
    </p:spTree>
    <p:extLst>
      <p:ext uri="{BB962C8B-B14F-4D97-AF65-F5344CB8AC3E}">
        <p14:creationId xmlns:p14="http://schemas.microsoft.com/office/powerpoint/2010/main" val="24894029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00048" y="1217768"/>
            <a:ext cx="11457491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buAutoNum type="arabicPeriod"/>
            </a:pP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Планируется открыть </a:t>
            </a:r>
            <a:r>
              <a:rPr lang="ru-RU" sz="2400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новые профили 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ОПОП:</a:t>
            </a:r>
          </a:p>
          <a:p>
            <a:pPr algn="just"/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- 38.03.01	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Экономика, 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профиль 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«Экономика предприятий» с 2024 г.;</a:t>
            </a:r>
            <a:endParaRPr lang="ru-RU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- 45.03.01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Филология, профиль «Филологический консалтинг» с 2025 г.</a:t>
            </a:r>
          </a:p>
          <a:p>
            <a:pPr algn="just"/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2. С 2025 года планируется открыть </a:t>
            </a:r>
            <a:r>
              <a:rPr lang="ru-RU" sz="2400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новое направление подготовки 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44.03.03 Специальное (дефектологическое) образование (лицензия/аккредитация есть).</a:t>
            </a:r>
          </a:p>
          <a:p>
            <a:pPr algn="just"/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3. Планируется получить </a:t>
            </a:r>
            <a:r>
              <a:rPr lang="ru-RU" sz="2400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лицензию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на открытие нового направления подготовки 09.03.02 Информационные системы и технологии (в 2024, 2025 гг.)</a:t>
            </a:r>
            <a:endParaRPr lang="ru-RU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FD0B97C-9795-4AB1-B86E-11B1565FE23C}"/>
              </a:ext>
            </a:extLst>
          </p:cNvPr>
          <p:cNvSpPr txBox="1"/>
          <p:nvPr/>
        </p:nvSpPr>
        <p:spPr>
          <a:xfrm>
            <a:off x="561594" y="254942"/>
            <a:ext cx="105349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А) увеличение программ высшего образования</a:t>
            </a:r>
          </a:p>
        </p:txBody>
      </p:sp>
    </p:spTree>
    <p:extLst>
      <p:ext uri="{BB962C8B-B14F-4D97-AF65-F5344CB8AC3E}">
        <p14:creationId xmlns:p14="http://schemas.microsoft.com/office/powerpoint/2010/main" val="322205911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17633" y="1068299"/>
            <a:ext cx="11457491" cy="5324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buAutoNum type="arabicPeriod"/>
            </a:pP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С 2023 </a:t>
            </a:r>
            <a:r>
              <a:rPr lang="ru-RU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уч.г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. в рамках освоения ОПОП проводится профессиональное обучение 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по программе 16199 «Оператор электронно-вычислительных и вычислительных машин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» в группах ПМ, ПИ, 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ЭТ; 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по программе «Секретарь-администратор» (модуль 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ИКТ в работе 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секретаря-администратора) в группах ОФ, ЗФ. </a:t>
            </a:r>
            <a:endParaRPr lang="ru-RU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 algn="just">
              <a:buAutoNum type="arabicPeriod"/>
            </a:pP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С 2024 г. планируется внедрение в образовательные программы модуля по развитию 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soft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skills 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и цифровой компетентности обучающихся.</a:t>
            </a:r>
          </a:p>
          <a:p>
            <a:pPr marL="342900" indent="-342900" algn="just">
              <a:buFontTx/>
              <a:buAutoNum type="arabicPeriod"/>
            </a:pP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В 2022-2023 </a:t>
            </a:r>
            <a:r>
              <a:rPr lang="ru-RU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уч.г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в рамках цифровых кафедр 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студенты ТИ (ф) СВФУ обучались по дополнительным образовательным программам, связанным 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с ИТ и цифровой 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компетентностью (было заявлено 53 человека). </a:t>
            </a:r>
          </a:p>
          <a:p>
            <a:pPr marL="457200" indent="-457200" algn="just">
              <a:buFont typeface="+mj-lt"/>
              <a:buAutoNum type="arabicPeriod"/>
            </a:pP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На 2023-2024 </a:t>
            </a:r>
            <a:r>
              <a:rPr lang="ru-RU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уч.г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. подана заявка на обучение 18 слушателей-студентов ТИ (ф) СВФУ по программам, связанным с ИТ и цифровой компетентностью (в рамках цифровых кафедр). </a:t>
            </a:r>
          </a:p>
          <a:p>
            <a:pPr marL="342900" indent="-342900" algn="just">
              <a:buFontTx/>
              <a:buAutoNum type="arabicPeriod"/>
            </a:pPr>
            <a:endParaRPr lang="ru-RU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FD0B97C-9795-4AB1-B86E-11B1565FE23C}"/>
              </a:ext>
            </a:extLst>
          </p:cNvPr>
          <p:cNvSpPr txBox="1"/>
          <p:nvPr/>
        </p:nvSpPr>
        <p:spPr>
          <a:xfrm>
            <a:off x="1657082" y="254942"/>
            <a:ext cx="105349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Б) Повышение цифровой компетентности </a:t>
            </a:r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выпускников</a:t>
            </a:r>
            <a:endParaRPr lang="ru-RU" sz="2400" dirty="0">
              <a:solidFill>
                <a:schemeClr val="accent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3455310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4879" y="1244145"/>
            <a:ext cx="11457491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buAutoNum type="arabicPeriod"/>
            </a:pP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Заключены договоры о целевом обучении с ООО «</a:t>
            </a:r>
            <a:r>
              <a:rPr lang="ru-RU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Эльгауголь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» 11 обучающихся специальности 21.05.04. – Горное дело. </a:t>
            </a:r>
            <a:endParaRPr lang="ru-RU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 algn="just">
              <a:buFontTx/>
              <a:buAutoNum type="arabicPeriod"/>
            </a:pP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В рамках сотрудничества с предприятиями-партнерами 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6 студентов 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ТИ (ф) СВФУ, 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обучающихся 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по специальности 21.05.04 «Горное дело», специализации «Маркшейдерское дело», «Обогащение полезных ископаемых» по результатам успешной сдачи экзаменационных сессий 2022 года награждены именными стипендиями ООО «</a:t>
            </a:r>
            <a:r>
              <a:rPr lang="ru-RU" sz="2400" dirty="0" err="1">
                <a:latin typeface="Arial" panose="020B0604020202020204" pitchFamily="34" charset="0"/>
                <a:cs typeface="Arial" panose="020B0604020202020204" pitchFamily="34" charset="0"/>
              </a:rPr>
              <a:t>Эльгауголь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». </a:t>
            </a:r>
          </a:p>
          <a:p>
            <a:pPr marL="342900" indent="-342900" algn="just">
              <a:buFontTx/>
              <a:buAutoNum type="arabicPeriod"/>
            </a:pP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Подготовлен договор о 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сетевом взаимодействии с ООО 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УК 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«</a:t>
            </a:r>
            <a:r>
              <a:rPr lang="ru-RU" sz="2400" dirty="0" err="1">
                <a:latin typeface="Arial" panose="020B0604020202020204" pitchFamily="34" charset="0"/>
                <a:cs typeface="Arial" panose="020B0604020202020204" pitchFamily="34" charset="0"/>
              </a:rPr>
              <a:t>Колмар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» 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о 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предоставлении 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ресурсов (помещения 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для практических и лабораторных 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занятий, оборудование, ТСО, приборы и средства наглядности), необходимых 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для реализации 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образовательной 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программы по специальности 21.05.04 «Горное дело», специализации «Обогащение полезных ископаемых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».</a:t>
            </a:r>
            <a:endParaRPr lang="ru-RU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FD0B97C-9795-4AB1-B86E-11B1565FE23C}"/>
              </a:ext>
            </a:extLst>
          </p:cNvPr>
          <p:cNvSpPr txBox="1"/>
          <p:nvPr/>
        </p:nvSpPr>
        <p:spPr>
          <a:xfrm>
            <a:off x="464879" y="43816"/>
            <a:ext cx="1154136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В) Внедрение новых механизмов участия работодателей в решении задач обеспечения предприятий и организаций высококвалифицированными кадрами</a:t>
            </a:r>
          </a:p>
        </p:txBody>
      </p:sp>
    </p:spTree>
    <p:extLst>
      <p:ext uri="{BB962C8B-B14F-4D97-AF65-F5344CB8AC3E}">
        <p14:creationId xmlns:p14="http://schemas.microsoft.com/office/powerpoint/2010/main" val="373125514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4879" y="1244145"/>
            <a:ext cx="11457491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Письмо </a:t>
            </a:r>
            <a:r>
              <a:rPr lang="ru-RU" sz="20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Минобрнауки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 от 02.05.2023 г. № МН-5/169012, п. 17 Макета ФГОС ВО по УГН: «Организация 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вправе разрабатывать образовательную программу, включающую в себя компетенции, отнесенные к одной или нескольким направлениям по соответствующим уровням профессионального образования или к УГН, а также к области (областям) и виду (видам) профессиональной деятельности, в том числе с учетом возможности одновременного получения обучающимися нескольких 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квалификаций. </a:t>
            </a:r>
          </a:p>
          <a:p>
            <a:pPr algn="just"/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При разработке 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ОПОП с 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учетом возможности одновременного получения обучающимися нескольких квалификаций Организация исходит из квалификаций, указанных в Перечней специальностей и направлений подготовки высшего 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образования, 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квалификаций квалифицированного рабочего, служащего, указанных в Перечне профессий среднего профессионального 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образования, 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а также квалификаций, которые формируются по итогам реализации программ дополнительного профессионального образования и квалификаций, которые размещаются в том числе в Реестре сведений о проведении независимой оценки 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квалификаций».</a:t>
            </a:r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FD0B97C-9795-4AB1-B86E-11B1565FE23C}"/>
              </a:ext>
            </a:extLst>
          </p:cNvPr>
          <p:cNvSpPr txBox="1"/>
          <p:nvPr/>
        </p:nvSpPr>
        <p:spPr>
          <a:xfrm>
            <a:off x="464879" y="43816"/>
            <a:ext cx="1154136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С) Трансформация образовательной деятельности, а именно: внедрение в учебный процесс дисциплин изучаемых как КПК и индивидуальных образовательных траекторий, цикловых систем обучения.</a:t>
            </a:r>
          </a:p>
        </p:txBody>
      </p:sp>
    </p:spTree>
    <p:extLst>
      <p:ext uri="{BB962C8B-B14F-4D97-AF65-F5344CB8AC3E}">
        <p14:creationId xmlns:p14="http://schemas.microsoft.com/office/powerpoint/2010/main" val="63391645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13753</TotalTime>
  <Words>1092</Words>
  <Application>Microsoft Office PowerPoint</Application>
  <PresentationFormat>Широкоэкранный</PresentationFormat>
  <Paragraphs>145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7" baseType="lpstr">
      <vt:lpstr>Arial</vt:lpstr>
      <vt:lpstr>Calibri</vt:lpstr>
      <vt:lpstr>Calibri Light</vt:lpstr>
      <vt:lpstr>Times New Roman</vt:lpstr>
      <vt:lpstr>Verdana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Лидия Дмитриевна Ядреева</cp:lastModifiedBy>
  <cp:revision>53</cp:revision>
  <cp:lastPrinted>2023-06-17T03:03:59Z</cp:lastPrinted>
  <dcterms:created xsi:type="dcterms:W3CDTF">2022-04-04T01:01:24Z</dcterms:created>
  <dcterms:modified xsi:type="dcterms:W3CDTF">2023-06-17T03:04:05Z</dcterms:modified>
</cp:coreProperties>
</file>