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59" r:id="rId4"/>
    <p:sldId id="293" r:id="rId5"/>
    <p:sldId id="310" r:id="rId6"/>
    <p:sldId id="279" r:id="rId7"/>
    <p:sldId id="285" r:id="rId8"/>
    <p:sldId id="306" r:id="rId9"/>
    <p:sldId id="311" r:id="rId10"/>
    <p:sldId id="287" r:id="rId11"/>
    <p:sldId id="307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310"/>
            <p14:sldId id="279"/>
            <p14:sldId id="285"/>
            <p14:sldId id="306"/>
            <p14:sldId id="311"/>
            <p14:sldId id="287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F12F"/>
    <a:srgbClr val="FF3300"/>
    <a:srgbClr val="56BB23"/>
    <a:srgbClr val="FE3E02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834E-2"/>
          <c:y val="6.7711143210177419E-2"/>
          <c:w val="0.74244617596656048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средств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103</c:v>
                </c:pt>
                <c:pt idx="1">
                  <c:v>108</c:v>
                </c:pt>
                <c:pt idx="2">
                  <c:v>122</c:v>
                </c:pt>
                <c:pt idx="3">
                  <c:v>130</c:v>
                </c:pt>
                <c:pt idx="4">
                  <c:v>131</c:v>
                </c:pt>
                <c:pt idx="5">
                  <c:v>125</c:v>
                </c:pt>
                <c:pt idx="6">
                  <c:v>115</c:v>
                </c:pt>
                <c:pt idx="7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F1-4A3F-8C02-3DF335E372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полным возмещением затрат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3008039036408223E-2"/>
                  <c:y val="-1.44143135268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F1-4A3F-8C02-3DF335E3722D}"/>
                </c:ext>
              </c:extLst>
            </c:dLbl>
            <c:dLbl>
              <c:idx val="1"/>
              <c:layout>
                <c:manualLayout>
                  <c:x val="2.7461415743528454E-2"/>
                  <c:y val="-7.2071567634154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F1-4A3F-8C02-3DF335E3722D}"/>
                </c:ext>
              </c:extLst>
            </c:dLbl>
            <c:dLbl>
              <c:idx val="2"/>
              <c:layout>
                <c:manualLayout>
                  <c:x val="1.8789389719256325E-2"/>
                  <c:y val="-2.162147029024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A3F-8C02-3DF335E3722D}"/>
                </c:ext>
              </c:extLst>
            </c:dLbl>
            <c:dLbl>
              <c:idx val="3"/>
              <c:layout>
                <c:manualLayout>
                  <c:x val="1.5898714377832225E-2"/>
                  <c:y val="-1.921908470244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F1-4A3F-8C02-3DF335E3722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F1-4A3F-8C02-3DF335E37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116544"/>
        <c:axId val="37122560"/>
        <c:axId val="0"/>
      </c:bar3DChart>
      <c:catAx>
        <c:axId val="3511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22560"/>
        <c:crosses val="autoZero"/>
        <c:auto val="1"/>
        <c:lblAlgn val="ctr"/>
        <c:lblOffset val="100"/>
        <c:noMultiLvlLbl val="0"/>
      </c:catAx>
      <c:valAx>
        <c:axId val="37122560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5116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4877721018932"/>
          <c:y val="6.651676032817723E-2"/>
          <c:w val="0.14930588511909931"/>
          <c:h val="0.915014191099747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 рамках квоты лиц, имеющих особые права</c:v>
                </c:pt>
                <c:pt idx="1">
                  <c:v>На общих основаниях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6735786389416647"/>
          <c:w val="0.8309507144940238"/>
          <c:h val="0.305626730644555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 рамках квоты лиц, имеющих особые права</c:v>
                </c:pt>
                <c:pt idx="1">
                  <c:v>На общих основаниях</c:v>
                </c:pt>
                <c:pt idx="2">
                  <c:v>Отдельная квота </c:v>
                </c:pt>
                <c:pt idx="3">
                  <c:v>По целевому приему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86</c:v>
                </c:pt>
                <c:pt idx="2">
                  <c:v>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7026014338772486"/>
          <c:w val="0.90844640999484905"/>
          <c:h val="0.2766039357089718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584E-2"/>
          <c:y val="6.7711143210177419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2D0-4303-B9DD-58A910E446B4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2D0-4303-B9DD-58A910E446B4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2D0-4303-B9DD-58A910E446B4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2D0-4303-B9DD-58A910E446B4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2D0-4303-B9DD-58A910E446B4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2D0-4303-B9DD-58A910E446B4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2D0-4303-B9DD-58A910E446B4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2D0-4303-B9DD-58A910E446B4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2D0-4303-B9DD-58A910E446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51</c:v>
                </c:pt>
                <c:pt idx="1">
                  <c:v>52.94</c:v>
                </c:pt>
                <c:pt idx="2">
                  <c:v>55.41</c:v>
                </c:pt>
                <c:pt idx="3">
                  <c:v>57.23</c:v>
                </c:pt>
                <c:pt idx="4">
                  <c:v>57.54</c:v>
                </c:pt>
                <c:pt idx="5">
                  <c:v>56.33</c:v>
                </c:pt>
                <c:pt idx="6">
                  <c:v>58.37</c:v>
                </c:pt>
                <c:pt idx="7">
                  <c:v>63.3</c:v>
                </c:pt>
                <c:pt idx="8">
                  <c:v>63.4</c:v>
                </c:pt>
                <c:pt idx="9">
                  <c:v>66.569999999999993</c:v>
                </c:pt>
                <c:pt idx="10">
                  <c:v>62.14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2D0-4303-B9DD-58A910E44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34432"/>
        <c:axId val="32638080"/>
        <c:axId val="0"/>
      </c:bar3DChart>
      <c:catAx>
        <c:axId val="364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2638080"/>
        <c:crosses val="autoZero"/>
        <c:auto val="1"/>
        <c:lblAlgn val="ctr"/>
        <c:lblOffset val="100"/>
        <c:noMultiLvlLbl val="0"/>
      </c:catAx>
      <c:valAx>
        <c:axId val="32638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643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9114173228346E-2"/>
          <c:y val="0"/>
          <c:w val="0.8827643263342082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hade val="60000"/>
                    </a:schemeClr>
                  </a:gs>
                  <a:gs pos="33000">
                    <a:schemeClr val="accent6">
                      <a:tint val="86500"/>
                    </a:schemeClr>
                  </a:gs>
                  <a:gs pos="46750">
                    <a:schemeClr val="accent6">
                      <a:tint val="71000"/>
                      <a:satMod val="112000"/>
                    </a:schemeClr>
                  </a:gs>
                  <a:gs pos="53000">
                    <a:schemeClr val="accent6">
                      <a:tint val="71000"/>
                      <a:satMod val="112000"/>
                    </a:schemeClr>
                  </a:gs>
                  <a:gs pos="68000">
                    <a:schemeClr val="accent6">
                      <a:tint val="86000"/>
                    </a:schemeClr>
                  </a:gs>
                  <a:gs pos="100000">
                    <a:schemeClr val="accent6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6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C82-4F64-A458-EC29B354EC72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BC82-4F64-A458-EC29B354EC72}"/>
              </c:ext>
            </c:extLst>
          </c:dPt>
          <c:dPt>
            <c:idx val="3"/>
            <c:bubble3D val="0"/>
            <c:spPr>
              <a:solidFill>
                <a:srgbClr val="56BB23"/>
              </a:solidFill>
            </c:spPr>
            <c:extLst>
              <c:ext xmlns:c16="http://schemas.microsoft.com/office/drawing/2014/chart" uri="{C3380CC4-5D6E-409C-BE32-E72D297353CC}">
                <c16:uniqueId val="{00000005-BC82-4F64-A458-EC29B354EC7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3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C82-4F64-A458-EC29B354EC72}"/>
              </c:ext>
            </c:extLst>
          </c:dPt>
          <c:dLbls>
            <c:dLbl>
              <c:idx val="0"/>
              <c:layout>
                <c:manualLayout>
                  <c:x val="3.5577646544181968E-2"/>
                  <c:y val="-0.1376941518063183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ОУ СПО – 75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C82-4F64-A458-EC29B354EC72}"/>
                </c:ext>
              </c:extLst>
            </c:dLbl>
            <c:dLbl>
              <c:idx val="2"/>
              <c:layout>
                <c:manualLayout>
                  <c:x val="2.7908027121609797E-2"/>
                  <c:y val="-0.1107011349416198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прошлых лет – 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C82-4F64-A458-EC29B354EC72}"/>
                </c:ext>
              </c:extLst>
            </c:dLbl>
            <c:dLbl>
              <c:idx val="3"/>
              <c:layout>
                <c:manualLayout>
                  <c:x val="-6.1800306211723534E-2"/>
                  <c:y val="6.916204836364757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2023 года – 22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C82-4F64-A458-EC29B354EC72}"/>
                </c:ext>
              </c:extLst>
            </c:dLbl>
            <c:dLbl>
              <c:idx val="4"/>
              <c:layout>
                <c:manualLayout>
                  <c:x val="-0.15893263342082239"/>
                  <c:y val="-2.362662451138584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</a:t>
                    </a:r>
                  </a:p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СОО – 28</a:t>
                    </a:r>
                    <a:endParaRPr lang="ru-RU" sz="1600" dirty="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C82-4F64-A458-EC29B354EC72}"/>
                </c:ext>
              </c:extLst>
            </c:dLbl>
            <c:spPr>
              <a:gradFill rotWithShape="1">
                <a:gsLst>
                  <a:gs pos="20000">
                    <a:schemeClr val="accent5">
                      <a:tint val="9000"/>
                    </a:schemeClr>
                  </a:gs>
                  <a:gs pos="100000">
                    <a:schemeClr val="accent5">
                      <a:tint val="70000"/>
                      <a:satMod val="100000"/>
                    </a:schemeClr>
                  </a:gs>
                </a:gsLst>
                <a:path path="circle">
                  <a:fillToRect l="-15000" t="-15000" r="115000" b="115000"/>
                </a:path>
              </a:gradFill>
              <a:ln w="9525" cap="flat" cmpd="sng" algn="ctr">
                <a:solidFill>
                  <a:schemeClr val="accent5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30000" dist="101600" dir="2700000" algn="tl" rotWithShape="0">
                  <a:srgbClr val="000000">
                    <a:alpha val="35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Выпускники ОУ СПО</c:v>
                </c:pt>
                <c:pt idx="1">
                  <c:v>Выпускники СОО</c:v>
                </c:pt>
                <c:pt idx="2">
                  <c:v>Выпускники СОО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2">
                  <c:v>14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82-4F64-A458-EC29B354E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8100" cap="flat" cmpd="sng" algn="ctr">
              <a:solidFill>
                <a:schemeClr val="accent3"/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</c:serLines>
      </c:ofPieChart>
      <c:spPr>
        <a:solidFill>
          <a:schemeClr val="lt1"/>
        </a:solidFill>
        <a:ln w="25400" cap="flat" cmpd="sng" algn="ctr">
          <a:solidFill>
            <a:schemeClr val="tx1"/>
          </a:solidFill>
          <a:prstDash val="solid"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№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65DA2-C25A-4C82-8735-7811E5F8AE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260631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№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№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№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№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Об итогах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приемной кампании 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2023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Выводы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094938"/>
          </a:xfrm>
        </p:spPr>
        <p:txBody>
          <a:bodyPr>
            <a:normAutofit/>
          </a:bodyPr>
          <a:lstStyle/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1. Выполнение КЦП 2023 года 100 %. 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2. Средний балл ЕГЭ выдержан на уровне 60 баллов.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3. Зачисление абитуриентов по 3 основаниям  (целевой прием, квота по особым правам и прием на общих основаниях) прошел без замечаний и нареканий со стороны ЦПК, председателя Приемной комиссии.</a:t>
            </a:r>
          </a:p>
          <a:p>
            <a:pPr marL="880110" indent="-742950">
              <a:buNone/>
            </a:pPr>
            <a:endParaRPr lang="ru-RU" sz="3400" dirty="0" smtClean="0">
              <a:solidFill>
                <a:schemeClr val="bg1"/>
              </a:solidFill>
            </a:endParaRPr>
          </a:p>
          <a:p>
            <a:pPr marL="880110" indent="-742950">
              <a:buNone/>
            </a:pPr>
            <a:endParaRPr lang="ru-RU" sz="3600" dirty="0" smtClean="0">
              <a:solidFill>
                <a:schemeClr val="bg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709160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Принять отчет Отборочной комиссии за 2023 год.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04.11.2023 г. представить предложения в Правила приема на 2024/2025 год по утверждению профилей и специализаций по ОП ВО, в рамках выделенных бюджетных места, а также мест по ДОПОУ (очное, очно-заочное и заочное отделение).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3. Разработать программу </a:t>
            </a:r>
            <a:r>
              <a:rPr lang="ru-RU" dirty="0" err="1" smtClean="0">
                <a:solidFill>
                  <a:schemeClr val="bg1"/>
                </a:solidFill>
              </a:rPr>
              <a:t>профориентационной</a:t>
            </a:r>
            <a:r>
              <a:rPr lang="ru-RU" dirty="0" smtClean="0">
                <a:solidFill>
                  <a:schemeClr val="bg1"/>
                </a:solidFill>
              </a:rPr>
              <a:t> деятельности с учетом направлений и предложений от кафедр, совместно с отделом ВУР. Кафедрам предоставить свои предложения по формам работы со школьниками и конкретными мероприятиями с указанием сроков (до 15.10.2023 г.).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4. Активизировать работу по направлению целевого приема с промышленными предприятиями региона, органами власти и местного самоуправления.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Контрольные цифры приема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0334829"/>
              </p:ext>
            </p:extLst>
          </p:nvPr>
        </p:nvGraphicFramePr>
        <p:xfrm>
          <a:off x="179512" y="1223387"/>
          <a:ext cx="8750776" cy="472021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12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2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(очное)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(заочное)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08.03.01 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09.03.03 Прикладная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информатика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44.03.02 Психолого-педагогическое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09.03.03 Прикладная математика и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информатика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«Отечественная филология»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(ОПИ, МД)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44.03.05  Педагогическое образование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Всего по ТИ (ф) СВФУ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101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49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766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solidFill>
                  <a:schemeClr val="bg1"/>
                </a:solidFill>
              </a:rPr>
              <a:t>Всего (очное, заочное отделение) – </a:t>
            </a:r>
            <a:r>
              <a:rPr lang="ru-RU" sz="2200" b="1" u="sng" dirty="0" smtClean="0">
                <a:solidFill>
                  <a:schemeClr val="bg1"/>
                </a:solidFill>
              </a:rPr>
              <a:t>172</a:t>
            </a:r>
            <a:r>
              <a:rPr lang="ru-RU" sz="2200" u="sng" dirty="0" smtClean="0">
                <a:solidFill>
                  <a:schemeClr val="bg1"/>
                </a:solidFill>
              </a:rPr>
              <a:t>,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них: </a:t>
            </a:r>
            <a:r>
              <a:rPr lang="ru-RU" i="1" dirty="0" smtClean="0">
                <a:solidFill>
                  <a:schemeClr val="bg1"/>
                </a:solidFill>
              </a:rPr>
              <a:t>очное отделение – 125, заочное - 47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544442"/>
              </p:ext>
            </p:extLst>
          </p:nvPr>
        </p:nvGraphicFramePr>
        <p:xfrm>
          <a:off x="107504" y="1124744"/>
          <a:ext cx="878687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Показатели приема абитуриентов (очное отделение) за 2013-2020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5289113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(бюджет, 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9546" y="1484784"/>
            <a:ext cx="389299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особой квоты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10,5 % </a:t>
            </a:r>
            <a:r>
              <a:rPr lang="ru-RU" sz="1600" i="1" dirty="0" smtClean="0">
                <a:solidFill>
                  <a:schemeClr val="bg1"/>
                </a:solidFill>
              </a:rPr>
              <a:t>(дети-сироты; оставшиеся без попечения родителей) </a:t>
            </a:r>
            <a:r>
              <a:rPr lang="ru-RU" sz="1600" b="1" i="1" dirty="0" smtClean="0">
                <a:solidFill>
                  <a:schemeClr val="bg1"/>
                </a:solidFill>
              </a:rPr>
              <a:t>(12 студентов)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87 %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(100 студентов)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1092272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(бюджет, заочное)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857364"/>
            <a:ext cx="38929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особой квоты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 студент (ветеран </a:t>
            </a:r>
            <a:r>
              <a:rPr lang="ru-RU" sz="2000" b="1" dirty="0" err="1" smtClean="0">
                <a:solidFill>
                  <a:schemeClr val="bg1"/>
                </a:solidFill>
              </a:rPr>
              <a:t>бонвых</a:t>
            </a:r>
            <a:r>
              <a:rPr lang="ru-RU" sz="2000" b="1" dirty="0" smtClean="0">
                <a:solidFill>
                  <a:schemeClr val="bg1"/>
                </a:solidFill>
              </a:rPr>
              <a:t> действий)</a:t>
            </a:r>
            <a:endParaRPr lang="ru-RU" sz="1600" b="1" i="1" dirty="0" smtClean="0">
              <a:solidFill>
                <a:schemeClr val="bg1"/>
              </a:solidFill>
            </a:endParaRP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867 %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(100 студентов)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u="sng" dirty="0" smtClean="0">
                <a:solidFill>
                  <a:schemeClr val="bg1"/>
                </a:solidFill>
              </a:rPr>
              <a:t>Отдельная квота </a:t>
            </a:r>
            <a:r>
              <a:rPr lang="ru-RU" dirty="0" smtClean="0">
                <a:solidFill>
                  <a:schemeClr val="bg1"/>
                </a:solidFill>
              </a:rPr>
              <a:t>– </a:t>
            </a:r>
            <a:r>
              <a:rPr lang="ru-RU" b="1" dirty="0" smtClean="0">
                <a:solidFill>
                  <a:schemeClr val="bg1"/>
                </a:solidFill>
              </a:rPr>
              <a:t>2% </a:t>
            </a:r>
            <a:r>
              <a:rPr lang="ru-RU" sz="1600" b="1" i="1" dirty="0" smtClean="0">
                <a:solidFill>
                  <a:schemeClr val="bg1"/>
                </a:solidFill>
              </a:rPr>
              <a:t>(2 студента)</a:t>
            </a:r>
          </a:p>
          <a:p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1600" b="1" u="sng" dirty="0" smtClean="0">
                <a:solidFill>
                  <a:schemeClr val="bg1"/>
                </a:solidFill>
              </a:rPr>
              <a:t>Целевая квота </a:t>
            </a:r>
            <a:r>
              <a:rPr lang="ru-RU" sz="1600" b="1" u="sng" dirty="0">
                <a:solidFill>
                  <a:schemeClr val="bg1"/>
                </a:solidFill>
              </a:rPr>
              <a:t>квота </a:t>
            </a:r>
            <a:r>
              <a:rPr lang="ru-RU" sz="1600" dirty="0">
                <a:solidFill>
                  <a:schemeClr val="bg1"/>
                </a:solidFill>
              </a:rPr>
              <a:t>– </a:t>
            </a:r>
            <a:r>
              <a:rPr lang="ru-RU" sz="1600" b="1" dirty="0" smtClean="0">
                <a:solidFill>
                  <a:schemeClr val="bg1"/>
                </a:solidFill>
              </a:rPr>
              <a:t>8% </a:t>
            </a:r>
            <a:r>
              <a:rPr lang="ru-RU" sz="1400" b="1" i="1" dirty="0" smtClean="0">
                <a:solidFill>
                  <a:schemeClr val="bg1"/>
                </a:solidFill>
              </a:rPr>
              <a:t>(4 </a:t>
            </a:r>
            <a:r>
              <a:rPr lang="ru-RU" sz="1400" b="1" i="1" dirty="0">
                <a:solidFill>
                  <a:schemeClr val="bg1"/>
                </a:solidFill>
              </a:rPr>
              <a:t>студента)</a:t>
            </a:r>
          </a:p>
          <a:p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(ООО УК «</a:t>
            </a:r>
            <a:r>
              <a:rPr lang="ru-RU" dirty="0" err="1" smtClean="0">
                <a:solidFill>
                  <a:schemeClr val="bg1"/>
                </a:solidFill>
              </a:rPr>
              <a:t>Колмар</a:t>
            </a:r>
            <a:r>
              <a:rPr lang="ru-RU" dirty="0" smtClean="0">
                <a:solidFill>
                  <a:schemeClr val="bg1"/>
                </a:solidFill>
              </a:rPr>
              <a:t>», АО «ДРСТ»)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6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357166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Информация по зачислению на бюджетные места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(ЕГЭ зачисленных по общему конкурсу)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334877"/>
              </p:ext>
            </p:extLst>
          </p:nvPr>
        </p:nvGraphicFramePr>
        <p:xfrm>
          <a:off x="107503" y="1643050"/>
          <a:ext cx="7889562" cy="37596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948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0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Зачислены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Из них, зачислены по результатам</a:t>
                      </a:r>
                      <a:r>
                        <a:rPr lang="ru-RU" sz="1200" b="1" baseline="0" dirty="0" smtClean="0">
                          <a:solidFill>
                            <a:sysClr val="windowText" lastClr="000000"/>
                          </a:solidFill>
                        </a:rPr>
                        <a:t> ЕГЭ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Средний балл ЕГЭ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65,57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Прикладная математика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68,17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Отечественная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61,38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48,67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52,33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62,14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1027" y="5877272"/>
            <a:ext cx="6357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результатам ЕГЭ:23,7% от общего количества зачисленных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 бюджет на очное отделение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2624554"/>
              </p:ext>
            </p:extLst>
          </p:nvPr>
        </p:nvGraphicFramePr>
        <p:xfrm>
          <a:off x="214282" y="1142984"/>
          <a:ext cx="86781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балла ЕГЭ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за 2013-2021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(по ТИ (</a:t>
            </a:r>
            <a:r>
              <a:rPr kumimoji="0" lang="ru-RU" sz="32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ф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) СВФУ)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Распределение первокурсников по уровням образования </a:t>
            </a:r>
            <a:r>
              <a:rPr lang="ru-RU" sz="2800" i="1" dirty="0">
                <a:solidFill>
                  <a:schemeClr val="bg1"/>
                </a:solidFill>
                <a:latin typeface="Bookman Old Style" pitchFamily="18" charset="0"/>
              </a:rPr>
              <a:t>(очное отделение)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9491260"/>
              </p:ext>
            </p:extLst>
          </p:nvPr>
        </p:nvGraphicFramePr>
        <p:xfrm>
          <a:off x="0" y="1412776"/>
          <a:ext cx="9144000" cy="528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68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возраста поступивших на очное отделение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600200"/>
            <a:ext cx="2314600" cy="470916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17 лет – 2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18 лет – 21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19 лет – 4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 лет – 11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21 год – 14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22 года – 10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23 года – 4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24 года – 4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25 лет – 2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26 лет – 5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27 лет – 3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28 лет – 2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29 лет – 4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30-34 года – 10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35-39 года – 6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40 и старше – 1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91880" y="1700808"/>
            <a:ext cx="3672408" cy="1477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 20 лет – 38 человек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21 до 25 лет – 34 человека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25 до 29 лет – 16 человек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30-39 лет – 16 человек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 40 и старше – 1 человек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964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9224</TotalTime>
  <Words>616</Words>
  <Application>Microsoft Office PowerPoint</Application>
  <PresentationFormat>Экран (4:3)</PresentationFormat>
  <Paragraphs>152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Об итогах приемной кампании   ТИ (Ф) СВФУ В Г.НЕРЮНГРИ  2023 ГОД</vt:lpstr>
      <vt:lpstr>Контрольные цифры приема</vt:lpstr>
      <vt:lpstr>Презентация PowerPoint</vt:lpstr>
      <vt:lpstr>Структура приема (бюджет, очное) </vt:lpstr>
      <vt:lpstr>Структура приема (бюджет, заочное) </vt:lpstr>
      <vt:lpstr>Информация по зачислению на бюджетные места  (ЕГЭ зачисленных по общему конкурсу)</vt:lpstr>
      <vt:lpstr>Презентация PowerPoint</vt:lpstr>
      <vt:lpstr>Распределение первокурсников по уровням образования (очное отделение)</vt:lpstr>
      <vt:lpstr>Показатель среднего возраста поступивших на очное отделение </vt:lpstr>
      <vt:lpstr>Выводы</vt:lpstr>
      <vt:lpstr>Постановление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442</cp:revision>
  <cp:lastPrinted>2023-10-04T01:49:40Z</cp:lastPrinted>
  <dcterms:created xsi:type="dcterms:W3CDTF">2013-09-18T07:01:51Z</dcterms:created>
  <dcterms:modified xsi:type="dcterms:W3CDTF">2023-10-04T01:49:46Z</dcterms:modified>
</cp:coreProperties>
</file>