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1"/>
  </p:notesMasterIdLst>
  <p:handoutMasterIdLst>
    <p:handoutMasterId r:id="rId12"/>
  </p:handoutMasterIdLst>
  <p:sldIdLst>
    <p:sldId id="256" r:id="rId2"/>
    <p:sldId id="262" r:id="rId3"/>
    <p:sldId id="257" r:id="rId4"/>
    <p:sldId id="266" r:id="rId5"/>
    <p:sldId id="264" r:id="rId6"/>
    <p:sldId id="261" r:id="rId7"/>
    <p:sldId id="260" r:id="rId8"/>
    <p:sldId id="263" r:id="rId9"/>
    <p:sldId id="265" r:id="rId10"/>
  </p:sldIdLst>
  <p:sldSz cx="9144000" cy="6858000" type="screen4x3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37CE84F3-28C3-443E-9E96-99CF82512B78}" styleName="Темный стиль 1 - акцент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8034E78-7F5D-4C2E-B375-FC64B27BC917}" styleName="Темный стиль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0660B408-B3CF-4A94-85FC-2B1E0A45F4A2}" styleName="Темный стиль 2 - акцент 1/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29761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 smtClean="0"/>
              <a:t>Приложение 4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29761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74C712-72F2-44EE-8810-07DBC10FE8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3109849"/>
      </p:ext>
    </p:extLst>
  </p:cSld>
  <p:clrMap bg1="lt1" tx1="dk1" bg2="lt2" tx2="dk2" accent1="accent1" accent2="accent2" accent3="accent3" accent4="accent4" accent5="accent5" accent6="accent6" hlink="hlink" folHlink="folHlink"/>
  <p:hf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761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 smtClean="0"/>
              <a:t>Приложение 4</a:t>
            </a:r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96938" y="746125"/>
            <a:ext cx="4967287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117" y="4722694"/>
            <a:ext cx="5408930" cy="447413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761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30A2A9-BA73-4CC6-B01B-83181E3A9A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3335775"/>
      </p:ext>
    </p:extLst>
  </p:cSld>
  <p:clrMap bg1="lt1" tx1="dk1" bg2="lt2" tx2="dk2" accent1="accent1" accent2="accent2" accent3="accent3" accent4="accent4" accent5="accent5" accent6="accent6" hlink="hlink" folHlink="folHlink"/>
  <p:hf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30A2A9-BA73-4CC6-B01B-83181E3A9A47}" type="slidenum">
              <a:rPr lang="ru-RU" smtClean="0"/>
              <a:t>1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r>
              <a:rPr lang="ru-RU" smtClean="0"/>
              <a:t>Приложение 4</a:t>
            </a:r>
            <a:endParaRPr lang="ru-RU"/>
          </a:p>
        </p:txBody>
      </p:sp>
      <p:sp>
        <p:nvSpPr>
          <p:cNvPr id="7" name="Верхний колонтитул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7252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Дата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Приложение 4</a:t>
            </a: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D30A2A9-BA73-4CC6-B01B-83181E3A9A47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700215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BD35-CD04-4C3C-BCAD-82B080872A23}" type="datetimeFigureOut">
              <a:rPr lang="ru-RU" smtClean="0"/>
              <a:t>04.10.2023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B5E86498-FA97-40B1-9998-70869FD4ADE8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BD35-CD04-4C3C-BCAD-82B080872A23}" type="datetimeFigureOut">
              <a:rPr lang="ru-RU" smtClean="0"/>
              <a:t>04.10.2023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86498-FA97-40B1-9998-70869FD4AD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BD35-CD04-4C3C-BCAD-82B080872A23}" type="datetimeFigureOut">
              <a:rPr lang="ru-RU" smtClean="0"/>
              <a:t>04.10.2023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86498-FA97-40B1-9998-70869FD4AD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BD35-CD04-4C3C-BCAD-82B080872A23}" type="datetimeFigureOut">
              <a:rPr lang="ru-RU" smtClean="0"/>
              <a:t>04.10.2023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86498-FA97-40B1-9998-70869FD4ADE8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BD35-CD04-4C3C-BCAD-82B080872A23}" type="datetimeFigureOut">
              <a:rPr lang="ru-RU" smtClean="0"/>
              <a:t>04.10.2023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B5E86498-FA97-40B1-9998-70869FD4ADE8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BD35-CD04-4C3C-BCAD-82B080872A23}" type="datetimeFigureOut">
              <a:rPr lang="ru-RU" smtClean="0"/>
              <a:t>04.10.2023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86498-FA97-40B1-9998-70869FD4ADE8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BD35-CD04-4C3C-BCAD-82B080872A23}" type="datetimeFigureOut">
              <a:rPr lang="ru-RU" smtClean="0"/>
              <a:t>04.10.2023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86498-FA97-40B1-9998-70869FD4ADE8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BD35-CD04-4C3C-BCAD-82B080872A23}" type="datetimeFigureOut">
              <a:rPr lang="ru-RU" smtClean="0"/>
              <a:t>04.10.2023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86498-FA97-40B1-9998-70869FD4AD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BD35-CD04-4C3C-BCAD-82B080872A23}" type="datetimeFigureOut">
              <a:rPr lang="ru-RU" smtClean="0"/>
              <a:t>04.10.2023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86498-FA97-40B1-9998-70869FD4AD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BD35-CD04-4C3C-BCAD-82B080872A23}" type="datetimeFigureOut">
              <a:rPr lang="ru-RU" smtClean="0"/>
              <a:t>04.10.2023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86498-FA97-40B1-9998-70869FD4ADE8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BD35-CD04-4C3C-BCAD-82B080872A23}" type="datetimeFigureOut">
              <a:rPr lang="ru-RU" smtClean="0"/>
              <a:t>04.10.2023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B5E86498-FA97-40B1-9998-70869FD4ADE8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3783BD35-CD04-4C3C-BCAD-82B080872A23}" type="datetimeFigureOut">
              <a:rPr lang="ru-RU" smtClean="0"/>
              <a:t>04.10.2023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B5E86498-FA97-40B1-9998-70869FD4ADE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4581128"/>
            <a:ext cx="6400800" cy="1752600"/>
          </a:xfrm>
        </p:spPr>
        <p:txBody>
          <a:bodyPr/>
          <a:lstStyle/>
          <a:p>
            <a:r>
              <a:rPr lang="ru-RU" dirty="0" smtClean="0"/>
              <a:t>2023 год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764704"/>
            <a:ext cx="8363272" cy="2952328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Предварительные итоги мониторинга эффективности деятельности образовательных организаций высшего образования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059362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74609"/>
            <a:ext cx="77724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Показатель «Образовательная деятельность»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9958759"/>
              </p:ext>
            </p:extLst>
          </p:nvPr>
        </p:nvGraphicFramePr>
        <p:xfrm>
          <a:off x="624118" y="1772816"/>
          <a:ext cx="7920880" cy="4104450"/>
        </p:xfrm>
        <a:graphic>
          <a:graphicData uri="http://schemas.openxmlformats.org/drawingml/2006/table">
            <a:tbl>
              <a:tblPr/>
              <a:tblGrid>
                <a:gridCol w="6139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160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8842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4024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04055">
                <a:tc rowSpan="8"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Е.1</a:t>
                      </a:r>
                    </a:p>
                  </a:txBody>
                  <a:tcPr marL="9417" marR="9417" marT="9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8"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Образовательная деятельность</a:t>
                      </a:r>
                    </a:p>
                  </a:txBody>
                  <a:tcPr marL="9417" marR="9417" marT="9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8"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Пороговое значение - </a:t>
                      </a: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63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417" marR="9417" marT="9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57,24 (2016 г.)</a:t>
                      </a:r>
                    </a:p>
                  </a:txBody>
                  <a:tcPr marL="9417" marR="9417" marT="9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6065"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417" marR="9417" marT="94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417" marR="9417" marT="94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417" marR="9417" marT="94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57,38 (2017</a:t>
                      </a:r>
                      <a:r>
                        <a:rPr lang="ru-RU" sz="1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г.)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417" marR="9417" marT="9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405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56,27 (2018</a:t>
                      </a:r>
                      <a:r>
                        <a:rPr lang="ru-RU" sz="1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г.)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417" marR="9417" marT="9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0515745"/>
                  </a:ext>
                </a:extLst>
              </a:tr>
              <a:tr h="50405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58,30 (2019</a:t>
                      </a:r>
                      <a:r>
                        <a:rPr lang="ru-RU" sz="1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г.)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417" marR="9417" marT="9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1540232"/>
                  </a:ext>
                </a:extLst>
              </a:tr>
              <a:tr h="50405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63,63 (2020 г.)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417" marR="9417" marT="9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3839238"/>
                  </a:ext>
                </a:extLst>
              </a:tr>
              <a:tr h="504055"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417" marR="9417" marT="94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417" marR="9417" marT="94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417" marR="9417" marT="94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63,4 (2021 г.)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417" marR="9417" marT="9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4055"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417" marR="9417" marT="9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417" marR="9417" marT="9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417" marR="9417" marT="9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66,57 (2022 г. )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417" marR="9417" marT="9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4571856"/>
                  </a:ext>
                </a:extLst>
              </a:tr>
              <a:tr h="504055"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417" marR="9417" marT="9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417" marR="9417" marT="9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417" marR="9417" marT="9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62,14</a:t>
                      </a:r>
                      <a:r>
                        <a:rPr lang="ru-RU" sz="18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(2023 г.)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417" marR="9417" marT="9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29610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690949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Показатель «Трудоустройство»</a:t>
            </a:r>
            <a:endParaRPr lang="ru-RU" dirty="0"/>
          </a:p>
        </p:txBody>
      </p:sp>
      <p:pic>
        <p:nvPicPr>
          <p:cNvPr id="1026" name="Picture 2" descr="C:\Users\елена\Desktop\показатель трудоустройства.PN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844824"/>
            <a:ext cx="8388424" cy="1687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3752780"/>
              </p:ext>
            </p:extLst>
          </p:nvPr>
        </p:nvGraphicFramePr>
        <p:xfrm>
          <a:off x="835968" y="4445496"/>
          <a:ext cx="8136903" cy="792088"/>
        </p:xfrm>
        <a:graphic>
          <a:graphicData uri="http://schemas.openxmlformats.org/drawingml/2006/table">
            <a:tbl>
              <a:tblPr/>
              <a:tblGrid>
                <a:gridCol w="7200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762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332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073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92088"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Е 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Трудоустройство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пороговое значение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888157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892480" cy="490066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/>
              <a:t>Трудоустройство выпускников 2022 года (в 2023 г.)</a:t>
            </a:r>
            <a:endParaRPr lang="ru-RU" sz="28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581562375"/>
              </p:ext>
            </p:extLst>
          </p:nvPr>
        </p:nvGraphicFramePr>
        <p:xfrm>
          <a:off x="251517" y="764705"/>
          <a:ext cx="8712970" cy="5845695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288650">
                  <a:extLst>
                    <a:ext uri="{9D8B030D-6E8A-4147-A177-3AD203B41FA5}">
                      <a16:colId xmlns:a16="http://schemas.microsoft.com/office/drawing/2014/main" val="3691389732"/>
                    </a:ext>
                  </a:extLst>
                </a:gridCol>
                <a:gridCol w="1357726">
                  <a:extLst>
                    <a:ext uri="{9D8B030D-6E8A-4147-A177-3AD203B41FA5}">
                      <a16:colId xmlns:a16="http://schemas.microsoft.com/office/drawing/2014/main" val="2632557029"/>
                    </a:ext>
                  </a:extLst>
                </a:gridCol>
                <a:gridCol w="1468198">
                  <a:extLst>
                    <a:ext uri="{9D8B030D-6E8A-4147-A177-3AD203B41FA5}">
                      <a16:colId xmlns:a16="http://schemas.microsoft.com/office/drawing/2014/main" val="136252784"/>
                    </a:ext>
                  </a:extLst>
                </a:gridCol>
                <a:gridCol w="887333">
                  <a:extLst>
                    <a:ext uri="{9D8B030D-6E8A-4147-A177-3AD203B41FA5}">
                      <a16:colId xmlns:a16="http://schemas.microsoft.com/office/drawing/2014/main" val="1144763656"/>
                    </a:ext>
                  </a:extLst>
                </a:gridCol>
                <a:gridCol w="887333">
                  <a:extLst>
                    <a:ext uri="{9D8B030D-6E8A-4147-A177-3AD203B41FA5}">
                      <a16:colId xmlns:a16="http://schemas.microsoft.com/office/drawing/2014/main" val="1128128762"/>
                    </a:ext>
                  </a:extLst>
                </a:gridCol>
                <a:gridCol w="969295">
                  <a:extLst>
                    <a:ext uri="{9D8B030D-6E8A-4147-A177-3AD203B41FA5}">
                      <a16:colId xmlns:a16="http://schemas.microsoft.com/office/drawing/2014/main" val="1973496938"/>
                    </a:ext>
                  </a:extLst>
                </a:gridCol>
                <a:gridCol w="669955">
                  <a:extLst>
                    <a:ext uri="{9D8B030D-6E8A-4147-A177-3AD203B41FA5}">
                      <a16:colId xmlns:a16="http://schemas.microsoft.com/office/drawing/2014/main" val="2085671147"/>
                    </a:ext>
                  </a:extLst>
                </a:gridCol>
                <a:gridCol w="887333">
                  <a:extLst>
                    <a:ext uri="{9D8B030D-6E8A-4147-A177-3AD203B41FA5}">
                      <a16:colId xmlns:a16="http://schemas.microsoft.com/office/drawing/2014/main" val="3327438138"/>
                    </a:ext>
                  </a:extLst>
                </a:gridCol>
                <a:gridCol w="627192">
                  <a:extLst>
                    <a:ext uri="{9D8B030D-6E8A-4147-A177-3AD203B41FA5}">
                      <a16:colId xmlns:a16="http://schemas.microsoft.com/office/drawing/2014/main" val="2009270877"/>
                    </a:ext>
                  </a:extLst>
                </a:gridCol>
                <a:gridCol w="669955">
                  <a:extLst>
                    <a:ext uri="{9D8B030D-6E8A-4147-A177-3AD203B41FA5}">
                      <a16:colId xmlns:a16="http://schemas.microsoft.com/office/drawing/2014/main" val="674329654"/>
                    </a:ext>
                  </a:extLst>
                </a:gridCol>
              </a:tblGrid>
              <a:tr h="63785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</a:rPr>
                        <a:t>№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753" marR="6753" marT="67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</a:rPr>
                        <a:t>Наименование направления подготовки, специальности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753" marR="6753" marT="67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</a:rPr>
                        <a:t>Наименование профиля, специализации  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753" marR="6753" marT="67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всего выпускников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753" marR="6753" marT="67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продолжают обучение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753" marR="6753" marT="67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трудоустроено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753" marR="6753" marT="67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служба в ВС РФ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753" marR="6753" marT="67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отпуск по уходу за ребенком до 1,5 лет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753" marR="6753" marT="67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не работают 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753" marR="6753" marT="67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процент трудоустройства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753" marR="6753" marT="67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9934041"/>
                  </a:ext>
                </a:extLst>
              </a:tr>
              <a:tr h="50357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</a:rPr>
                        <a:t>1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753" marR="6753" marT="67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</a:rPr>
                        <a:t>Прикладная информатика 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753" marR="6753" marT="67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</a:rPr>
                        <a:t>Прикладная информатика в менеджменте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753" marR="6753" marT="67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753" marR="6753" marT="67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753" marR="6753" marT="67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5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753" marR="6753" marT="67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753" marR="6753" marT="67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753" marR="6753" marT="67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753" marR="6753" marT="67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100,00%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753" marR="6753" marT="67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2753809"/>
                  </a:ext>
                </a:extLst>
              </a:tr>
              <a:tr h="6144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</a:rPr>
                        <a:t>2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753" marR="6753" marT="67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</a:rPr>
                        <a:t>Филология 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753" marR="6753" marT="67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</a:rPr>
                        <a:t>Отечественная филология (русский язык и литература)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753" marR="6753" marT="67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4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753" marR="6753" marT="67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 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753" marR="6753" marT="67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4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753" marR="6753" marT="67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753" marR="6753" marT="67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753" marR="6753" marT="67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753" marR="6753" marT="67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100,00%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753" marR="6753" marT="67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64641602"/>
                  </a:ext>
                </a:extLst>
              </a:tr>
              <a:tr h="6714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</a:rPr>
                        <a:t>3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753" marR="6753" marT="67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</a:rPr>
                        <a:t>Филология 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753" marR="6753" marT="67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</a:rPr>
                        <a:t>Зарубежная филология (Английский язык и литература)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753" marR="6753" marT="67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3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753" marR="6753" marT="67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 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753" marR="6753" marT="67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753" marR="6753" marT="67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753" marR="6753" marT="67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753" marR="6753" marT="67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753" marR="6753" marT="67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66,67%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753" marR="6753" marT="67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8070761"/>
                  </a:ext>
                </a:extLst>
              </a:tr>
              <a:tr h="3357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</a:rPr>
                        <a:t>4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753" marR="6753" marT="67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</a:rPr>
                        <a:t>Педагогическое образование 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753" marR="6753" marT="67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</a:rPr>
                        <a:t>Начальное образование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753" marR="6753" marT="67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11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753" marR="6753" marT="67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753" marR="6753" marT="67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753" marR="6753" marT="67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753" marR="6753" marT="67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2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753" marR="6753" marT="67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753" marR="6753" marT="67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72,73%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753" marR="6753" marT="67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1935884"/>
                  </a:ext>
                </a:extLst>
              </a:tr>
              <a:tr h="10071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</a:rPr>
                        <a:t>4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753" marR="6753" marT="67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</a:rPr>
                        <a:t>Электроэнергетика и электротехника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753" marR="6753" marT="67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</a:rPr>
                        <a:t>Электрооборудование и электрохозяйство предприятий организаций и учреждений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753" marR="6753" marT="67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6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753" marR="6753" marT="67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753" marR="6753" marT="67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753" marR="6753" marT="67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753" marR="6753" marT="67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753" marR="6753" marT="67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753" marR="6753" marT="67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66,67%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753" marR="6753" marT="67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9700369"/>
                  </a:ext>
                </a:extLst>
              </a:tr>
              <a:tr h="50357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</a:rPr>
                        <a:t>5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753" marR="6753" marT="67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</a:rPr>
                        <a:t>Строительство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753" marR="6753" marT="67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</a:rPr>
                        <a:t> Промышленное и гражданское строительство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753" marR="6753" marT="67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6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753" marR="6753" marT="67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753" marR="6753" marT="67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4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753" marR="6753" marT="67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753" marR="6753" marT="67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753" marR="6753" marT="67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753" marR="6753" marT="67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66,67%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753" marR="6753" marT="67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199868"/>
                  </a:ext>
                </a:extLst>
              </a:tr>
              <a:tr h="6714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</a:rPr>
                        <a:t>5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753" marR="6753" marT="67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</a:rPr>
                        <a:t>Горное дело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753" marR="6753" marT="67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</a:rPr>
                        <a:t>Открытые горные работы, Маркшейдерское дело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753" marR="6753" marT="67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13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753" marR="6753" marT="67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753" marR="6753" marT="67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11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753" marR="6753" marT="67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753" marR="6753" marT="67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 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753" marR="6753" marT="67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753" marR="6753" marT="67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84,62%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753" marR="6753" marT="67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8652250"/>
                  </a:ext>
                </a:extLst>
              </a:tr>
              <a:tr h="6714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</a:rPr>
                        <a:t>6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753" marR="6753" marT="67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</a:rPr>
                        <a:t>Горное дело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753" marR="6753" marT="67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</a:rPr>
                        <a:t>Электрификация и автоматизация горного производства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753" marR="6753" marT="67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8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753" marR="6753" marT="67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753" marR="6753" marT="67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8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753" marR="6753" marT="67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753" marR="6753" marT="67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 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753" marR="6753" marT="67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 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753" marR="6753" marT="67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100,00%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753" marR="6753" marT="67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4416299"/>
                  </a:ext>
                </a:extLst>
              </a:tr>
              <a:tr h="216042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</a:rPr>
                        <a:t>ИТОГО: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753" marR="6753" marT="67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57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753" marR="6753" marT="67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753" marR="6753" marT="67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46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753" marR="6753" marT="67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6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753" marR="6753" marT="67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2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753" marR="6753" marT="67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2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753" marR="6753" marT="67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8</a:t>
                      </a:r>
                      <a:r>
                        <a:rPr lang="ru-RU" sz="1400" b="1" u="none" strike="noStrike" dirty="0">
                          <a:effectLst/>
                        </a:rPr>
                        <a:t>2,46%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753" marR="6753" marT="67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76174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916048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Нетрудоустроенные выпускники 2022 года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890833" y="1449026"/>
            <a:ext cx="7772400" cy="4572000"/>
          </a:xfrm>
        </p:spPr>
        <p:txBody>
          <a:bodyPr/>
          <a:lstStyle/>
          <a:p>
            <a:r>
              <a:rPr lang="ru-RU" dirty="0"/>
              <a:t>ЗФ-18 </a:t>
            </a:r>
            <a:r>
              <a:rPr lang="ru-RU" dirty="0" err="1"/>
              <a:t>Ахмедзянова</a:t>
            </a:r>
            <a:r>
              <a:rPr lang="ru-RU" dirty="0"/>
              <a:t> Ксения Игоревна - выезд за пределы РС(Я)</a:t>
            </a:r>
          </a:p>
          <a:p>
            <a:r>
              <a:rPr lang="ru-RU" dirty="0"/>
              <a:t>НО-18 </a:t>
            </a:r>
            <a:r>
              <a:rPr lang="ru-RU" dirty="0" err="1"/>
              <a:t>Таркова</a:t>
            </a:r>
            <a:r>
              <a:rPr lang="ru-RU" dirty="0"/>
              <a:t> </a:t>
            </a:r>
            <a:r>
              <a:rPr lang="ru-RU" dirty="0" err="1"/>
              <a:t>Виталина</a:t>
            </a:r>
            <a:r>
              <a:rPr lang="ru-RU" dirty="0"/>
              <a:t> Юрьевна - выезд за пределы </a:t>
            </a:r>
            <a:r>
              <a:rPr lang="ru-RU" dirty="0" smtClean="0"/>
              <a:t>РС(Я</a:t>
            </a:r>
            <a:r>
              <a:rPr lang="ru-RU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002739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Приведенный контингент</a:t>
            </a:r>
            <a:endParaRPr lang="ru-RU" dirty="0"/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3418430"/>
              </p:ext>
            </p:extLst>
          </p:nvPr>
        </p:nvGraphicFramePr>
        <p:xfrm>
          <a:off x="886571" y="1556792"/>
          <a:ext cx="7056784" cy="3600400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5276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444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763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0829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80120">
                <a:tc rowSpan="8"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 smtClean="0">
                          <a:effectLst/>
                        </a:rPr>
                        <a:t>Е.7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rowSpan="8"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>
                          <a:effectLst/>
                        </a:rPr>
                        <a:t>Приведенный контингент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rowSpan="8"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>
                          <a:effectLst/>
                        </a:rPr>
                        <a:t>пороговое значение - 220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462,60 (2016 г.)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596896014"/>
                  </a:ext>
                </a:extLst>
              </a:tr>
              <a:tr h="360040"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438,60 (2017 г.)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0040"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u="none" strike="noStrike" dirty="0" smtClean="0">
                          <a:effectLst/>
                        </a:rPr>
                        <a:t>439,20 (2018 г.)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0040"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459,60 (2019 г.)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0040"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466,40 (2020 г.)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52024009"/>
                  </a:ext>
                </a:extLst>
              </a:tr>
              <a:tr h="360040"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437,50 (2021 г.)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011004883"/>
                  </a:ext>
                </a:extLst>
              </a:tr>
              <a:tr h="360040"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450,9 (2022 г.)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39517947"/>
                  </a:ext>
                </a:extLst>
              </a:tr>
              <a:tr h="360040"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480,4 (2023 г.) 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206853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719277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124744"/>
            <a:ext cx="7772400" cy="1143000"/>
          </a:xfrm>
        </p:spPr>
        <p:txBody>
          <a:bodyPr>
            <a:normAutofit fontScale="90000"/>
          </a:bodyPr>
          <a:lstStyle/>
          <a:p>
            <a:r>
              <a:rPr lang="ru-RU" sz="3100" dirty="0" smtClean="0"/>
              <a:t>Доп. показатель - Численность </a:t>
            </a:r>
            <a:r>
              <a:rPr lang="ru-RU" sz="3100" dirty="0"/>
              <a:t>сотрудников из числа ППС (приведенных к доле ставки), имеющих ученые степени кандидата или доктора наук, в расчете на 100 </a:t>
            </a:r>
            <a:r>
              <a:rPr lang="ru-RU" sz="3100" dirty="0" smtClean="0"/>
              <a:t>студентов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386518079"/>
              </p:ext>
            </p:extLst>
          </p:nvPr>
        </p:nvGraphicFramePr>
        <p:xfrm>
          <a:off x="323527" y="2492896"/>
          <a:ext cx="8568954" cy="2236263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863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698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2634762137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3251101381"/>
                    </a:ext>
                  </a:extLst>
                </a:gridCol>
                <a:gridCol w="936105">
                  <a:extLst>
                    <a:ext uri="{9D8B030D-6E8A-4147-A177-3AD203B41FA5}">
                      <a16:colId xmlns:a16="http://schemas.microsoft.com/office/drawing/2014/main" val="2567694481"/>
                    </a:ext>
                  </a:extLst>
                </a:gridCol>
              </a:tblGrid>
              <a:tr h="64998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</a:rPr>
                        <a:t>№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</a:rPr>
                        <a:t>Пороговое</a:t>
                      </a:r>
                      <a:br>
                        <a:rPr lang="ru-RU" sz="1400" dirty="0">
                          <a:effectLst/>
                          <a:latin typeface="+mn-lt"/>
                        </a:rPr>
                      </a:br>
                      <a:r>
                        <a:rPr lang="ru-RU" sz="1400" dirty="0">
                          <a:effectLst/>
                          <a:latin typeface="+mn-lt"/>
                        </a:rPr>
                        <a:t>значение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</a:rPr>
                        <a:t>2016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</a:rPr>
                        <a:t>2017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</a:rPr>
                        <a:t>2018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2019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2020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2021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2022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2023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3049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</a:rPr>
                        <a:t>E.8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+mn-lt"/>
                        </a:rPr>
                        <a:t>3,47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</a:rPr>
                        <a:t>3,81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</a:rPr>
                        <a:t>3,64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</a:rPr>
                        <a:t>3,33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3,41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3,99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3,88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3,72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3,52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218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</a:rPr>
                        <a:t>Кол-во остепененных ставок*100/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</a:rPr>
                        <a:t>контингент студентов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</a:rPr>
                        <a:t>27,75*100/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</a:rPr>
                        <a:t>729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</a:rPr>
                        <a:t>27*100/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</a:rPr>
                        <a:t>741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</a:rPr>
                        <a:t>27*100/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</a:rPr>
                        <a:t>810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29*100/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843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32,35*100/803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30,75*100/793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0" i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29,75*100/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799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0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31,0*100/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880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537378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3008281"/>
              </p:ext>
            </p:extLst>
          </p:nvPr>
        </p:nvGraphicFramePr>
        <p:xfrm>
          <a:off x="179513" y="260648"/>
          <a:ext cx="8784977" cy="623316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33410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12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4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314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49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187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187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82326">
                  <a:extLst>
                    <a:ext uri="{9D8B030D-6E8A-4147-A177-3AD203B41FA5}">
                      <a16:colId xmlns:a16="http://schemas.microsoft.com/office/drawing/2014/main" val="3380947114"/>
                    </a:ext>
                  </a:extLst>
                </a:gridCol>
                <a:gridCol w="1082326">
                  <a:extLst>
                    <a:ext uri="{9D8B030D-6E8A-4147-A177-3AD203B41FA5}">
                      <a16:colId xmlns:a16="http://schemas.microsoft.com/office/drawing/2014/main" val="165595152"/>
                    </a:ext>
                  </a:extLst>
                </a:gridCol>
              </a:tblGrid>
              <a:tr h="570401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600" i="1" kern="1400" dirty="0">
                          <a:effectLst/>
                          <a:latin typeface="Times New Roman"/>
                          <a:ea typeface="Times New Roman"/>
                        </a:rPr>
                        <a:t>Содержание показателя</a:t>
                      </a:r>
                      <a:endParaRPr lang="ru-RU" sz="7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600" i="1">
                          <a:effectLst/>
                          <a:latin typeface="Times New Roman"/>
                          <a:ea typeface="Times New Roman"/>
                        </a:rPr>
                        <a:t>Единица измерения</a:t>
                      </a:r>
                      <a:endParaRPr lang="ru-RU" sz="7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600" i="1" kern="1400" dirty="0">
                          <a:effectLst/>
                          <a:latin typeface="Times New Roman"/>
                          <a:ea typeface="Times New Roman"/>
                        </a:rPr>
                        <a:t>Пороговое значение показателя </a:t>
                      </a:r>
                      <a:endParaRPr lang="ru-RU" sz="7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600" i="1" kern="1400" dirty="0" smtClean="0">
                          <a:effectLst/>
                          <a:latin typeface="Times New Roman"/>
                          <a:ea typeface="Times New Roman"/>
                        </a:rPr>
                        <a:t>(по </a:t>
                      </a:r>
                      <a:r>
                        <a:rPr lang="ru-RU" sz="600" i="1" kern="1400" dirty="0" err="1" smtClean="0">
                          <a:effectLst/>
                          <a:latin typeface="Times New Roman"/>
                          <a:ea typeface="Times New Roman"/>
                        </a:rPr>
                        <a:t>ведомствен</a:t>
                      </a:r>
                      <a:r>
                        <a:rPr lang="ru-RU" sz="600" i="1" kern="1400" dirty="0" smtClean="0">
                          <a:effectLst/>
                          <a:latin typeface="Times New Roman"/>
                          <a:ea typeface="Times New Roman"/>
                        </a:rPr>
                        <a:t>. принадлежности)</a:t>
                      </a:r>
                      <a:endParaRPr lang="ru-RU" sz="7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600" i="1" dirty="0" smtClean="0">
                          <a:effectLst/>
                          <a:latin typeface="Times New Roman"/>
                          <a:ea typeface="Times New Roman"/>
                        </a:rPr>
                        <a:t>Значение </a:t>
                      </a:r>
                      <a:r>
                        <a:rPr lang="ru-RU" sz="600" i="1" dirty="0">
                          <a:effectLst/>
                          <a:latin typeface="Times New Roman"/>
                          <a:ea typeface="Times New Roman"/>
                        </a:rPr>
                        <a:t>показателя ОО высшего </a:t>
                      </a:r>
                      <a:r>
                        <a:rPr lang="ru-RU" sz="600" i="1" dirty="0" smtClean="0">
                          <a:effectLst/>
                          <a:latin typeface="Times New Roman"/>
                          <a:ea typeface="Times New Roman"/>
                        </a:rPr>
                        <a:t>образования</a:t>
                      </a:r>
                    </a:p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200" b="1" i="1" dirty="0" smtClean="0">
                          <a:effectLst/>
                          <a:latin typeface="Times New Roman"/>
                          <a:ea typeface="Times New Roman"/>
                        </a:rPr>
                        <a:t>2018 г.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600" i="1" dirty="0">
                          <a:effectLst/>
                          <a:latin typeface="Times New Roman"/>
                          <a:ea typeface="Times New Roman"/>
                        </a:rPr>
                        <a:t>Значение показателя ОО высшего </a:t>
                      </a:r>
                      <a:r>
                        <a:rPr lang="ru-RU" sz="600" i="1" dirty="0" smtClean="0">
                          <a:effectLst/>
                          <a:latin typeface="Times New Roman"/>
                          <a:ea typeface="Times New Roman"/>
                        </a:rPr>
                        <a:t>образования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1" dirty="0" smtClean="0">
                          <a:effectLst/>
                          <a:latin typeface="Times New Roman"/>
                          <a:ea typeface="Times New Roman"/>
                        </a:rPr>
                        <a:t>2019 г.</a:t>
                      </a:r>
                      <a:endParaRPr lang="ru-RU" sz="1200" b="1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endParaRPr lang="ru-RU" sz="7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600" i="1" dirty="0">
                          <a:effectLst/>
                          <a:latin typeface="Times New Roman"/>
                          <a:ea typeface="Times New Roman"/>
                        </a:rPr>
                        <a:t>Значение показателя ОО высшего </a:t>
                      </a:r>
                      <a:r>
                        <a:rPr lang="ru-RU" sz="600" i="1" dirty="0" smtClean="0">
                          <a:effectLst/>
                          <a:latin typeface="Times New Roman"/>
                          <a:ea typeface="Times New Roman"/>
                        </a:rPr>
                        <a:t>образования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1" dirty="0" smtClean="0">
                          <a:effectLst/>
                          <a:latin typeface="Times New Roman"/>
                          <a:ea typeface="Times New Roman"/>
                        </a:rPr>
                        <a:t>2020 г.</a:t>
                      </a:r>
                      <a:endParaRPr lang="ru-RU" sz="1200" b="1" dirty="0" smtClean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600" i="1" dirty="0">
                          <a:effectLst/>
                          <a:latin typeface="Times New Roman"/>
                          <a:ea typeface="Times New Roman"/>
                        </a:rPr>
                        <a:t>Значение показателя ОО высшего </a:t>
                      </a:r>
                      <a:r>
                        <a:rPr lang="ru-RU" sz="600" i="1" dirty="0" smtClean="0">
                          <a:effectLst/>
                          <a:latin typeface="Times New Roman"/>
                          <a:ea typeface="Times New Roman"/>
                        </a:rPr>
                        <a:t>образования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1" dirty="0" smtClean="0">
                          <a:effectLst/>
                          <a:latin typeface="Times New Roman"/>
                          <a:ea typeface="Times New Roman"/>
                        </a:rPr>
                        <a:t>2021 г.</a:t>
                      </a:r>
                      <a:endParaRPr lang="ru-RU" sz="1200" b="1" dirty="0" smtClean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600" i="1" dirty="0">
                          <a:effectLst/>
                          <a:latin typeface="Times New Roman"/>
                          <a:ea typeface="Times New Roman"/>
                        </a:rPr>
                        <a:t>Значение показателя ОО высшего </a:t>
                      </a:r>
                      <a:r>
                        <a:rPr lang="ru-RU" sz="600" i="1" dirty="0" smtClean="0">
                          <a:effectLst/>
                          <a:latin typeface="Times New Roman"/>
                          <a:ea typeface="Times New Roman"/>
                        </a:rPr>
                        <a:t>образования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1" dirty="0" smtClean="0">
                          <a:effectLst/>
                          <a:latin typeface="Times New Roman"/>
                          <a:ea typeface="Times New Roman"/>
                        </a:rPr>
                        <a:t>2022 г.</a:t>
                      </a:r>
                      <a:endParaRPr lang="ru-RU" sz="1200" b="1" dirty="0" smtClean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600" i="1" dirty="0">
                          <a:effectLst/>
                          <a:latin typeface="Times New Roman"/>
                          <a:ea typeface="Times New Roman"/>
                        </a:rPr>
                        <a:t>Значение показателя ОО высшего </a:t>
                      </a:r>
                      <a:r>
                        <a:rPr lang="ru-RU" sz="600" i="1" dirty="0" smtClean="0">
                          <a:effectLst/>
                          <a:latin typeface="Times New Roman"/>
                          <a:ea typeface="Times New Roman"/>
                        </a:rPr>
                        <a:t>образования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1" dirty="0" smtClean="0">
                          <a:effectLst/>
                          <a:latin typeface="Times New Roman"/>
                          <a:ea typeface="Times New Roman"/>
                        </a:rPr>
                        <a:t>2023 г.</a:t>
                      </a:r>
                      <a:endParaRPr lang="ru-RU" sz="1200" b="1" dirty="0" smtClean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4736"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300"/>
                        </a:spcAft>
                      </a:pPr>
                      <a:r>
                        <a:rPr lang="ru-RU" sz="1100" b="1" i="1" kern="1400" dirty="0">
                          <a:effectLst/>
                          <a:latin typeface="Bodoni"/>
                          <a:ea typeface="Times New Roman"/>
                          <a:cs typeface="Bodoni"/>
                        </a:rPr>
                        <a:t>1. Образовательная деятельность.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indent="-114935" algn="just">
                        <a:lnSpc>
                          <a:spcPct val="120000"/>
                        </a:lnSpc>
                        <a:spcAft>
                          <a:spcPts val="300"/>
                        </a:spcAft>
                      </a:pPr>
                      <a:r>
                        <a:rPr lang="ru-RU" sz="1100" i="1" dirty="0">
                          <a:effectLst/>
                          <a:latin typeface="Times New Roman"/>
                          <a:ea typeface="Times New Roman"/>
                        </a:rPr>
                        <a:t>   Средний балл ЕГЭ студентов, принятых по результатам ЕГЭ на обучение по очной форме по программам </a:t>
                      </a:r>
                      <a:r>
                        <a:rPr lang="ru-RU" sz="1100" i="1" dirty="0" err="1">
                          <a:effectLst/>
                          <a:latin typeface="Times New Roman"/>
                          <a:ea typeface="Times New Roman"/>
                        </a:rPr>
                        <a:t>бакалавриата</a:t>
                      </a:r>
                      <a:r>
                        <a:rPr lang="ru-RU" sz="1100" i="1" dirty="0">
                          <a:effectLst/>
                          <a:latin typeface="Times New Roman"/>
                          <a:ea typeface="Times New Roman"/>
                        </a:rPr>
                        <a:t> и </a:t>
                      </a:r>
                      <a:r>
                        <a:rPr lang="ru-RU" sz="1100" i="1" dirty="0" err="1">
                          <a:effectLst/>
                          <a:latin typeface="Times New Roman"/>
                          <a:ea typeface="Times New Roman"/>
                        </a:rPr>
                        <a:t>специалитета</a:t>
                      </a:r>
                      <a:r>
                        <a:rPr lang="ru-RU" sz="1100" i="1" dirty="0">
                          <a:effectLst/>
                          <a:latin typeface="Times New Roman"/>
                          <a:ea typeface="Times New Roman"/>
                        </a:rPr>
                        <a:t> за счет средств соответствующих бюджетов бюджетной системы Российской Федерации и с оплатой стоимости затрат на обучение физическими и юридическими лицами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100" i="1" kern="1400" dirty="0">
                          <a:effectLst/>
                          <a:latin typeface="Times New Roman"/>
                          <a:ea typeface="Times New Roman"/>
                        </a:rPr>
                        <a:t>балл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i="1" dirty="0" smtClean="0">
                          <a:effectLst/>
                          <a:latin typeface="Times New Roman"/>
                          <a:ea typeface="Times New Roman"/>
                        </a:rPr>
                        <a:t>64,57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kern="1400" dirty="0" smtClean="0">
                          <a:effectLst/>
                          <a:latin typeface="Times New Roman"/>
                          <a:ea typeface="Times New Roman"/>
                        </a:rPr>
                        <a:t>56,27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kern="1400" dirty="0" smtClean="0">
                          <a:effectLst/>
                          <a:latin typeface="Times New Roman"/>
                          <a:ea typeface="Times New Roman"/>
                        </a:rPr>
                        <a:t>58,30 </a:t>
                      </a: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kern="1400" dirty="0" smtClean="0">
                          <a:effectLst/>
                          <a:latin typeface="Times New Roman"/>
                          <a:ea typeface="Times New Roman"/>
                        </a:rPr>
                        <a:t>63,63</a:t>
                      </a: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kern="1400" dirty="0" smtClean="0">
                          <a:effectLst/>
                          <a:latin typeface="Times New Roman"/>
                          <a:ea typeface="Times New Roman"/>
                        </a:rPr>
                        <a:t>63,62</a:t>
                      </a: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kern="14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66,57</a:t>
                      </a: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kern="1400" dirty="0" smtClean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Times New Roman"/>
                        </a:rPr>
                        <a:t>62,14</a:t>
                      </a: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0583"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ru-RU" sz="1100" b="1" i="1" kern="1400" dirty="0" smtClean="0">
                          <a:effectLst/>
                          <a:latin typeface="Bodoni"/>
                          <a:ea typeface="Times New Roman"/>
                          <a:cs typeface="Bodoni"/>
                        </a:rPr>
                        <a:t>2. </a:t>
                      </a:r>
                      <a:r>
                        <a:rPr lang="ru-RU" sz="1100" b="1" i="1" kern="1400" dirty="0">
                          <a:effectLst/>
                          <a:latin typeface="Bodoni"/>
                          <a:ea typeface="Times New Roman"/>
                          <a:cs typeface="Bodoni"/>
                        </a:rPr>
                        <a:t>Приведенный контингент студентов.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ru-RU" sz="1100" i="1" kern="1400" dirty="0">
                          <a:effectLst/>
                          <a:latin typeface="Times New Roman"/>
                          <a:ea typeface="Times New Roman"/>
                        </a:rPr>
                        <a:t>Приведенный контингент студентов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en-US" sz="1100" i="1" kern="1400">
                          <a:effectLst/>
                          <a:latin typeface="Times New Roman"/>
                          <a:ea typeface="Times New Roman"/>
                        </a:rPr>
                        <a:t>ед.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i="1" kern="1400" dirty="0" smtClean="0">
                          <a:effectLst/>
                          <a:latin typeface="Times New Roman"/>
                          <a:ea typeface="Times New Roman"/>
                        </a:rPr>
                        <a:t>259,60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kern="1400" baseline="0" dirty="0" smtClean="0">
                          <a:effectLst/>
                          <a:latin typeface="Times New Roman"/>
                          <a:ea typeface="Times New Roman"/>
                        </a:rPr>
                        <a:t>439,2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kern="1400" dirty="0" smtClean="0">
                          <a:effectLst/>
                          <a:latin typeface="Times New Roman"/>
                          <a:ea typeface="Times New Roman"/>
                        </a:rPr>
                        <a:t>459,6</a:t>
                      </a: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kern="1400" dirty="0" smtClean="0">
                          <a:effectLst/>
                          <a:latin typeface="Times New Roman"/>
                          <a:ea typeface="Times New Roman"/>
                        </a:rPr>
                        <a:t>466,40</a:t>
                      </a: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437,50</a:t>
                      </a:r>
                      <a:endParaRPr lang="ru-RU" sz="1400" b="1" i="1" kern="1400" dirty="0" smtClean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450,9</a:t>
                      </a:r>
                      <a:endParaRPr lang="ru-RU" sz="1400" b="1" i="1" kern="1400" dirty="0" smtClean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u="none" strike="noStrike" dirty="0" smtClean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480,4</a:t>
                      </a:r>
                      <a:endParaRPr lang="ru-RU" sz="1400" b="1" i="1" kern="1400" dirty="0" smtClean="0">
                        <a:solidFill>
                          <a:srgbClr val="00B05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2979"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300"/>
                        </a:spcAft>
                      </a:pPr>
                      <a:r>
                        <a:rPr lang="ru-RU" sz="1100" b="1" i="1" kern="1400" dirty="0" smtClean="0">
                          <a:effectLst/>
                          <a:latin typeface="Bodoni"/>
                          <a:ea typeface="Times New Roman"/>
                          <a:cs typeface="Bodoni"/>
                        </a:rPr>
                        <a:t>3. </a:t>
                      </a:r>
                      <a:r>
                        <a:rPr lang="ru-RU" sz="1100" b="1" i="1" kern="1400" dirty="0">
                          <a:effectLst/>
                          <a:latin typeface="Bodoni"/>
                          <a:ea typeface="Times New Roman"/>
                          <a:cs typeface="Bodoni"/>
                        </a:rPr>
                        <a:t>Трудоустройство.</a:t>
                      </a:r>
                      <a:endParaRPr lang="ru-RU" sz="1100" dirty="0">
                        <a:effectLst/>
                        <a:latin typeface="Bodoni"/>
                        <a:ea typeface="Times New Roman"/>
                        <a:cs typeface="Bodoni"/>
                      </a:endParaRPr>
                    </a:p>
                    <a:p>
                      <a:pPr algn="just">
                        <a:lnSpc>
                          <a:spcPct val="120000"/>
                        </a:lnSpc>
                        <a:spcAft>
                          <a:spcPts val="300"/>
                        </a:spcAft>
                      </a:pPr>
                      <a:r>
                        <a:rPr lang="ru-RU" sz="1100" i="1" kern="1400" dirty="0">
                          <a:effectLst/>
                          <a:latin typeface="Times New Roman"/>
                          <a:ea typeface="Times New Roman"/>
                        </a:rPr>
                        <a:t>Удельный вес выпускников, трудоустроившихся в течение календарного года, следующего за годом выпуска, в общей численности выпускников образовательной организации, обучавшихся по основным образовательным программам высшего образования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en-US" sz="1100" i="1" kern="1400">
                          <a:effectLst/>
                          <a:latin typeface="Times New Roman"/>
                          <a:ea typeface="Times New Roman"/>
                        </a:rPr>
                        <a:t>%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en-US" sz="1400" i="1" kern="1400" dirty="0">
                          <a:effectLst/>
                          <a:latin typeface="Times New Roman"/>
                          <a:ea typeface="Times New Roman"/>
                        </a:rPr>
                        <a:t>70.00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dirty="0" smtClean="0">
                          <a:effectLst/>
                          <a:latin typeface="Times New Roman"/>
                          <a:ea typeface="Times New Roman"/>
                        </a:rPr>
                        <a:t>72,2</a:t>
                      </a:r>
                      <a:endParaRPr lang="ru-RU" sz="1400" b="1" i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1" kern="1400" dirty="0" smtClean="0">
                          <a:effectLst/>
                          <a:latin typeface="Times New Roman"/>
                          <a:ea typeface="Times New Roman"/>
                        </a:rPr>
                        <a:t>72,84</a:t>
                      </a:r>
                      <a:endParaRPr lang="ru-RU" sz="140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1" kern="1400" dirty="0" smtClean="0">
                          <a:effectLst/>
                          <a:latin typeface="Times New Roman"/>
                          <a:ea typeface="Times New Roman"/>
                        </a:rPr>
                        <a:t>93,88</a:t>
                      </a:r>
                      <a:endParaRPr lang="ru-RU" sz="1400" b="1" i="1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endParaRPr lang="ru-RU" sz="1400" b="1" i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dirty="0" smtClean="0">
                          <a:effectLst/>
                          <a:latin typeface="Times New Roman"/>
                          <a:ea typeface="Times New Roman"/>
                        </a:rPr>
                        <a:t>85,71</a:t>
                      </a:r>
                      <a:endParaRPr lang="ru-RU" sz="1400" b="1" i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84,21</a:t>
                      </a:r>
                      <a:endParaRPr lang="ru-RU" sz="1400" b="1" i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dirty="0" smtClean="0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Times New Roman"/>
                        </a:rPr>
                        <a:t>82,46</a:t>
                      </a: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791474"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300"/>
                        </a:spcAft>
                      </a:pPr>
                      <a:r>
                        <a:rPr lang="ru-RU" sz="1100" b="1" i="1" kern="1400" dirty="0">
                          <a:effectLst/>
                          <a:latin typeface="Bodoni"/>
                          <a:ea typeface="Times New Roman"/>
                          <a:cs typeface="Bodoni"/>
                        </a:rPr>
                        <a:t>4</a:t>
                      </a:r>
                      <a:r>
                        <a:rPr lang="ru-RU" sz="1100" b="1" i="1" kern="1400" dirty="0" smtClean="0">
                          <a:effectLst/>
                          <a:latin typeface="Bodoni"/>
                          <a:ea typeface="Times New Roman"/>
                          <a:cs typeface="Bodoni"/>
                        </a:rPr>
                        <a:t>. </a:t>
                      </a:r>
                      <a:r>
                        <a:rPr lang="ru-RU" sz="1100" b="1" i="1" kern="1400" dirty="0">
                          <a:effectLst/>
                          <a:latin typeface="Bodoni"/>
                          <a:ea typeface="Times New Roman"/>
                          <a:cs typeface="Bodoni"/>
                        </a:rPr>
                        <a:t>Дополнительный показатель, отражающий специфику вуза</a:t>
                      </a:r>
                      <a:r>
                        <a:rPr lang="ru-RU" sz="1100" b="1" i="1" dirty="0">
                          <a:effectLst/>
                          <a:latin typeface="Times New Roman"/>
                          <a:ea typeface="Times New Roman"/>
                        </a:rPr>
                        <a:t>.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lnSpc>
                          <a:spcPct val="120000"/>
                        </a:lnSpc>
                        <a:spcAft>
                          <a:spcPts val="300"/>
                        </a:spcAft>
                      </a:pPr>
                      <a:r>
                        <a:rPr lang="ru-RU" sz="1100" i="1" dirty="0">
                          <a:effectLst/>
                          <a:latin typeface="Times New Roman"/>
                          <a:ea typeface="Times New Roman"/>
                        </a:rPr>
                        <a:t>Численность сотрудников из числа ППС (приведенных к доле ставки), имеющих ученые степени кандидата или доктора наук, в расчете на 100 студентов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en-US" sz="1100" i="1" kern="1400">
                          <a:effectLst/>
                          <a:latin typeface="Times New Roman"/>
                          <a:ea typeface="Times New Roman"/>
                        </a:rPr>
                        <a:t>ед.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i="1" dirty="0" smtClean="0">
                          <a:effectLst/>
                          <a:latin typeface="Times New Roman"/>
                          <a:ea typeface="Times New Roman"/>
                        </a:rPr>
                        <a:t>3.47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kern="1400" dirty="0" smtClean="0">
                          <a:effectLst/>
                          <a:latin typeface="Times New Roman"/>
                          <a:ea typeface="Times New Roman"/>
                        </a:rPr>
                        <a:t>3.33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kern="1400" dirty="0" smtClean="0">
                          <a:effectLst/>
                          <a:latin typeface="Times New Roman"/>
                          <a:ea typeface="Times New Roman"/>
                        </a:rPr>
                        <a:t>3.41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dirty="0" smtClean="0">
                          <a:effectLst/>
                          <a:latin typeface="Times New Roman"/>
                          <a:ea typeface="Times New Roman"/>
                        </a:rPr>
                        <a:t>3.99</a:t>
                      </a:r>
                      <a:endParaRPr lang="ru-RU" sz="1400" b="1" i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dirty="0" smtClean="0">
                          <a:effectLst/>
                          <a:latin typeface="Times New Roman"/>
                          <a:ea typeface="Times New Roman"/>
                        </a:rPr>
                        <a:t>3.88</a:t>
                      </a:r>
                      <a:endParaRPr lang="ru-RU" sz="1400" b="1" i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3.72</a:t>
                      </a:r>
                      <a:endParaRPr lang="ru-RU" sz="1400" b="1" i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dirty="0" smtClean="0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Times New Roman"/>
                        </a:rPr>
                        <a:t>3.52</a:t>
                      </a:r>
                      <a:endParaRPr lang="ru-RU" sz="1400" b="1" i="1" dirty="0">
                        <a:solidFill>
                          <a:srgbClr val="00B05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340901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778098"/>
          </a:xfrm>
        </p:spPr>
        <p:txBody>
          <a:bodyPr/>
          <a:lstStyle/>
          <a:p>
            <a:r>
              <a:rPr lang="ru-RU" dirty="0" smtClean="0"/>
              <a:t>Предложения: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dirty="0" smtClean="0"/>
              <a:t>1. Продолжить работу по увеличению количества  штатного ППС, имеющего ученую степень.</a:t>
            </a:r>
          </a:p>
          <a:p>
            <a:pPr marL="0" indent="0" algn="just">
              <a:buNone/>
            </a:pPr>
            <a:r>
              <a:rPr lang="ru-RU" dirty="0" smtClean="0"/>
              <a:t>Вакансии:</a:t>
            </a:r>
          </a:p>
          <a:p>
            <a:pPr algn="just">
              <a:buFontTx/>
              <a:buChar char="-"/>
            </a:pPr>
            <a:r>
              <a:rPr lang="ru-RU" dirty="0" smtClean="0"/>
              <a:t>Кафедра </a:t>
            </a:r>
            <a:r>
              <a:rPr lang="ru-RU" dirty="0" err="1" smtClean="0"/>
              <a:t>МиИ</a:t>
            </a:r>
            <a:r>
              <a:rPr lang="ru-RU" dirty="0" smtClean="0"/>
              <a:t>: ППС для преподавания  ИС и Т (2 </a:t>
            </a:r>
            <a:r>
              <a:rPr lang="ru-RU" dirty="0" err="1" smtClean="0"/>
              <a:t>шт.ед</a:t>
            </a:r>
            <a:r>
              <a:rPr lang="ru-RU" dirty="0" smtClean="0"/>
              <a:t>.).</a:t>
            </a:r>
          </a:p>
          <a:p>
            <a:pPr algn="just">
              <a:buFontTx/>
              <a:buChar char="-"/>
            </a:pPr>
            <a:r>
              <a:rPr lang="ru-RU" dirty="0" smtClean="0"/>
              <a:t>Кафедра СД: ППС для преподавания профильных дисциплин (1 </a:t>
            </a:r>
            <a:r>
              <a:rPr lang="ru-RU" dirty="0" err="1" smtClean="0"/>
              <a:t>шт.ед</a:t>
            </a:r>
            <a:r>
              <a:rPr lang="ru-RU" dirty="0" smtClean="0"/>
              <a:t>.).</a:t>
            </a:r>
          </a:p>
          <a:p>
            <a:pPr marL="0" indent="0" algn="just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6056890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710</TotalTime>
  <Words>641</Words>
  <Application>Microsoft Office PowerPoint</Application>
  <PresentationFormat>Экран (4:3)</PresentationFormat>
  <Paragraphs>237</Paragraphs>
  <Slides>9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8" baseType="lpstr">
      <vt:lpstr>Bodoni</vt:lpstr>
      <vt:lpstr>Calibri</vt:lpstr>
      <vt:lpstr>Cambria</vt:lpstr>
      <vt:lpstr>Cambria Math</vt:lpstr>
      <vt:lpstr>Franklin Gothic Book</vt:lpstr>
      <vt:lpstr>Perpetua</vt:lpstr>
      <vt:lpstr>Times New Roman</vt:lpstr>
      <vt:lpstr>Wingdings 2</vt:lpstr>
      <vt:lpstr>Справедливость</vt:lpstr>
      <vt:lpstr>Предварительные итоги мониторинга эффективности деятельности образовательных организаций высшего образования </vt:lpstr>
      <vt:lpstr>Показатель «Образовательная деятельность»</vt:lpstr>
      <vt:lpstr>Показатель «Трудоустройство»</vt:lpstr>
      <vt:lpstr>Трудоустройство выпускников 2022 года (в 2023 г.)</vt:lpstr>
      <vt:lpstr>Нетрудоустроенные выпускники 2022 года</vt:lpstr>
      <vt:lpstr>Приведенный контингент</vt:lpstr>
      <vt:lpstr>Доп. показатель - Численность сотрудников из числа ППС (приведенных к доле ставки), имеющих ученые степени кандидата или доктора наук, в расчете на 100 студентов</vt:lpstr>
      <vt:lpstr>Презентация PowerPoint</vt:lpstr>
      <vt:lpstr>Предложения:</vt:lpstr>
    </vt:vector>
  </TitlesOfParts>
  <Company>Krokoz™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Предварительные итоги мониторинга эффективности</dc:title>
  <dc:creator>елена</dc:creator>
  <cp:lastModifiedBy>Лидия Дмитриевна Ядреева</cp:lastModifiedBy>
  <cp:revision>90</cp:revision>
  <cp:lastPrinted>2023-10-04T03:25:02Z</cp:lastPrinted>
  <dcterms:created xsi:type="dcterms:W3CDTF">2018-11-29T01:54:44Z</dcterms:created>
  <dcterms:modified xsi:type="dcterms:W3CDTF">2023-10-04T03:25:35Z</dcterms:modified>
</cp:coreProperties>
</file>