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5754" r:id="rId2"/>
  </p:sldMasterIdLst>
  <p:notesMasterIdLst>
    <p:notesMasterId r:id="rId18"/>
  </p:notesMasterIdLst>
  <p:handoutMasterIdLst>
    <p:handoutMasterId r:id="rId19"/>
  </p:handoutMasterIdLst>
  <p:sldIdLst>
    <p:sldId id="338" r:id="rId3"/>
    <p:sldId id="389" r:id="rId4"/>
    <p:sldId id="316" r:id="rId5"/>
    <p:sldId id="361" r:id="rId6"/>
    <p:sldId id="388" r:id="rId7"/>
    <p:sldId id="374" r:id="rId8"/>
    <p:sldId id="375" r:id="rId9"/>
    <p:sldId id="378" r:id="rId10"/>
    <p:sldId id="351" r:id="rId11"/>
    <p:sldId id="379" r:id="rId12"/>
    <p:sldId id="377" r:id="rId13"/>
    <p:sldId id="392" r:id="rId14"/>
    <p:sldId id="391" r:id="rId15"/>
    <p:sldId id="366" r:id="rId16"/>
    <p:sldId id="390" r:id="rId17"/>
  </p:sldIdLst>
  <p:sldSz cx="9144000" cy="6858000" type="screen4x3"/>
  <p:notesSz cx="6761163" cy="9942513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FF3300"/>
    <a:srgbClr val="CC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36" autoAdjust="0"/>
    <p:restoredTop sz="94667" autoAdjust="0"/>
  </p:normalViewPr>
  <p:slideViewPr>
    <p:cSldViewPr>
      <p:cViewPr varScale="1">
        <p:scale>
          <a:sx n="109" d="100"/>
          <a:sy n="109" d="100"/>
        </p:scale>
        <p:origin x="141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08723120400254"/>
          <c:y val="6.4394712062958395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2021г. - 11 выпускников</c:v>
                </c:pt>
                <c:pt idx="1">
                  <c:v>Всего в 2022г. - 13 выпускников</c:v>
                </c:pt>
                <c:pt idx="2">
                  <c:v>Всего в 2023г. - 16 выпускников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8B-4E0E-BE38-64F1541A19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1.7785138719413996E-2"/>
                  <c:y val="-5.782599747569031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08B-4E0E-BE38-64F1541A193F}"/>
                </c:ext>
              </c:extLst>
            </c:dLbl>
            <c:dLbl>
              <c:idx val="1"/>
              <c:layout>
                <c:manualLayout>
                  <c:x val="1.7785138719413996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08B-4E0E-BE38-64F1541A193F}"/>
                </c:ext>
              </c:extLst>
            </c:dLbl>
            <c:dLbl>
              <c:idx val="2"/>
              <c:layout>
                <c:manualLayout>
                  <c:x val="1.1856759146275998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08B-4E0E-BE38-64F1541A193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2021г. - 11 выпускников</c:v>
                </c:pt>
                <c:pt idx="1">
                  <c:v>Всего в 2022г. - 13 выпускников</c:v>
                </c:pt>
                <c:pt idx="2">
                  <c:v>Всего в 2023г. - 16 выпускников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0.73</c:v>
                </c:pt>
                <c:pt idx="1">
                  <c:v>0.91</c:v>
                </c:pt>
                <c:pt idx="2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08B-4E0E-BE38-64F1541A193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Всего в 2021г. - 11 выпускников</c:v>
                </c:pt>
                <c:pt idx="1">
                  <c:v>Всего в 2022г. - 13 выпускников</c:v>
                </c:pt>
                <c:pt idx="2">
                  <c:v>Всего в 2023г. - 16 выпускников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008B-4E0E-BE38-64F1541A19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166720"/>
        <c:axId val="41549824"/>
      </c:barChart>
      <c:catAx>
        <c:axId val="41166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1549824"/>
        <c:crosses val="autoZero"/>
        <c:auto val="1"/>
        <c:lblAlgn val="ctr"/>
        <c:lblOffset val="100"/>
        <c:noMultiLvlLbl val="0"/>
      </c:catAx>
      <c:valAx>
        <c:axId val="41549824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1166720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681751047269256"/>
          <c:y val="0.73757788296746629"/>
          <c:w val="0.15100994847444588"/>
          <c:h val="0.12345804928778405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08723120400254"/>
          <c:y val="4.9938212694035818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2021 г. -26 выпускников</c:v>
                </c:pt>
                <c:pt idx="1">
                  <c:v>Всего в 2022 г.-26 выпускников</c:v>
                </c:pt>
                <c:pt idx="2">
                  <c:v>Всего в 2023 г. -7 выпускников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CC-4EE2-AF51-8C4AF1751B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1.7785138719413996E-2"/>
                  <c:y val="1.7347799242707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CC-4EE2-AF51-8C4AF1751BAA}"/>
                </c:ext>
              </c:extLst>
            </c:dLbl>
            <c:dLbl>
              <c:idx val="1"/>
              <c:layout>
                <c:manualLayout>
                  <c:x val="1.037466425299149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CC-4EE2-AF51-8C4AF1751BAA}"/>
                </c:ext>
              </c:extLst>
            </c:dLbl>
            <c:dLbl>
              <c:idx val="2"/>
              <c:layout>
                <c:manualLayout>
                  <c:x val="3.7052372332112386E-2"/>
                  <c:y val="-5.7825997475690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CC-4EE2-AF51-8C4AF1751BA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2021 г. -26 выпускников</c:v>
                </c:pt>
                <c:pt idx="1">
                  <c:v>Всего в 2022 г.-26 выпускников</c:v>
                </c:pt>
                <c:pt idx="2">
                  <c:v>Всего в 2023 г. -7 выпускников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0.75</c:v>
                </c:pt>
                <c:pt idx="1">
                  <c:v>0.77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CC-4EE2-AF51-8C4AF1751BA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Всего в 2021 г. -26 выпускников</c:v>
                </c:pt>
                <c:pt idx="1">
                  <c:v>Всего в 2022 г.-26 выпускников</c:v>
                </c:pt>
                <c:pt idx="2">
                  <c:v>Всего в 2023 г. -7 выпускников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A7CC-4EE2-AF51-8C4AF1751B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453248"/>
        <c:axId val="42594688"/>
      </c:barChart>
      <c:catAx>
        <c:axId val="42453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594688"/>
        <c:crosses val="autoZero"/>
        <c:auto val="1"/>
        <c:lblAlgn val="ctr"/>
        <c:lblOffset val="100"/>
        <c:noMultiLvlLbl val="0"/>
      </c:catAx>
      <c:valAx>
        <c:axId val="42594688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453248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681751047269256"/>
          <c:y val="0.73757788296746629"/>
          <c:w val="0.20105702540987511"/>
          <c:h val="0.16020783665202956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047293595730739E-2"/>
          <c:y val="6.4394740972343462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Всего в 2022 г.  первый выпуск -8 выпускников</c:v>
                </c:pt>
                <c:pt idx="1">
                  <c:v>                                                                Всего в 2023 г -5 выпускников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CC-4EE2-AF51-8C4AF1751B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2.8159802972405494E-2"/>
                  <c:y val="-2.89129987378452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CC-4EE2-AF51-8C4AF1751BAA}"/>
                </c:ext>
              </c:extLst>
            </c:dLbl>
            <c:dLbl>
              <c:idx val="1"/>
              <c:layout>
                <c:manualLayout>
                  <c:x val="1.037466425299149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CC-4EE2-AF51-8C4AF1751BAA}"/>
                </c:ext>
              </c:extLst>
            </c:dLbl>
            <c:dLbl>
              <c:idx val="2"/>
              <c:layout>
                <c:manualLayout>
                  <c:x val="1.7785138719413996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CC-4EE2-AF51-8C4AF1751BA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Всего в 2022 г.  первый выпуск -8 выпускников</c:v>
                </c:pt>
                <c:pt idx="1">
                  <c:v>                                                                Всего в 2023 г -5 выпускников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1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CC-4EE2-AF51-8C4AF1751BA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Всего в 2022 г.  первый выпуск -8 выпускников</c:v>
                </c:pt>
                <c:pt idx="1">
                  <c:v>                                                                Всего в 2023 г -5 выпускников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A7CC-4EE2-AF51-8C4AF1751B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006976"/>
        <c:axId val="182409472"/>
      </c:barChart>
      <c:catAx>
        <c:axId val="43006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2409472"/>
        <c:crosses val="autoZero"/>
        <c:auto val="1"/>
        <c:lblAlgn val="ctr"/>
        <c:lblOffset val="100"/>
        <c:noMultiLvlLbl val="0"/>
      </c:catAx>
      <c:valAx>
        <c:axId val="182409472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3006976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681751047269256"/>
          <c:y val="0.73757788296746629"/>
          <c:w val="0.20105702540987511"/>
          <c:h val="0.16020783665202956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314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262" y="1"/>
            <a:ext cx="2930313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88"/>
            <a:ext cx="2930314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262" y="9443388"/>
            <a:ext cx="2930313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pPr>
              <a:defRPr/>
            </a:pPr>
            <a:fld id="{75A370F9-A23F-4046-9CAB-FC1043234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7648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1243013"/>
            <a:ext cx="44751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84725"/>
            <a:ext cx="5408613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8F972-67E2-4978-8CF9-DB01FC5B0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8654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590BE433-D02B-4E28-B22F-9A22FCE75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5716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31AF6-34E5-44E3-94C5-2928E4A3F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465216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2E46D-E6DA-40BD-A800-214649171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41505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79405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BE433-D02B-4E28-B22F-9A22FCE750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77AE4-D13E-408F-9B55-EE9890721D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CD04F-C4F5-4619-94A6-4A1209C2F3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2C92E-5040-44D1-9F0A-568CFD130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BA3A06-559B-4EE6-97F0-2C3509823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9C5C8E-2480-4AA0-AF63-2A8298A0C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998F0-6554-43BA-83E1-87F4FE36BF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77AE4-D13E-408F-9B55-EE9890721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98927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0F941-C33A-4C3A-A96A-BCF89F5A9E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793DF099-DA62-481C-8606-A549FC1D80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31AF6-34E5-44E3-94C5-2928E4A3FE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2E46D-E6DA-40BD-A800-214649171B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79405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CD04F-C4F5-4619-94A6-4A1209C2F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3574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C92E-5040-44D1-9F0A-568CFD130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636341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A3A06-559B-4EE6-97F0-2C3509823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9954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C5C8E-2480-4AA0-AF63-2A8298A0C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72567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998F0-6554-43BA-83E1-87F4FE36B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0020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0F941-C33A-4C3A-A96A-BCF89F5A9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470772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DF099-DA62-481C-8606-A549FC1D8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4926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F0ABF57-4B41-4F48-B80D-A42E98CAD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32" r:id="rId1"/>
    <p:sldLayoutId id="2147485514" r:id="rId2"/>
    <p:sldLayoutId id="2147485515" r:id="rId3"/>
    <p:sldLayoutId id="2147485516" r:id="rId4"/>
    <p:sldLayoutId id="2147485517" r:id="rId5"/>
    <p:sldLayoutId id="2147485518" r:id="rId6"/>
    <p:sldLayoutId id="2147485519" r:id="rId7"/>
    <p:sldLayoutId id="2147485520" r:id="rId8"/>
    <p:sldLayoutId id="2147485521" r:id="rId9"/>
    <p:sldLayoutId id="2147485522" r:id="rId10"/>
    <p:sldLayoutId id="2147485523" r:id="rId11"/>
    <p:sldLayoutId id="2147485524" r:id="rId12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55" r:id="rId1"/>
    <p:sldLayoutId id="2147485756" r:id="rId2"/>
    <p:sldLayoutId id="2147485757" r:id="rId3"/>
    <p:sldLayoutId id="2147485758" r:id="rId4"/>
    <p:sldLayoutId id="2147485759" r:id="rId5"/>
    <p:sldLayoutId id="2147485760" r:id="rId6"/>
    <p:sldLayoutId id="2147485761" r:id="rId7"/>
    <p:sldLayoutId id="2147485762" r:id="rId8"/>
    <p:sldLayoutId id="2147485763" r:id="rId9"/>
    <p:sldLayoutId id="2147485764" r:id="rId10"/>
    <p:sldLayoutId id="2147485765" r:id="rId11"/>
    <p:sldLayoutId id="2147485766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7" y="836712"/>
            <a:ext cx="7560840" cy="5688632"/>
          </a:xfrm>
          <a:solidFill>
            <a:schemeClr val="tx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О ходе подготовки </a:t>
            </a:r>
            <a:br>
              <a:rPr 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к государственной 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итоговой аттестации</a:t>
            </a:r>
            <a:br>
              <a:rPr 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alt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2022/2023 учебного года</a:t>
            </a:r>
            <a:r>
              <a:rPr lang="ru-RU" alt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/>
            </a:r>
            <a:br>
              <a:rPr lang="ru-RU" altLang="ru-RU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940152" y="2708920"/>
            <a:ext cx="45719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52649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 2023</a:t>
            </a:r>
            <a:b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«Горное дело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Заочная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форма обучения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5605229"/>
              </p:ext>
            </p:extLst>
          </p:nvPr>
        </p:nvGraphicFramePr>
        <p:xfrm>
          <a:off x="179512" y="2060848"/>
          <a:ext cx="8784976" cy="453650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114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2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23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7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2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357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Код по ОКСО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Наименование специальности/направления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Кол-во выпускников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"отлично"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"хорошо"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"удовлетворительно"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Успеваемость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Качество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052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21.05.04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«Горное дело», специализация «Подземная разработка пластовых месторождений»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21.05.04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«Горное дело», специализация «Открытые горные работы»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64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 dirty="0">
                          <a:effectLst/>
                        </a:rPr>
                        <a:t>ИТОГО: 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7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 smtClean="0">
                          <a:effectLst/>
                        </a:rPr>
                        <a:t>100</a:t>
                      </a:r>
                      <a:r>
                        <a:rPr lang="ru-RU" sz="1600" u="none" strike="noStrike" dirty="0" smtClean="0">
                          <a:effectLst/>
                        </a:rPr>
                        <a:t>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22413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Заочная форма обучения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кафедра «Горное дело»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745546687"/>
              </p:ext>
            </p:extLst>
          </p:nvPr>
        </p:nvGraphicFramePr>
        <p:xfrm>
          <a:off x="395536" y="2060848"/>
          <a:ext cx="856895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ГИА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очная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форма обучения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«Электропривода и автоматизации производственных процессов»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8681226"/>
              </p:ext>
            </p:extLst>
          </p:nvPr>
        </p:nvGraphicFramePr>
        <p:xfrm>
          <a:off x="107504" y="2492896"/>
          <a:ext cx="8856985" cy="379752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51270">
                  <a:extLst>
                    <a:ext uri="{9D8B030D-6E8A-4147-A177-3AD203B41FA5}">
                      <a16:colId xmlns:a16="http://schemas.microsoft.com/office/drawing/2014/main" val="3641107313"/>
                    </a:ext>
                  </a:extLst>
                </a:gridCol>
                <a:gridCol w="2405114">
                  <a:extLst>
                    <a:ext uri="{9D8B030D-6E8A-4147-A177-3AD203B41FA5}">
                      <a16:colId xmlns:a16="http://schemas.microsoft.com/office/drawing/2014/main" val="2077327148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94826681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72466044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970597425"/>
                    </a:ext>
                  </a:extLst>
                </a:gridCol>
                <a:gridCol w="860455">
                  <a:extLst>
                    <a:ext uri="{9D8B030D-6E8A-4147-A177-3AD203B41FA5}">
                      <a16:colId xmlns:a16="http://schemas.microsoft.com/office/drawing/2014/main" val="3055579200"/>
                    </a:ext>
                  </a:extLst>
                </a:gridCol>
                <a:gridCol w="939745">
                  <a:extLst>
                    <a:ext uri="{9D8B030D-6E8A-4147-A177-3AD203B41FA5}">
                      <a16:colId xmlns:a16="http://schemas.microsoft.com/office/drawing/2014/main" val="3952810063"/>
                    </a:ext>
                  </a:extLst>
                </a:gridCol>
                <a:gridCol w="720081">
                  <a:extLst>
                    <a:ext uri="{9D8B030D-6E8A-4147-A177-3AD203B41FA5}">
                      <a16:colId xmlns:a16="http://schemas.microsoft.com/office/drawing/2014/main" val="3471106457"/>
                    </a:ext>
                  </a:extLst>
                </a:gridCol>
              </a:tblGrid>
              <a:tr h="1872208">
                <a:tc>
                  <a:txBody>
                    <a:bodyPr/>
                    <a:lstStyle/>
                    <a:p>
                      <a:r>
                        <a:rPr lang="ru-RU" sz="1600" u="none" strike="noStrike" dirty="0" smtClean="0">
                          <a:effectLst/>
                        </a:rPr>
                        <a:t>Код по ОКСО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</a:rPr>
                        <a:t>Наименование специальности/направления 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u="none" strike="noStrike" dirty="0" smtClean="0">
                          <a:effectLst/>
                        </a:rPr>
                        <a:t>Кол-во выпускников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</a:rPr>
                        <a:t>оценка "отлично"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</a:rPr>
                        <a:t>оценка "хорошо"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</a:rPr>
                        <a:t>оценка "удовлетворительно"</a:t>
                      </a:r>
                    </a:p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u="none" strike="noStrike" dirty="0" smtClean="0">
                          <a:effectLst/>
                        </a:rPr>
                        <a:t>Успеваемость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u="none" strike="noStrike" dirty="0" smtClean="0">
                          <a:effectLst/>
                        </a:rPr>
                        <a:t>Качество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271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21.05.04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</a:rPr>
                        <a:t>«Горное дело», специализация «Электрификация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и автоматизация горного производства</a:t>
                      </a:r>
                      <a:r>
                        <a:rPr lang="ru-RU" sz="1600" u="none" strike="noStrike" dirty="0" smtClean="0">
                          <a:effectLst/>
                        </a:rPr>
                        <a:t>»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100%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80%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7427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Итого: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100%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80%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8784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4667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8229600" cy="122413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очная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форма обучения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кафедра «Электропривода и автоматизации производственных процессов»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407729623"/>
              </p:ext>
            </p:extLst>
          </p:nvPr>
        </p:nvGraphicFramePr>
        <p:xfrm>
          <a:off x="467544" y="1988840"/>
          <a:ext cx="835292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47333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87902255"/>
              </p:ext>
            </p:extLst>
          </p:nvPr>
        </p:nvGraphicFramePr>
        <p:xfrm>
          <a:off x="107504" y="58771"/>
          <a:ext cx="8784977" cy="6682597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66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8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3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90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00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НП/С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Программа ГИА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Методические указания к написанию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5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13.03.02  «Электроэнергетика и электротехника», профиль </a:t>
                      </a:r>
                      <a:r>
                        <a:rPr lang="ru-RU" sz="1200" u="none" strike="noStrike" dirty="0" smtClean="0">
                          <a:effectLst/>
                        </a:rPr>
                        <a:t>«Электрооборудование  и электрохозяйство предприятий, организаций, учреждений»; профиль «Электропривод и автоматика»,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№7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23.05.2019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№9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от 09.06.2016г.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70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Филологии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45.03.01 «Филология», профиль «Зарубежная филология (Английский язык и литература</a:t>
                      </a:r>
                      <a:r>
                        <a:rPr lang="ru-RU" sz="1200" u="none" strike="noStrike" dirty="0" smtClean="0">
                          <a:effectLst/>
                        </a:rPr>
                        <a:t>)»; профиль «Отечественная филология (русский язык 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№9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26.04.2019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№9 от 25.06.2015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55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44.03.02 «Психолого-педагогическое образование» профиль «Общая и специальная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психология и педагогика в образовании»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№9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26.03.2018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smtClean="0">
                          <a:solidFill>
                            <a:srgbClr val="FF0000"/>
                          </a:solidFill>
                          <a:effectLst/>
                        </a:rPr>
                        <a:t>2013 год</a:t>
                      </a:r>
                      <a:endParaRPr lang="ru-RU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70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01.03.02 </a:t>
                      </a:r>
                      <a:r>
                        <a:rPr lang="ru-RU" sz="1200" u="none" strike="noStrike" dirty="0">
                          <a:effectLst/>
                        </a:rPr>
                        <a:t>«Прикладная </a:t>
                      </a:r>
                      <a:r>
                        <a:rPr lang="ru-RU" sz="1200" u="none" strike="noStrike" dirty="0" smtClean="0">
                          <a:effectLst/>
                        </a:rPr>
                        <a:t> математика и информатика</a:t>
                      </a:r>
                      <a:r>
                        <a:rPr lang="ru-RU" sz="1200" u="none" strike="noStrike" dirty="0">
                          <a:effectLst/>
                        </a:rPr>
                        <a:t>», профиль </a:t>
                      </a:r>
                      <a:r>
                        <a:rPr lang="ru-RU" sz="1200" u="none" strike="noStrike" dirty="0" smtClean="0">
                          <a:effectLst/>
                        </a:rPr>
                        <a:t>«Системное программирование и компьютерные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технологии</a:t>
                      </a:r>
                      <a:r>
                        <a:rPr lang="ru-RU" sz="1200" u="none" strike="noStrike" dirty="0" smtClean="0">
                          <a:effectLst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№10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07.05.2019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№2 от 26.11.2015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ЭиСГД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38.03.01 «Экономика», </a:t>
                      </a:r>
                      <a:r>
                        <a:rPr lang="ru-RU" sz="1200" u="none" strike="noStrike" dirty="0" smtClean="0">
                          <a:effectLst/>
                        </a:rPr>
                        <a:t>«Бухгалтерский учет, анализ и аудит»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№12 от 26.04.2018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№9 от 24.05.2018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77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№18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22.05.2019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№5 от 29.01.2015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80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21.05.04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«Горное дело», специализация «Маркшейдерское дело»,</a:t>
                      </a:r>
                      <a:r>
                        <a:rPr lang="ru-RU" sz="1200" u="none" strike="noStrike" dirty="0" smtClean="0">
                          <a:effectLst/>
                        </a:rPr>
                        <a:t> «Открытые горные работы» «Подземная разработка пластовых месторождений», «Электрификация и автоматизация горного производства»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26.04.2018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№8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от 26.04.2018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3795" name="TextBox 1"/>
          <p:cNvSpPr txBox="1">
            <a:spLocks noChangeArrowheads="1"/>
          </p:cNvSpPr>
          <p:nvPr/>
        </p:nvSpPr>
        <p:spPr bwMode="auto">
          <a:xfrm>
            <a:off x="217103" y="1052736"/>
            <a:ext cx="8712969" cy="5016758"/>
          </a:xfrm>
          <a:prstGeom prst="rect">
            <a:avLst/>
          </a:prstGeom>
          <a:solidFill>
            <a:schemeClr val="bg1"/>
          </a:solidFill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1pPr>
            <a:lvl2pPr marL="742950" indent="-28575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2pPr>
            <a:lvl3pPr marL="11430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3pPr>
            <a:lvl4pPr marL="16002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4pPr>
            <a:lvl5pPr marL="20574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9pPr>
          </a:lstStyle>
          <a:p>
            <a:pPr marL="0" indent="0" algn="just">
              <a:defRPr/>
            </a:pP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1. Информацию принять к сведению.</a:t>
            </a:r>
          </a:p>
          <a:p>
            <a:pPr marL="0" indent="0" algn="just">
              <a:defRPr/>
            </a:pP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2. До 15 июня 2023 г. наставникам выпускных групп провести работу со студентами по сбору заявлений-согласий на размещение текстов ВКР в ЭБС. </a:t>
            </a:r>
          </a:p>
          <a:p>
            <a:pPr marL="0" indent="0" algn="just">
              <a:defRPr/>
            </a:pP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3. Выпускающим кафедрам взять под контроль успеваемость студентов, выпускных групп и студентов, претендующих на получение дипломов с отличием.</a:t>
            </a:r>
          </a:p>
          <a:p>
            <a:pPr marL="0" indent="0" algn="just">
              <a:defRPr/>
            </a:pPr>
            <a:r>
              <a:rPr lang="ru-RU" altLang="ru-RU" sz="20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. Усилить ответственность секретарей ГЭК в части оформления персональных данных, оценок в дипломах о ВО и приложениях к ним.</a:t>
            </a:r>
          </a:p>
          <a:p>
            <a:pPr marL="0" indent="0" algn="just">
              <a:defRPr/>
            </a:pP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5. Ответственным секретарям ГЭК сдать в УМО график контрольных точек  по подготовке  к  ГИА.</a:t>
            </a:r>
          </a:p>
          <a:p>
            <a:pPr marL="0" indent="0" algn="just">
              <a:defRPr/>
            </a:pPr>
            <a:r>
              <a:rPr lang="ru-RU" alt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6. Модуль ГИА заполнять в полном объеме, сканировать дипломы с приложениями с оригиналов. Для корректного заполнения ФИС ФРДО собрать сведения об ИНН, СНИЛС, актуальных данных паспорта выпускников.</a:t>
            </a:r>
          </a:p>
          <a:p>
            <a:pPr marL="0" indent="0" algn="just">
              <a:defRPr/>
            </a:pPr>
            <a:endParaRPr lang="ru-RU" alt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02207"/>
            <a:ext cx="6984776" cy="413246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3366"/>
                </a:solidFill>
              </a:rPr>
              <a:t>ПОСТАНОВЛЕНИЕ:</a:t>
            </a:r>
            <a:endParaRPr lang="ru-RU" sz="24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41116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ходе подготовки выпускных квалификационных работ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82882" cy="5040560"/>
          </a:xfr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 соответствии с Порядком проведения государственной итоговой аттестации по образовательным программам высшего образования, программам бакалавриата, программам специалитета и программам магистратуры, утвержденным </a:t>
            </a:r>
            <a:r>
              <a:rPr kumimoji="1" lang="ru-RU" altLang="ru-RU" sz="3600" b="1" dirty="0" err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МОиН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РФ, в 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2022-2023 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учебном году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ru-RU" altLang="ru-RU" sz="3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1) составлен график ГИА на 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2022/2023 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учебный год;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обновлены и актуализированы программы ГИА;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3) в  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2022/2023 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учебном году  все председатели ГЭК были утверждены из числа ведущих специалистов - представителей работодателей г. </a:t>
            </a:r>
            <a:r>
              <a:rPr kumimoji="1"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Нерюнгри</a:t>
            </a:r>
            <a:r>
              <a:rPr kumimoji="1" lang="ru-RU" alt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) с целью проведения государственной итоговой аттестации выпускников издан и подписан приказ о составе экзаменационных комиссий на </a:t>
            </a: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2023 год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kumimoji="1" lang="ru-RU" sz="36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5) подготовлены макеты дипломов в программе диплом мастер;</a:t>
            </a:r>
            <a:endParaRPr kumimoji="1" lang="ru-RU" sz="3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6) 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составлен план-график сверки макетов дипломов о ВО и приложений к ним, сверки оценок, подачи заявлений и персональных данных </a:t>
            </a: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выпускников;</a:t>
            </a:r>
            <a:endParaRPr kumimoji="1" lang="ru-RU" sz="3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7) 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утверждены темы ВКР студентов, завершающих обучение в </a:t>
            </a:r>
            <a:r>
              <a:rPr kumimoji="1"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2022-2023 </a:t>
            </a:r>
            <a:r>
              <a:rPr kumimoji="1" lang="ru-RU" sz="36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учебном году.</a:t>
            </a:r>
          </a:p>
          <a:p>
            <a:pPr marL="0" indent="0" algn="just">
              <a:buNone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rgbClr val="2DA2BF"/>
              </a:buClr>
              <a:defRPr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116327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93737" y="426244"/>
            <a:ext cx="7704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kumimoji="0" lang="ru-RU" alt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Контингент выпускников очной формы обучения</a:t>
            </a:r>
          </a:p>
        </p:txBody>
      </p:sp>
      <p:sp>
        <p:nvSpPr>
          <p:cNvPr id="10243" name="Rectangle 5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21148082"/>
              </p:ext>
            </p:extLst>
          </p:nvPr>
        </p:nvGraphicFramePr>
        <p:xfrm>
          <a:off x="251520" y="923603"/>
          <a:ext cx="8806631" cy="547190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581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07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10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6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40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Академическая 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237">
                <a:tc gridSpan="5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Бакалавриат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9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«Филология»</a:t>
                      </a:r>
                      <a:b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«Отечественная филология (русский язык и литература)»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БА-ОФ-19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29866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«Филология»</a:t>
                      </a:r>
                      <a:b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«Зарубежная филология (английский язык и литература)»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БА-ЗФ-19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и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«Системное программирование компьютерные технологии»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БА-ПМ-19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БП-ПГС-19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«Электрооборудование и электрохозяйство предприятий, организаций, учреждений»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БП-ЭО-19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437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437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Специалитет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72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дело»,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 «Электрификация и автоматизация горного производства»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С-ЭФ-17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125441"/>
                  </a:ext>
                </a:extLst>
              </a:tr>
              <a:tr h="4972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дело»,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 «Открытые горные работы», «Маркшейдерское дело»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ГД-17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02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Специалитет 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602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ожидаемый выпуск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50333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Контингент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выпускников заочной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формы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обучения</a:t>
            </a: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9946800"/>
              </p:ext>
            </p:extLst>
          </p:nvPr>
        </p:nvGraphicFramePr>
        <p:xfrm>
          <a:off x="179512" y="1340768"/>
          <a:ext cx="8712968" cy="455879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565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7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6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82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Академическая группа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86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Бакалавриат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28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«Электроэнергетика и электротехника», профиль «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Электропривод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автоматика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З-БА-ЭП-18 (5)</a:t>
                      </a: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118455"/>
                  </a:ext>
                </a:extLst>
              </a:tr>
              <a:tr h="9553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«Электрооборудование и электрохозяйство предприятий, организаций, учреждений»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З-БП-ЭО-19 (5) ускоренное</a:t>
                      </a: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9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З-БП-ПГС-18(5)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9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ЭиСГД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38.03.01 «Экономика», профиль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«Бухгалтерский учет, анализ и аудит»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З-БА-БУ-18(5)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Контингент выпускников заочной формы обучения</a:t>
            </a:r>
            <a:endParaRPr lang="ru-RU" sz="24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747516"/>
              </p:ext>
            </p:extLst>
          </p:nvPr>
        </p:nvGraphicFramePr>
        <p:xfrm>
          <a:off x="179512" y="1395379"/>
          <a:ext cx="8784976" cy="376181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538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00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91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Академическая группа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0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44.03.02 «Психолого-педагогическое образование»,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«Общая и специальная психология и педагогика в образовании»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З-БА-ППО-18(5)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36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047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Специалитет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51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 ,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 «Открытые горные работы», «Подземная разработка пластовых месторождений»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З-С-ГД-16 (6,5)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28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Специалитет всего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490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ожидаемый выпуск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40171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207996"/>
              </p:ext>
            </p:extLst>
          </p:nvPr>
        </p:nvGraphicFramePr>
        <p:xfrm>
          <a:off x="179512" y="548680"/>
          <a:ext cx="8784977" cy="585361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8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02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34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19856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работы государственных экзаменационных комиссий на </a:t>
                      </a:r>
                      <a:r>
                        <a:rPr lang="ru-RU" sz="2000" b="1" u="none" strike="noStrike" dirty="0" smtClean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20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79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очной формы обучения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59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№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специальности/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заседания ГЭК по защите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Время, место проведения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9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8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Маркшейдерское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Электрификация и автоматизация горного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производства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С-ЭФ-17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401176"/>
                  </a:ext>
                </a:extLst>
              </a:tr>
              <a:tr h="57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(английский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БА-ЗФ-19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14:00, 501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96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Отечественная филология (русский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БА-ОФ-19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501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814419"/>
                  </a:ext>
                </a:extLst>
              </a:tr>
              <a:tr h="757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предприятий, организаций, учреждений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БП-ЭО-19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96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и гражданское 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БП-ПГС-19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математика и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Системное программирование компьютерные технологии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БА-ПМ-19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867989"/>
              </p:ext>
            </p:extLst>
          </p:nvPr>
        </p:nvGraphicFramePr>
        <p:xfrm>
          <a:off x="251520" y="836712"/>
          <a:ext cx="8784977" cy="547260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86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91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05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744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работы государственных экзаменационных комиссий на </a:t>
                      </a:r>
                      <a:r>
                        <a:rPr lang="ru-RU" sz="2000" b="1" u="none" strike="noStrike" dirty="0" smtClean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20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24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заочной формы обучения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924" marR="6924" marT="6921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5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заседания ГЭК по защите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Время, место проведения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Подземная разработка пластовых месторождений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З-С-ГД-16(6,5)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А409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1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З-С-ГД-16(6,5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А409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Бухгалтерский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учет, анализ и аудит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З-БА-БУ-18(5)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2023г.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10:00, 301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8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и гражданское 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З-БП-ПГС-18(5)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 июля 2023г.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303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72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Психолого-педагогическое образование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и специальная психология и педагогика в образовании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З-БА-ППО-18(5)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2023г.</a:t>
                      </a: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506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795617"/>
                  </a:ext>
                </a:extLst>
              </a:tr>
              <a:tr h="5331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Электропривод и автоматика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З-БА-ЭП-18(5)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июля 2023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А510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72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предприятий, организаций, учреждений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З-БП-ЭО-19(5) ускоренное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июля 2023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А510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1127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ГИА 2023 </a:t>
            </a:r>
            <a:b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Кафедра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«Горное дело»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Очная форма 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обучения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1041367"/>
              </p:ext>
            </p:extLst>
          </p:nvPr>
        </p:nvGraphicFramePr>
        <p:xfrm>
          <a:off x="179512" y="2204864"/>
          <a:ext cx="8847138" cy="391800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154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9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5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68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95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961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Код по ОКСО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Наименование специальности/направления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Кол-во выпускников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"отлично"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"хорошо"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"удовлетворительно"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Успеваемость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Качество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2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21.05.04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«Горное дело», специализация </a:t>
                      </a:r>
                      <a:r>
                        <a:rPr lang="ru-RU" sz="1600" u="none" strike="noStrike" dirty="0" smtClean="0">
                          <a:effectLst/>
                        </a:rPr>
                        <a:t>«Открытые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горные работы</a:t>
                      </a:r>
                      <a:r>
                        <a:rPr lang="ru-RU" sz="1600" u="none" strike="noStrike" dirty="0" smtClean="0">
                          <a:effectLst/>
                        </a:rPr>
                        <a:t>»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2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21.05.04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effectLst/>
                        </a:rPr>
                        <a:t>«Горное дело», </a:t>
                      </a:r>
                      <a:r>
                        <a:rPr lang="ru-RU" sz="1600" u="none" strike="noStrike" dirty="0" smtClean="0">
                          <a:effectLst/>
                        </a:rPr>
                        <a:t>специализация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</a:rPr>
                        <a:t>«Маркшейдерское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дело</a:t>
                      </a:r>
                      <a:r>
                        <a:rPr lang="ru-RU" sz="1600" u="none" strike="noStrike" dirty="0" smtClean="0">
                          <a:effectLst/>
                        </a:rPr>
                        <a:t>»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64%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324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</a:rPr>
                        <a:t>ИТОГО: 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16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</a:rPr>
                        <a:t>82%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792113" y="620688"/>
            <a:ext cx="73437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0"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</a:p>
          <a:p>
            <a:pPr eaLnBrk="1" hangingPunct="1"/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 «Горное дело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eaLnBrk="1" hangingPunct="1"/>
            <a:r>
              <a:rPr kumimoji="0"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Очная </a:t>
            </a:r>
            <a:r>
              <a:rPr kumimoji="0"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kumimoji="0"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kumimoji="0" lang="ru-RU" altLang="ru-RU" sz="24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637844309"/>
              </p:ext>
            </p:extLst>
          </p:nvPr>
        </p:nvGraphicFramePr>
        <p:xfrm>
          <a:off x="381187" y="1844824"/>
          <a:ext cx="856895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ms_pptselling_tp01017848">
  <a:themeElements>
    <a:clrScheme name="ms_pptselling_tp01017848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7">
        <a:dk1>
          <a:srgbClr val="000000"/>
        </a:dk1>
        <a:lt1>
          <a:srgbClr val="FFFFFF"/>
        </a:lt1>
        <a:dk2>
          <a:srgbClr val="0033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8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9">
        <a:dk1>
          <a:srgbClr val="808080"/>
        </a:dk1>
        <a:lt1>
          <a:srgbClr val="0000CC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0000AE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8014</TotalTime>
  <Words>1365</Words>
  <Application>Microsoft Office PowerPoint</Application>
  <PresentationFormat>Экран (4:3)</PresentationFormat>
  <Paragraphs>407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Black</vt:lpstr>
      <vt:lpstr>Calibri</vt:lpstr>
      <vt:lpstr>Constantia</vt:lpstr>
      <vt:lpstr>Garamond</vt:lpstr>
      <vt:lpstr>Times New Roman</vt:lpstr>
      <vt:lpstr>Wingdings 2</vt:lpstr>
      <vt:lpstr>ms_pptselling_tp01017848</vt:lpstr>
      <vt:lpstr>Поток</vt:lpstr>
      <vt:lpstr>О ходе подготовки   к государственной итоговой аттестации 2022/2023 учебного года    </vt:lpstr>
      <vt:lpstr>О ходе подготовки выпускных квалификационных работ</vt:lpstr>
      <vt:lpstr>Презентация PowerPoint</vt:lpstr>
      <vt:lpstr>Контингент выпускников заочной формы обучения</vt:lpstr>
      <vt:lpstr>Контингент выпускников заочной формы обучения</vt:lpstr>
      <vt:lpstr>Презентация PowerPoint</vt:lpstr>
      <vt:lpstr>Презентация PowerPoint</vt:lpstr>
      <vt:lpstr>Результаты ГИА 2023  Кафедра  «Горное дело» Очная форма обучения</vt:lpstr>
      <vt:lpstr>Презентация PowerPoint</vt:lpstr>
      <vt:lpstr>Результаты ГИА 2023 Кафедра  «Горное дело» Заочная форма обучения</vt:lpstr>
      <vt:lpstr>Результаты ГИА Заочная форма обучения кафедра «Горное дело»</vt:lpstr>
      <vt:lpstr>Результаты ГИА очная форма обучения кафедра «Электропривода и автоматизации производственных процессов»</vt:lpstr>
      <vt:lpstr>Результаты ГИА очная форма обучения кафедра «Электропривода и автоматизации производственных процессов»</vt:lpstr>
      <vt:lpstr>Презентация PowerPoint</vt:lpstr>
      <vt:lpstr>ПОСТАНОВЛЕНИЕ: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ПРОВЕДЕНИЯ           ГОСУДАРСТВЕННЫХ МЕЖДИСЦИПЛИНАРНЫХ ЭКЗАМЕНОВ  В 2010/2011 УЧ.ГОДУ</dc:title>
  <dc:creator>11</dc:creator>
  <cp:lastModifiedBy>Лидия Дмитриевна Ядреева</cp:lastModifiedBy>
  <cp:revision>452</cp:revision>
  <cp:lastPrinted>2023-05-22T01:38:42Z</cp:lastPrinted>
  <dcterms:created xsi:type="dcterms:W3CDTF">2011-04-28T00:43:38Z</dcterms:created>
  <dcterms:modified xsi:type="dcterms:W3CDTF">2023-05-22T01:38:59Z</dcterms:modified>
</cp:coreProperties>
</file>