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6" r:id="rId1"/>
    <p:sldMasterId id="2147484044" r:id="rId2"/>
  </p:sldMasterIdLst>
  <p:notesMasterIdLst>
    <p:notesMasterId r:id="rId11"/>
  </p:notesMasterIdLst>
  <p:handoutMasterIdLst>
    <p:handoutMasterId r:id="rId12"/>
  </p:handoutMasterIdLst>
  <p:sldIdLst>
    <p:sldId id="256" r:id="rId3"/>
    <p:sldId id="274" r:id="rId4"/>
    <p:sldId id="335" r:id="rId5"/>
    <p:sldId id="276" r:id="rId6"/>
    <p:sldId id="277" r:id="rId7"/>
    <p:sldId id="334" r:id="rId8"/>
    <p:sldId id="266" r:id="rId9"/>
    <p:sldId id="261" r:id="rId10"/>
  </p:sldIdLst>
  <p:sldSz cx="9144000" cy="6858000" type="screen4x3"/>
  <p:notesSz cx="6761163" cy="99425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CC00"/>
    <a:srgbClr val="FFFF99"/>
    <a:srgbClr val="EAEAEA"/>
    <a:srgbClr val="CCFFFF"/>
    <a:srgbClr val="CCECFF"/>
    <a:srgbClr val="CC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3" autoAdjust="0"/>
    <p:restoredTop sz="94623" autoAdjust="0"/>
  </p:normalViewPr>
  <p:slideViewPr>
    <p:cSldViewPr>
      <p:cViewPr varScale="1">
        <p:scale>
          <a:sx n="109" d="100"/>
          <a:sy n="109" d="100"/>
        </p:scale>
        <p:origin x="190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EC60F-30A2-43AE-8080-A5B808A7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56320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9E3C8-0CCB-47AB-9663-F4192531A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55722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E5D1C-BBD6-46EA-BEB2-4231A5DC2B2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1490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9587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5640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6978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9700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1299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5867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07C6D5-99B5-45C1-8DDF-EFB1723AC50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3960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3871C7-526A-4578-9396-684E582E50C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90765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1850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687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A71AC-8C49-4F8D-A67B-42F3C99ECE4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61355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80147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328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7029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5768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68509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988530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770119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1662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875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170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EFB1D2-456D-4509-84E2-605D6B88BE0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5690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5776CE-D6C1-4105-87CB-9118F124FD9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251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A3D867-4CE8-4122-A5B8-B40181DAAC3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024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F79953-2083-406C-9AD7-718530C8568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7955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51D2BC-EF03-435A-A749-9CF6E0D775E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6772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592623-1ED4-42D9-84E9-3BB89EA3AFC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0049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7577C1-91F9-44DA-A99A-381D464D5C0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2052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55747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  <p:sldLayoutId id="2147484040" r:id="rId14"/>
    <p:sldLayoutId id="2147484041" r:id="rId15"/>
    <p:sldLayoutId id="2147484042" r:id="rId16"/>
    <p:sldLayoutId id="21474840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99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587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  <p:sldLayoutId id="214748405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3851275" y="3213100"/>
            <a:ext cx="5041900" cy="13112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 b="1" dirty="0" smtClean="0">
                <a:solidFill>
                  <a:srgbClr val="FFFF00"/>
                </a:solidFill>
              </a:rPr>
              <a:t>О подготовке кадров высшей квалификации в ТИ (ф) СВФУ за 2022 г.</a:t>
            </a:r>
            <a:r>
              <a:rPr lang="ru-RU" altLang="ru-RU" sz="1800" b="1" dirty="0" smtClean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" r="76776" b="48811"/>
          <a:stretch>
            <a:fillRect/>
          </a:stretch>
        </p:blipFill>
        <p:spPr bwMode="auto">
          <a:xfrm>
            <a:off x="3275856" y="158765"/>
            <a:ext cx="2122488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80112" y="340903"/>
            <a:ext cx="3024336" cy="1330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Инвестиция в собственное развитие — одно из мудрых решений</a:t>
            </a:r>
            <a:r>
              <a:rPr lang="ru-RU" sz="1400" b="1" i="1" dirty="0" smtClean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которое </a:t>
            </a:r>
            <a:r>
              <a:rPr lang="ru-RU" sz="1400" b="1" i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Вы можете когда-либо предпринять</a:t>
            </a:r>
            <a:r>
              <a:rPr lang="ru-RU" sz="1400" b="1" i="1" dirty="0" smtClean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 smtClean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400" b="1" i="1" dirty="0" smtClean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Трейси</a:t>
            </a:r>
            <a:endParaRPr lang="ru-RU" sz="1400" b="1" dirty="0">
              <a:solidFill>
                <a:srgbClr val="FFFF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4627" t="29001" r="4147" b="30966"/>
          <a:stretch/>
        </p:blipFill>
        <p:spPr>
          <a:xfrm>
            <a:off x="539552" y="3184540"/>
            <a:ext cx="3311723" cy="21523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78035" y="1080871"/>
            <a:ext cx="8661400" cy="2603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1600" b="1" dirty="0" smtClean="0">
                <a:solidFill>
                  <a:srgbClr val="FFFF99"/>
                </a:solidFill>
              </a:rPr>
              <a:t>Планируемые защиты в 2021-2023 гг.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877236"/>
              </p:ext>
            </p:extLst>
          </p:nvPr>
        </p:nvGraphicFramePr>
        <p:xfrm>
          <a:off x="0" y="1660925"/>
          <a:ext cx="9001000" cy="30991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8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3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92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446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70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7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21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21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2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8828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№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Ф.И.О.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Должность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Шифр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специальности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диссертации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Планируемый год защиты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диссертации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5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2021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2022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2023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2024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2025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80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endParaRPr lang="ru-RU" sz="11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34" marR="4893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Кузнецов Павел Юрьевич 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Доцент кафедры ГД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2.8.3 Горнопромышленная и нефтегазопромысловая геология, геофизика, маркшейдерское дело и геометрия недр</a:t>
                      </a:r>
                    </a:p>
                    <a:p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(Технические</a:t>
                      </a:r>
                      <a:r>
                        <a:rPr lang="ru-RU" sz="11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науки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1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34" marR="4893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Разработка метода управления качеством угольной продукции и повышения эффективности </a:t>
                      </a:r>
                      <a:r>
                        <a:rPr lang="ru-RU" sz="1100" b="1" dirty="0" err="1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геомеханического</a:t>
                      </a: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обеспечения угольных месторождений (на примере Эльгинского каменноугольного месторождения)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 +</a:t>
                      </a:r>
                      <a:endParaRPr lang="ru-RU" sz="11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362" name="Rectangle 40"/>
          <p:cNvSpPr>
            <a:spLocks noChangeArrowheads="1"/>
          </p:cNvSpPr>
          <p:nvPr/>
        </p:nvSpPr>
        <p:spPr bwMode="auto">
          <a:xfrm>
            <a:off x="2209800" y="19367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889843"/>
              </p:ext>
            </p:extLst>
          </p:nvPr>
        </p:nvGraphicFramePr>
        <p:xfrm>
          <a:off x="0" y="4760090"/>
          <a:ext cx="9000998" cy="2097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8012">
                  <a:extLst>
                    <a:ext uri="{9D8B030D-6E8A-4147-A177-3AD203B41FA5}">
                      <a16:colId xmlns:a16="http://schemas.microsoft.com/office/drawing/2014/main" val="398026451"/>
                    </a:ext>
                  </a:extLst>
                </a:gridCol>
                <a:gridCol w="1241034">
                  <a:extLst>
                    <a:ext uri="{9D8B030D-6E8A-4147-A177-3AD203B41FA5}">
                      <a16:colId xmlns:a16="http://schemas.microsoft.com/office/drawing/2014/main" val="514807693"/>
                    </a:ext>
                  </a:extLst>
                </a:gridCol>
                <a:gridCol w="803022">
                  <a:extLst>
                    <a:ext uri="{9D8B030D-6E8A-4147-A177-3AD203B41FA5}">
                      <a16:colId xmlns:a16="http://schemas.microsoft.com/office/drawing/2014/main" val="922984004"/>
                    </a:ext>
                  </a:extLst>
                </a:gridCol>
                <a:gridCol w="1168032">
                  <a:extLst>
                    <a:ext uri="{9D8B030D-6E8A-4147-A177-3AD203B41FA5}">
                      <a16:colId xmlns:a16="http://schemas.microsoft.com/office/drawing/2014/main" val="4241979157"/>
                    </a:ext>
                  </a:extLst>
                </a:gridCol>
                <a:gridCol w="2628073">
                  <a:extLst>
                    <a:ext uri="{9D8B030D-6E8A-4147-A177-3AD203B41FA5}">
                      <a16:colId xmlns:a16="http://schemas.microsoft.com/office/drawing/2014/main" val="2352284433"/>
                    </a:ext>
                  </a:extLst>
                </a:gridCol>
                <a:gridCol w="584016">
                  <a:extLst>
                    <a:ext uri="{9D8B030D-6E8A-4147-A177-3AD203B41FA5}">
                      <a16:colId xmlns:a16="http://schemas.microsoft.com/office/drawing/2014/main" val="535231669"/>
                    </a:ext>
                  </a:extLst>
                </a:gridCol>
                <a:gridCol w="584016">
                  <a:extLst>
                    <a:ext uri="{9D8B030D-6E8A-4147-A177-3AD203B41FA5}">
                      <a16:colId xmlns:a16="http://schemas.microsoft.com/office/drawing/2014/main" val="3116897968"/>
                    </a:ext>
                  </a:extLst>
                </a:gridCol>
                <a:gridCol w="511014">
                  <a:extLst>
                    <a:ext uri="{9D8B030D-6E8A-4147-A177-3AD203B41FA5}">
                      <a16:colId xmlns:a16="http://schemas.microsoft.com/office/drawing/2014/main" val="3860821981"/>
                    </a:ext>
                  </a:extLst>
                </a:gridCol>
                <a:gridCol w="511014">
                  <a:extLst>
                    <a:ext uri="{9D8B030D-6E8A-4147-A177-3AD203B41FA5}">
                      <a16:colId xmlns:a16="http://schemas.microsoft.com/office/drawing/2014/main" val="3623497414"/>
                    </a:ext>
                  </a:extLst>
                </a:gridCol>
                <a:gridCol w="532765">
                  <a:extLst>
                    <a:ext uri="{9D8B030D-6E8A-4147-A177-3AD203B41FA5}">
                      <a16:colId xmlns:a16="http://schemas.microsoft.com/office/drawing/2014/main" val="3620066601"/>
                    </a:ext>
                  </a:extLst>
                </a:gridCol>
              </a:tblGrid>
              <a:tr h="2097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2.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Малинин Юрий Анатольевич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Соискатель кафедры ГД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2.8.6. – </a:t>
                      </a:r>
                      <a:r>
                        <a:rPr lang="ru-RU" sz="1100" b="1" kern="12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Геомеханика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разрушение горных пород, рудничная </a:t>
                      </a:r>
                      <a:r>
                        <a:rPr lang="ru-RU" sz="1100" b="1" kern="12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аэрогазодинамика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горная теплофизика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(Технические</a:t>
                      </a:r>
                      <a:r>
                        <a:rPr lang="ru-RU" sz="11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науки)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Районирование вскрышных пород разреза «Эльгинский» по прочностным свойствам и разработка рекомендаций по оптимальным параметрам ведения горных и взрывных работ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+</a:t>
                      </a:r>
                      <a:endParaRPr lang="ru-RU" sz="11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196002"/>
                  </a:ext>
                </a:extLst>
              </a:tr>
            </a:tbl>
          </a:graphicData>
        </a:graphic>
      </p:graphicFrame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48717" y="-12942"/>
            <a:ext cx="79200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rgbClr val="FFFF99"/>
                </a:solidFill>
                <a:latin typeface="+mj-lt"/>
              </a:rPr>
              <a:t>Докторанты, аспиранты </a:t>
            </a:r>
            <a:r>
              <a:rPr lang="ru-RU" altLang="ru-RU" sz="2000" b="1" dirty="0">
                <a:solidFill>
                  <a:srgbClr val="FFFF99"/>
                </a:solidFill>
                <a:latin typeface="+mj-lt"/>
              </a:rPr>
              <a:t>и </a:t>
            </a:r>
            <a:r>
              <a:rPr lang="ru-RU" altLang="ru-RU" sz="2000" b="1" dirty="0" smtClean="0">
                <a:solidFill>
                  <a:srgbClr val="FFFF99"/>
                </a:solidFill>
                <a:latin typeface="+mj-lt"/>
              </a:rPr>
              <a:t>соискатели, магистранты:</a:t>
            </a:r>
            <a:endParaRPr lang="ru-RU" altLang="ru-RU" sz="2000" dirty="0">
              <a:solidFill>
                <a:srgbClr val="FFFF99"/>
              </a:solidFill>
              <a:latin typeface="+mj-lt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7505" y="387168"/>
            <a:ext cx="8589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sz="1600" b="1" dirty="0" smtClean="0">
                <a:solidFill>
                  <a:srgbClr val="C00000"/>
                </a:solidFill>
              </a:rPr>
              <a:t>Соискатель - </a:t>
            </a:r>
            <a:r>
              <a:rPr lang="ru-RU" altLang="ru-RU" sz="1600" b="1" dirty="0" smtClean="0">
                <a:solidFill>
                  <a:srgbClr val="FFFF00"/>
                </a:solidFill>
              </a:rPr>
              <a:t>Малинин Юрий Анатольевич </a:t>
            </a:r>
            <a:r>
              <a:rPr lang="ru-RU" altLang="ru-RU" sz="1600" b="1" dirty="0">
                <a:solidFill>
                  <a:srgbClr val="FFFF00"/>
                </a:solidFill>
              </a:rPr>
              <a:t>– соискатель ТИ(ф)СВФУ</a:t>
            </a:r>
            <a:r>
              <a:rPr lang="ru-RU" altLang="ru-RU" sz="1600" b="1" dirty="0" smtClean="0">
                <a:solidFill>
                  <a:srgbClr val="FFFF00"/>
                </a:solidFill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sz="1600" b="1" dirty="0" smtClean="0">
                <a:solidFill>
                  <a:srgbClr val="FFFF00"/>
                </a:solidFill>
              </a:rPr>
              <a:t>Магистрант – </a:t>
            </a:r>
            <a:r>
              <a:rPr lang="ru-RU" altLang="ru-RU" sz="1600" b="1" dirty="0" err="1" smtClean="0">
                <a:solidFill>
                  <a:srgbClr val="FFFF00"/>
                </a:solidFill>
              </a:rPr>
              <a:t>Агабабян</a:t>
            </a:r>
            <a:r>
              <a:rPr lang="ru-RU" altLang="ru-RU" sz="1600" b="1" dirty="0" smtClean="0">
                <a:solidFill>
                  <a:srgbClr val="FFFF00"/>
                </a:solidFill>
              </a:rPr>
              <a:t> Екатерина Олеговна – магистрант СВФУ</a:t>
            </a:r>
            <a:endParaRPr lang="ru-RU" altLang="ru-RU" sz="1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49122"/>
              </p:ext>
            </p:extLst>
          </p:nvPr>
        </p:nvGraphicFramePr>
        <p:xfrm>
          <a:off x="124128" y="692696"/>
          <a:ext cx="8812968" cy="2208276"/>
        </p:xfrm>
        <a:graphic>
          <a:graphicData uri="http://schemas.openxmlformats.org/drawingml/2006/table">
            <a:tbl>
              <a:tblPr/>
              <a:tblGrid>
                <a:gridCol w="461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5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3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39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25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7705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п/п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32" marR="4893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Ф.И.О. диссертанта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(аспиранта, соискателя),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год обучения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32" marR="4893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Научный руководитель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32" marR="4893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Тема диссертационной работы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32" marR="4893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Срок защиты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Диссертанта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плану</a:t>
                      </a:r>
                    </a:p>
                  </a:txBody>
                  <a:tcPr marL="48932" marR="4893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23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48932" marR="4893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k-K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Узбеков Абылай Нурсарсенович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32" marR="4893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Гриб Н.Н.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32" marR="4893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k-K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Техногенно-тектоническая сейсмичность Центрального Казахстанаской металлогенической провинции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932" marR="4893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32" marR="4893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532" name="Rectangle 25"/>
          <p:cNvSpPr>
            <a:spLocks noChangeArrowheads="1"/>
          </p:cNvSpPr>
          <p:nvPr/>
        </p:nvSpPr>
        <p:spPr bwMode="auto">
          <a:xfrm>
            <a:off x="289195" y="20108"/>
            <a:ext cx="8482835" cy="7386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kumimoji="0" lang="ru-RU" alt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Calibri" pitchFamily="34" charset="0"/>
                <a:cs typeface="Times New Roman" pitchFamily="18" charset="0"/>
              </a:rPr>
              <a:t>Защитивший</a:t>
            </a:r>
            <a:r>
              <a:rPr kumimoji="0" lang="ru-RU" alt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Calibri" pitchFamily="34" charset="0"/>
                <a:cs typeface="Times New Roman" pitchFamily="18" charset="0"/>
              </a:rPr>
              <a:t>ся докторант, который был прикреплен к</a:t>
            </a:r>
          </a:p>
          <a:p>
            <a:pPr lvl="0" algn="ctr">
              <a:defRPr/>
            </a:pPr>
            <a:r>
              <a:rPr kumimoji="0" lang="ru-RU" alt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400" b="1" dirty="0">
                <a:solidFill>
                  <a:srgbClr val="7030A0"/>
                </a:solidFill>
                <a:latin typeface="+mn-lt"/>
              </a:rPr>
              <a:t>Научно-исследовательская лаборатория «Мониторинга и прогноза сейсмических событий</a:t>
            </a:r>
            <a:r>
              <a:rPr lang="ru-RU" altLang="ru-RU" sz="1400" b="1" dirty="0" smtClean="0">
                <a:solidFill>
                  <a:srgbClr val="7030A0"/>
                </a:solidFill>
                <a:latin typeface="+mn-lt"/>
              </a:rPr>
              <a:t>»</a:t>
            </a:r>
          </a:p>
          <a:p>
            <a:pPr lvl="0" algn="ctr">
              <a:defRPr/>
            </a:pPr>
            <a:r>
              <a:rPr lang="ru-RU" altLang="ru-RU" sz="1400" b="1" dirty="0" smtClean="0">
                <a:solidFill>
                  <a:srgbClr val="7030A0"/>
                </a:solidFill>
                <a:latin typeface="+mn-lt"/>
              </a:rPr>
              <a:t> </a:t>
            </a:r>
            <a:r>
              <a:rPr lang="ru-RU" altLang="ru-RU" sz="1400" b="1" dirty="0">
                <a:solidFill>
                  <a:srgbClr val="7030A0"/>
                </a:solidFill>
                <a:latin typeface="+mn-lt"/>
              </a:rPr>
              <a:t>при Техническом институте (филиале) СВФУ им.  М. К. </a:t>
            </a:r>
            <a:r>
              <a:rPr lang="ru-RU" altLang="ru-RU" sz="1400" b="1" dirty="0" err="1">
                <a:solidFill>
                  <a:srgbClr val="7030A0"/>
                </a:solidFill>
                <a:latin typeface="+mn-lt"/>
              </a:rPr>
              <a:t>Аммосова</a:t>
            </a:r>
            <a:r>
              <a:rPr kumimoji="0" lang="ru-RU" alt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" name="Picture 2" descr="E:\Отчет лаб МПСС-2020\Дип. Абылай - р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 r="2167" b="4943"/>
          <a:stretch/>
        </p:blipFill>
        <p:spPr bwMode="auto">
          <a:xfrm>
            <a:off x="1187624" y="2870986"/>
            <a:ext cx="6942313" cy="3989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713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6" name="Rectangle 4"/>
          <p:cNvSpPr>
            <a:spLocks noChangeArrowheads="1"/>
          </p:cNvSpPr>
          <p:nvPr/>
        </p:nvSpPr>
        <p:spPr bwMode="auto">
          <a:xfrm>
            <a:off x="358775" y="188640"/>
            <a:ext cx="87852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0"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Итоги приема в аспирантуру и докторантуру СВФУ в </a:t>
            </a:r>
            <a:r>
              <a:rPr kumimoji="0"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2022г</a:t>
            </a:r>
            <a:r>
              <a:rPr kumimoji="0"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kumimoji="0" lang="ru-RU" sz="2400" dirty="0">
              <a:solidFill>
                <a:srgbClr val="FFFF00"/>
              </a:solidFill>
            </a:endParaRPr>
          </a:p>
          <a:p>
            <a:pPr eaLnBrk="1" hangingPunct="1">
              <a:defRPr/>
            </a:pPr>
            <a:r>
              <a:rPr kumimoji="0" lang="ru-RU" b="1" dirty="0">
                <a:solidFill>
                  <a:srgbClr val="CC0066"/>
                </a:solidFill>
              </a:rPr>
              <a:t>Инженерное направление –0</a:t>
            </a:r>
          </a:p>
          <a:p>
            <a:pPr eaLnBrk="1" hangingPunct="1">
              <a:defRPr/>
            </a:pPr>
            <a:r>
              <a:rPr kumimoji="0" lang="ru-RU" b="1" dirty="0">
                <a:solidFill>
                  <a:srgbClr val="CC0066"/>
                </a:solidFill>
              </a:rPr>
              <a:t>Гуманитарное и естественно-научное направление –</a:t>
            </a:r>
            <a:r>
              <a:rPr kumimoji="0" lang="ru-RU" b="1" dirty="0" smtClean="0">
                <a:solidFill>
                  <a:srgbClr val="CC0066"/>
                </a:solidFill>
              </a:rPr>
              <a:t>0</a:t>
            </a:r>
            <a:endParaRPr kumimoji="0" lang="ru-RU" b="1" dirty="0">
              <a:solidFill>
                <a:srgbClr val="CC0066"/>
              </a:solidFill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347088" y="1340768"/>
            <a:ext cx="8569325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FFFF00"/>
                </a:solidFill>
              </a:rPr>
              <a:t>Соискательство: для сдачи кандидатских экзаменов -2 г., для написания диссертации -3 г.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FFFF00"/>
                </a:solidFill>
              </a:rPr>
              <a:t>Подготовка диссертации в форме соискательства допускается только в тех учреждениях, где есть по данной научной специальности диссертационный совет.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4" y="3284984"/>
            <a:ext cx="84488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План поступления в аспирантуру и прикрепления на соискательство 2022 год</a:t>
            </a:r>
          </a:p>
          <a:p>
            <a:pPr algn="just"/>
            <a:r>
              <a:rPr lang="ru-RU" b="1" dirty="0" smtClean="0">
                <a:solidFill>
                  <a:srgbClr val="FFFF00"/>
                </a:solidFill>
              </a:rPr>
              <a:t>1. Валиева Анна Валерьевна – прикрепление соискателем для написания диссертации.</a:t>
            </a:r>
          </a:p>
          <a:p>
            <a:pPr marL="342900" indent="-342900" algn="just">
              <a:buAutoNum type="arabicPeriod" startAt="2"/>
            </a:pPr>
            <a:r>
              <a:rPr lang="ru-RU" b="1" dirty="0" smtClean="0">
                <a:solidFill>
                  <a:srgbClr val="FFFF00"/>
                </a:solidFill>
              </a:rPr>
              <a:t>Макаров Кирилл Петрович (ст. гр. ЭФ–16) – поступление в аспирантуру.</a:t>
            </a:r>
          </a:p>
          <a:p>
            <a:pPr algn="ctr"/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301208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План поступления в аспирантуру и прикрепления на соискательство 2022 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год – не реализован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94026" y="332656"/>
            <a:ext cx="8516937" cy="90951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000" b="1" dirty="0" smtClean="0">
                <a:solidFill>
                  <a:srgbClr val="FFFF00"/>
                </a:solidFill>
              </a:rPr>
              <a:t>Положение о материальном стимулировании аспирантов и соискателей учёных степеней, научных </a:t>
            </a:r>
            <a:r>
              <a:rPr lang="ru-RU" altLang="ru-RU" sz="2000" b="1" smtClean="0">
                <a:solidFill>
                  <a:srgbClr val="FFFF00"/>
                </a:solidFill>
              </a:rPr>
              <a:t>руководителей пере утверждённое </a:t>
            </a:r>
            <a:r>
              <a:rPr lang="ru-RU" altLang="ru-RU" sz="2000" b="1" dirty="0" smtClean="0">
                <a:solidFill>
                  <a:srgbClr val="FFFF00"/>
                </a:solidFill>
              </a:rPr>
              <a:t>28 сентября 2020 г.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0" y="1905000"/>
            <a:ext cx="8805862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rgbClr val="CC0066"/>
                </a:solidFill>
              </a:rPr>
              <a:t>Для аспирантов и соискателей учёных степеней: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снижение годовой  учебной нагрузки (определяется ежегодно по решению Учебно-методического совета ТИ (ф) ФГАОУ ВО СВФУ по представлению кафедры в пределах штатного расписания института); 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оплата командировочных расходов в период подготовки диссертации (1 командировка в год – по представлению НТС ТИ (ф) ФГАОУ ВО СВФУ);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оплата публикаций в ведущих рецензируемых научных журналах и изданиях (ВАК);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публикация автореферата и монографии за счет средств ТИ (ф) ФГАОУ ВО СВФУ;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выплата денежной премии  за успешную защиту кандидатской диссертации в размере </a:t>
            </a:r>
            <a:r>
              <a:rPr lang="ru-RU" altLang="ru-RU" b="1" dirty="0" smtClean="0">
                <a:solidFill>
                  <a:srgbClr val="FF0000"/>
                </a:solidFill>
              </a:rPr>
              <a:t>сто пятьдесят тысяч рублей </a:t>
            </a:r>
            <a:r>
              <a:rPr lang="ru-RU" altLang="ru-RU" b="1" dirty="0" smtClean="0">
                <a:solidFill>
                  <a:srgbClr val="FFFF00"/>
                </a:solidFill>
              </a:rPr>
              <a:t>защитившимся в установленные сроки </a:t>
            </a:r>
            <a:r>
              <a:rPr lang="ru-RU" altLang="ru-RU" b="1" dirty="0" smtClean="0">
                <a:solidFill>
                  <a:srgbClr val="FF0000"/>
                </a:solidFill>
              </a:rPr>
              <a:t>и сто тысяч рублей </a:t>
            </a:r>
            <a:r>
              <a:rPr lang="ru-RU" altLang="ru-RU" b="1" dirty="0" smtClean="0">
                <a:solidFill>
                  <a:srgbClr val="FFFF00"/>
                </a:solidFill>
              </a:rPr>
              <a:t>– случае, когда не выдержаны установленные сроки защиты; 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выплата  денежной премии  за успешную защиту докторской диссертации в размере  </a:t>
            </a:r>
            <a:r>
              <a:rPr lang="ru-RU" altLang="ru-RU" b="1" dirty="0" smtClean="0">
                <a:solidFill>
                  <a:srgbClr val="FF0000"/>
                </a:solidFill>
              </a:rPr>
              <a:t>двести тысяч рублей</a:t>
            </a:r>
            <a:r>
              <a:rPr lang="ru-RU" altLang="ru-RU" b="1" dirty="0" smtClean="0">
                <a:solidFill>
                  <a:srgbClr val="FFFF00"/>
                </a:solidFill>
              </a:rPr>
              <a:t>.</a:t>
            </a:r>
          </a:p>
          <a:p>
            <a:pPr lvl="2" eaLnBrk="1" hangingPunct="1">
              <a:lnSpc>
                <a:spcPct val="90000"/>
              </a:lnSpc>
            </a:pPr>
            <a:endParaRPr lang="ru-RU" altLang="ru-RU" b="1" dirty="0" smtClean="0">
              <a:solidFill>
                <a:srgbClr val="FFFF99"/>
              </a:solidFill>
            </a:endParaRPr>
          </a:p>
          <a:p>
            <a:pPr lvl="2" eaLnBrk="1" hangingPunct="1">
              <a:lnSpc>
                <a:spcPct val="90000"/>
              </a:lnSpc>
            </a:pPr>
            <a:endParaRPr lang="ru-RU" altLang="ru-RU" dirty="0" smtClean="0"/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14649"/>
            <a:ext cx="86409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SzPts val="1000"/>
              <a:defRPr/>
            </a:pPr>
            <a:r>
              <a:rPr lang="ru-RU" sz="2000" b="1" u="sng" dirty="0">
                <a:solidFill>
                  <a:srgbClr val="FF0000"/>
                </a:solidFill>
                <a:cs typeface="Times New Roman" panose="02020603050405020304" pitchFamily="18" charset="0"/>
              </a:rPr>
              <a:t>Предлагаемые мероприятия:</a:t>
            </a:r>
            <a:endParaRPr lang="ru-RU" sz="2000" b="1" u="sng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- </a:t>
            </a:r>
            <a:r>
              <a:rPr lang="ru-RU" sz="1600" b="1" dirty="0" smtClean="0">
                <a:solidFill>
                  <a:srgbClr val="FF0000"/>
                </a:solidFill>
              </a:rPr>
              <a:t>расширение участие в конкурсах грантов по приоритетным направления деятельности института  с привлечением ведущих ученых со сторонних организаций;</a:t>
            </a:r>
            <a:endParaRPr lang="ru-RU" sz="1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FFFF00"/>
                </a:solidFill>
              </a:rPr>
              <a:t>- внедрение системы внутренних исследовательских грантов и проектов (в </a:t>
            </a:r>
            <a:r>
              <a:rPr lang="ru-RU" sz="1600" b="1" dirty="0" err="1">
                <a:solidFill>
                  <a:srgbClr val="FFFF00"/>
                </a:solidFill>
              </a:rPr>
              <a:t>т.ч</a:t>
            </a:r>
            <a:r>
              <a:rPr lang="ru-RU" sz="1600" b="1" dirty="0">
                <a:solidFill>
                  <a:srgbClr val="FFFF00"/>
                </a:solidFill>
              </a:rPr>
              <a:t>. переход на проектное финансирование лабораторий Института);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FFFF00"/>
                </a:solidFill>
              </a:rPr>
              <a:t>- вовлечение в выполнение научных исследований студентов на контрактной основе;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FFFF00"/>
                </a:solidFill>
              </a:rPr>
              <a:t>- внедрение системы стимулирования сотрудников из числа внешних совместителей за результативность в </a:t>
            </a:r>
            <a:r>
              <a:rPr lang="ru-RU" sz="1600" b="1" dirty="0" smtClean="0">
                <a:solidFill>
                  <a:srgbClr val="FFFF00"/>
                </a:solidFill>
              </a:rPr>
              <a:t>научно-исследовательской деятельности;</a:t>
            </a:r>
            <a:endParaRPr lang="ru-RU" sz="1600" b="1" dirty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FFFF00"/>
                </a:solidFill>
              </a:rPr>
              <a:t>- </a:t>
            </a:r>
            <a:r>
              <a:rPr lang="ru-RU" sz="1600" b="1" dirty="0" smtClean="0">
                <a:solidFill>
                  <a:srgbClr val="FFFF00"/>
                </a:solidFill>
              </a:rPr>
              <a:t>расширение </a:t>
            </a:r>
            <a:r>
              <a:rPr lang="ru-RU" sz="1600" b="1" dirty="0">
                <a:solidFill>
                  <a:srgbClr val="FFFF00"/>
                </a:solidFill>
              </a:rPr>
              <a:t>практики подготовки научно-педагогических кадров в ТИ (ф) СВФУ через заочную аспирантуру и соискательство;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FFFF00"/>
                </a:solidFill>
              </a:rPr>
              <a:t>- развитие академической мобильности;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1600" b="1" dirty="0" smtClean="0">
                <a:solidFill>
                  <a:srgbClr val="FFFF00"/>
                </a:solidFill>
              </a:rPr>
              <a:t>формирование </a:t>
            </a:r>
            <a:r>
              <a:rPr lang="ru-RU" sz="1600" b="1" dirty="0">
                <a:solidFill>
                  <a:srgbClr val="FFFF00"/>
                </a:solidFill>
              </a:rPr>
              <a:t>кадрового резерва</a:t>
            </a:r>
            <a:r>
              <a:rPr lang="ru-RU" sz="1600" b="1" dirty="0" smtClean="0">
                <a:solidFill>
                  <a:srgbClr val="FFFF00"/>
                </a:solidFill>
              </a:rPr>
              <a:t>;</a:t>
            </a:r>
          </a:p>
          <a:p>
            <a:pPr marL="90488" indent="-90488">
              <a:lnSpc>
                <a:spcPct val="150000"/>
              </a:lnSpc>
              <a:buFontTx/>
              <a:buChar char="-"/>
            </a:pPr>
            <a:r>
              <a:rPr lang="ru-RU" sz="1600" b="1" dirty="0" smtClean="0">
                <a:solidFill>
                  <a:srgbClr val="FF0000"/>
                </a:solidFill>
              </a:rPr>
              <a:t>Разработать механизм обучения аспирантов, зачисленных на очную форму обучения в головной ВУЗ, на базе Технического института; 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40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07504" y="1444516"/>
            <a:ext cx="8928992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001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57300" indent="-3429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indent="-3429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1700" indent="-3429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2000" b="1" i="1" u="sng" dirty="0">
                <a:solidFill>
                  <a:srgbClr val="FFFF99"/>
                </a:solidFill>
              </a:rPr>
              <a:t>Проект решения</a:t>
            </a:r>
            <a:endParaRPr kumimoji="0" lang="en-US" altLang="ru-RU" sz="2000" b="1" i="1" u="sng" dirty="0">
              <a:solidFill>
                <a:srgbClr val="FFFF99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ru-RU" sz="2000" b="1" dirty="0">
                <a:solidFill>
                  <a:srgbClr val="FFFF00"/>
                </a:solidFill>
              </a:rPr>
              <a:t>1</a:t>
            </a:r>
            <a:r>
              <a:rPr kumimoji="0" lang="ru-RU" altLang="ru-RU" sz="2000" b="1" dirty="0">
                <a:solidFill>
                  <a:srgbClr val="FFFF00"/>
                </a:solidFill>
              </a:rPr>
              <a:t>. Отметить 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низкую </a:t>
            </a:r>
            <a:r>
              <a:rPr kumimoji="0" lang="ru-RU" altLang="ru-RU" sz="2000" b="1" dirty="0">
                <a:solidFill>
                  <a:srgbClr val="FFFF00"/>
                </a:solidFill>
              </a:rPr>
              <a:t>эффективности подготовки научно-педагогических кадров в прошедшем 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году;</a:t>
            </a:r>
            <a:endParaRPr kumimoji="0" lang="en-US" altLang="ru-RU" sz="2000" b="1" dirty="0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2000" b="1" dirty="0">
                <a:solidFill>
                  <a:srgbClr val="FFFF00"/>
                </a:solidFill>
              </a:rPr>
              <a:t>2. 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 Расширить практику подготовки научно-педагогических кадров в ТИ(ф) СВФУ через заочную аспирантуру и соискательство;</a:t>
            </a:r>
            <a:endParaRPr kumimoji="0" lang="ru-RU" altLang="ru-RU" sz="2000" b="1" dirty="0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2000" b="1" dirty="0">
                <a:solidFill>
                  <a:srgbClr val="FFFF00"/>
                </a:solidFill>
              </a:rPr>
              <a:t>3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.  Предусмотреть в смете расходов института затраты на научные командировки </a:t>
            </a:r>
            <a:r>
              <a:rPr kumimoji="0" lang="ru-RU" altLang="ru-RU" sz="2000" b="1" dirty="0">
                <a:solidFill>
                  <a:srgbClr val="FFFF00"/>
                </a:solidFill>
              </a:rPr>
              <a:t>для 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ППС, с целью расширения  </a:t>
            </a:r>
            <a:r>
              <a:rPr kumimoji="0" lang="ru-RU" altLang="ru-RU" sz="2000" b="1" dirty="0">
                <a:solidFill>
                  <a:srgbClr val="FFFF00"/>
                </a:solidFill>
              </a:rPr>
              <a:t>научных коммуникаций (участие в работе научных конференций, включая международные конференции, прохождение стажировок в 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научных </a:t>
            </a:r>
            <a:r>
              <a:rPr kumimoji="0" lang="ru-RU" altLang="ru-RU" sz="2000" b="1" dirty="0">
                <a:solidFill>
                  <a:srgbClr val="FFFF00"/>
                </a:solidFill>
              </a:rPr>
              <a:t>центрах и т. д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.);</a:t>
            </a:r>
            <a:endParaRPr kumimoji="0" lang="ru-RU" altLang="ru-RU" sz="2000" b="1" dirty="0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000" b="1" dirty="0">
              <a:solidFill>
                <a:srgbClr val="FFFF00"/>
              </a:solidFill>
            </a:endParaRPr>
          </a:p>
        </p:txBody>
      </p:sp>
      <p:sp>
        <p:nvSpPr>
          <p:cNvPr id="16387" name="Text Box 23"/>
          <p:cNvSpPr txBox="1">
            <a:spLocks noChangeArrowheads="1"/>
          </p:cNvSpPr>
          <p:nvPr/>
        </p:nvSpPr>
        <p:spPr bwMode="auto">
          <a:xfrm>
            <a:off x="827088" y="260350"/>
            <a:ext cx="1296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8" name="Text Box 25"/>
          <p:cNvSpPr txBox="1">
            <a:spLocks noChangeArrowheads="1"/>
          </p:cNvSpPr>
          <p:nvPr/>
        </p:nvSpPr>
        <p:spPr bwMode="auto">
          <a:xfrm>
            <a:off x="611560" y="605438"/>
            <a:ext cx="82089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FFFF00"/>
                </a:solidFill>
              </a:rPr>
              <a:t>Для обсуждения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1331640" y="2060848"/>
            <a:ext cx="6480175" cy="70167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relaxedInset"/>
            <a:bevelB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ru-RU" altLang="ru-RU" sz="4000" b="1" dirty="0">
                <a:solidFill>
                  <a:srgbClr val="FFFF00"/>
                </a:solidFill>
              </a:rPr>
              <a:t>Благодарю за внимание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7219</TotalTime>
  <Words>686</Words>
  <Application>Microsoft Office PowerPoint</Application>
  <PresentationFormat>Экран (4:3)</PresentationFormat>
  <Paragraphs>92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Wingdings</vt:lpstr>
      <vt:lpstr>Wingdings 3</vt:lpstr>
      <vt:lpstr>Сектор</vt:lpstr>
      <vt:lpstr>Оформление по умолчанию</vt:lpstr>
      <vt:lpstr>О подготовке кадров высшей квалификации в ТИ (ф) СВФУ за 2022 г. </vt:lpstr>
      <vt:lpstr>Планируемые защиты в 2021-2023 гг.</vt:lpstr>
      <vt:lpstr>Презентация PowerPoint</vt:lpstr>
      <vt:lpstr>Презентация PowerPoint</vt:lpstr>
      <vt:lpstr>Положение о материальном стимулировании аспирантов и соискателей учёных степеней, научных руководителей пере утверждённое 28 сентября 2020 г.</vt:lpstr>
      <vt:lpstr>Презентация PowerPoint</vt:lpstr>
      <vt:lpstr>Презентация PowerPoint</vt:lpstr>
      <vt:lpstr>Презентация PowerPoint</vt:lpstr>
    </vt:vector>
  </TitlesOfParts>
  <Company>nfygu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научно-педагогических кадров в ТИ(ф)ЯГУ ГОУ ВПО «ЯГУ». Итоги приема в аспирантуру и докторантуру ЯГУ. Итоги атестацтт аспирантов ТИ(ф) ГОУ ВПО «ЯГУ» за 2009 г.</dc:title>
  <dc:creator>grib</dc:creator>
  <cp:lastModifiedBy>Лидия Дмитриевна Ядреева</cp:lastModifiedBy>
  <cp:revision>425</cp:revision>
  <cp:lastPrinted>2023-01-31T03:30:50Z</cp:lastPrinted>
  <dcterms:created xsi:type="dcterms:W3CDTF">2009-12-22T02:48:34Z</dcterms:created>
  <dcterms:modified xsi:type="dcterms:W3CDTF">2023-01-31T03:56:42Z</dcterms:modified>
</cp:coreProperties>
</file>