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2" r:id="rId3"/>
    <p:sldId id="257" r:id="rId4"/>
    <p:sldId id="263" r:id="rId5"/>
    <p:sldId id="265" r:id="rId6"/>
    <p:sldId id="260" r:id="rId7"/>
    <p:sldId id="266" r:id="rId8"/>
    <p:sldId id="267" r:id="rId9"/>
    <p:sldId id="268" r:id="rId10"/>
    <p:sldId id="269" r:id="rId1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A8F3"/>
    <a:srgbClr val="93B4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uznecova\Documents\&#1055;&#1088;&#1080;&#1085;&#1103;&#1090;&#1099;&#1077;%20&#1092;&#1072;&#1081;&#1083;&#1099;\shovkan1@nti.s-vfu.ru\&#1054;&#1090;&#1095;&#1077;&#1090;%20&#1087;&#1088;&#1086;&#1075;&#1088;&#1072;&#1084;&#1084;&#1072;%20&#1088;&#1072;&#1079;&#1074;&#1080;&#1090;&#1080;&#1103;\&#1054;&#1090;&#1095;&#1077;&#1090;%20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uznecova\Documents\&#1055;&#1088;&#1080;&#1085;&#1103;&#1090;&#1099;&#1077;%20&#1092;&#1072;&#1081;&#1083;&#1099;\shovkan1@nti.s-vfu.ru\&#1054;&#1090;&#1095;&#1077;&#1090;%20&#1087;&#1088;&#1086;&#1075;&#1088;&#1072;&#1084;&#1084;&#1072;%20&#1088;&#1072;&#1079;&#1074;&#1080;&#1090;&#1080;&#1103;\&#1054;&#1090;&#1095;&#1077;&#1090;%20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uznecova\Documents\&#1055;&#1088;&#1080;&#1085;&#1103;&#1090;&#1099;&#1077;%20&#1092;&#1072;&#1081;&#1083;&#1099;\shovkan1@nti.s-vfu.ru\&#1054;&#1090;&#1095;&#1077;&#1090;%20&#1087;&#1088;&#1086;&#1075;&#1088;&#1072;&#1084;&#1084;&#1072;%20&#1088;&#1072;&#1079;&#1074;&#1080;&#1090;&#1080;&#1103;\&#1054;&#1090;&#1095;&#1077;&#1090;%20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цитир!$B$2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цитир!$G$1:$J$1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цитир!$G$2:$J$2</c:f>
              <c:numCache>
                <c:formatCode>General</c:formatCode>
                <c:ptCount val="4"/>
                <c:pt idx="0">
                  <c:v>35</c:v>
                </c:pt>
                <c:pt idx="1">
                  <c:v>40</c:v>
                </c:pt>
                <c:pt idx="2">
                  <c:v>45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2E-4A6E-BE0E-331A2EDA9585}"/>
            </c:ext>
          </c:extLst>
        </c:ser>
        <c:ser>
          <c:idx val="1"/>
          <c:order val="1"/>
          <c:tx>
            <c:strRef>
              <c:f>цитир!$B$3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цитир!$G$1:$J$1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цитир!$G$3:$J$3</c:f>
              <c:numCache>
                <c:formatCode>0.00</c:formatCode>
                <c:ptCount val="4"/>
                <c:pt idx="0">
                  <c:v>84.66</c:v>
                </c:pt>
                <c:pt idx="1">
                  <c:v>94.74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2E-4A6E-BE0E-331A2EDA95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42255088"/>
        <c:axId val="1942256752"/>
        <c:axId val="0"/>
      </c:bar3DChart>
      <c:catAx>
        <c:axId val="1942255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42256752"/>
        <c:crosses val="autoZero"/>
        <c:auto val="1"/>
        <c:lblAlgn val="ctr"/>
        <c:lblOffset val="100"/>
        <c:noMultiLvlLbl val="0"/>
      </c:catAx>
      <c:valAx>
        <c:axId val="1942256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42255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'кол-во патентов'!$B$2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'кол-во патентов'!$C$1:$J$1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'кол-во патентов'!$C$2:$J$2</c:f>
              <c:numCache>
                <c:formatCode>General</c:formatCode>
                <c:ptCount val="8"/>
                <c:pt idx="0">
                  <c:v>35</c:v>
                </c:pt>
                <c:pt idx="1">
                  <c:v>39</c:v>
                </c:pt>
                <c:pt idx="2">
                  <c:v>45</c:v>
                </c:pt>
                <c:pt idx="3">
                  <c:v>51</c:v>
                </c:pt>
                <c:pt idx="4">
                  <c:v>67</c:v>
                </c:pt>
                <c:pt idx="5">
                  <c:v>73</c:v>
                </c:pt>
                <c:pt idx="6">
                  <c:v>80</c:v>
                </c:pt>
                <c:pt idx="7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F2-4C6B-B81C-1737D8A84CC2}"/>
            </c:ext>
          </c:extLst>
        </c:ser>
        <c:ser>
          <c:idx val="1"/>
          <c:order val="1"/>
          <c:tx>
            <c:strRef>
              <c:f>'кол-во патентов'!$B$3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solidFill>
                <a:schemeClr val="accent5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'кол-во патентов'!$C$1:$J$1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'кол-во патентов'!$C$3:$J$3</c:f>
              <c:numCache>
                <c:formatCode>General</c:formatCode>
                <c:ptCount val="8"/>
                <c:pt idx="0">
                  <c:v>35</c:v>
                </c:pt>
                <c:pt idx="1">
                  <c:v>42</c:v>
                </c:pt>
                <c:pt idx="2">
                  <c:v>48</c:v>
                </c:pt>
                <c:pt idx="3">
                  <c:v>60</c:v>
                </c:pt>
                <c:pt idx="4">
                  <c:v>64</c:v>
                </c:pt>
                <c:pt idx="5" formatCode="0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FF2-4C6B-B81C-1737D8A84C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04704784"/>
        <c:axId val="1604707280"/>
      </c:barChart>
      <c:catAx>
        <c:axId val="1604704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7280"/>
        <c:crosses val="autoZero"/>
        <c:auto val="1"/>
        <c:lblAlgn val="ctr"/>
        <c:lblOffset val="100"/>
        <c:noMultiLvlLbl val="0"/>
      </c:catAx>
      <c:valAx>
        <c:axId val="1604707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'объем нир'!$B$2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-2.3724565885070565E-2"/>
                  <c:y val="9.13394535295546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3D2A-4E29-A53D-BFD1A8F42A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'объем нир'!$C$1:$J$1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'объем нир'!$C$2:$J$2</c:f>
              <c:numCache>
                <c:formatCode>0.00</c:formatCode>
                <c:ptCount val="8"/>
                <c:pt idx="0">
                  <c:v>80</c:v>
                </c:pt>
                <c:pt idx="1">
                  <c:v>80</c:v>
                </c:pt>
                <c:pt idx="2">
                  <c:v>80.724637681159422</c:v>
                </c:pt>
                <c:pt idx="3">
                  <c:v>127.09</c:v>
                </c:pt>
                <c:pt idx="4" formatCode="General">
                  <c:v>120</c:v>
                </c:pt>
                <c:pt idx="5" formatCode="General">
                  <c:v>120</c:v>
                </c:pt>
                <c:pt idx="6" formatCode="General">
                  <c:v>120</c:v>
                </c:pt>
                <c:pt idx="7" formatCode="General">
                  <c:v>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2A-4E29-A53D-BFD1A8F42A6B}"/>
            </c:ext>
          </c:extLst>
        </c:ser>
        <c:ser>
          <c:idx val="1"/>
          <c:order val="1"/>
          <c:tx>
            <c:strRef>
              <c:f>'объем нир'!$B$3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180314380594733E-2"/>
                  <c:y val="8.62650394445794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D2A-4E29-A53D-BFD1A8F42A6B}"/>
                </c:ext>
              </c:extLst>
            </c:dLbl>
            <c:dLbl>
              <c:idx val="1"/>
              <c:layout>
                <c:manualLayout>
                  <c:x val="1.3180314380594757E-2"/>
                  <c:y val="0.14715820824436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3461505490794433E-2"/>
                      <c:h val="8.65443319993351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3D2A-4E29-A53D-BFD1A8F42A6B}"/>
                </c:ext>
              </c:extLst>
            </c:dLbl>
            <c:dLbl>
              <c:idx val="4"/>
              <c:layout>
                <c:manualLayout>
                  <c:x val="-5.2721257522380001E-3"/>
                  <c:y val="2.5372070424876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D2A-4E29-A53D-BFD1A8F42A6B}"/>
                </c:ext>
              </c:extLst>
            </c:dLbl>
            <c:dLbl>
              <c:idx val="5"/>
              <c:layout>
                <c:manualLayout>
                  <c:x val="1.5816377256713709E-2"/>
                  <c:y val="3.55208985948268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D2A-4E29-A53D-BFD1A8F42A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'объем нир'!$C$1:$J$1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'объем нир'!$C$3:$J$3</c:f>
              <c:numCache>
                <c:formatCode>0.00</c:formatCode>
                <c:ptCount val="8"/>
                <c:pt idx="0">
                  <c:v>82.2</c:v>
                </c:pt>
                <c:pt idx="1">
                  <c:v>99.8</c:v>
                </c:pt>
                <c:pt idx="2">
                  <c:v>136.72999999999999</c:v>
                </c:pt>
                <c:pt idx="3" formatCode="General">
                  <c:v>158.30000000000001</c:v>
                </c:pt>
                <c:pt idx="4">
                  <c:v>132.04</c:v>
                </c:pt>
                <c:pt idx="5">
                  <c:v>87.06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2A-4E29-A53D-BFD1A8F42A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54121840"/>
        <c:axId val="2054122256"/>
      </c:barChart>
      <c:catAx>
        <c:axId val="2054121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54122256"/>
        <c:crosses val="autoZero"/>
        <c:auto val="1"/>
        <c:lblAlgn val="ctr"/>
        <c:lblOffset val="100"/>
        <c:noMultiLvlLbl val="0"/>
      </c:catAx>
      <c:valAx>
        <c:axId val="2054122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54121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E70E1B-51AA-41F5-848B-9B931C611942}" type="doc">
      <dgm:prSet loTypeId="urn:microsoft.com/office/officeart/2005/8/layout/orgChart1" loCatId="hierarchy" qsTypeId="urn:microsoft.com/office/officeart/2005/8/quickstyle/3d4" qsCatId="3D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CD8A64AA-B350-4B41-8A1D-84975AE5018E}">
      <dgm:prSet phldrT="[Текст]"/>
      <dgm:spPr>
        <a:solidFill>
          <a:schemeClr val="bg2">
            <a:lumMod val="90000"/>
            <a:alpha val="8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Направления</a:t>
          </a:r>
          <a:r>
            <a:rPr lang="ru-RU" baseline="0" dirty="0" smtClean="0">
              <a:solidFill>
                <a:schemeClr val="tx1"/>
              </a:solidFill>
            </a:rPr>
            <a:t> совершенствования научно-исследовательской деятельности</a:t>
          </a:r>
          <a:endParaRPr lang="ru-RU" dirty="0">
            <a:solidFill>
              <a:schemeClr val="tx1"/>
            </a:solidFill>
          </a:endParaRPr>
        </a:p>
      </dgm:t>
    </dgm:pt>
    <dgm:pt modelId="{BC73C084-9E83-44C6-9A61-C5F226DEF255}" type="parTrans" cxnId="{6C2A8D81-33CF-4993-A6D1-E2F9B4D9DDD4}">
      <dgm:prSet/>
      <dgm:spPr/>
      <dgm:t>
        <a:bodyPr/>
        <a:lstStyle/>
        <a:p>
          <a:endParaRPr lang="ru-RU"/>
        </a:p>
      </dgm:t>
    </dgm:pt>
    <dgm:pt modelId="{10329466-39BA-43B1-A76C-0E2AA345BB01}" type="sibTrans" cxnId="{6C2A8D81-33CF-4993-A6D1-E2F9B4D9DDD4}">
      <dgm:prSet/>
      <dgm:spPr/>
      <dgm:t>
        <a:bodyPr/>
        <a:lstStyle/>
        <a:p>
          <a:endParaRPr lang="ru-RU"/>
        </a:p>
      </dgm:t>
    </dgm:pt>
    <dgm:pt modelId="{16CABF32-9CC9-47F5-A7BE-EAECB887E673}">
      <dgm:prSet phldrT="[Текст]"/>
      <dgm:spPr>
        <a:solidFill>
          <a:schemeClr val="accent2">
            <a:lumMod val="20000"/>
            <a:lumOff val="80000"/>
            <a:alpha val="69804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Трансформация системы оценки эффективности кадрового состава НПР</a:t>
          </a:r>
          <a:endParaRPr lang="ru-RU" dirty="0">
            <a:solidFill>
              <a:schemeClr val="tx1"/>
            </a:solidFill>
          </a:endParaRPr>
        </a:p>
      </dgm:t>
    </dgm:pt>
    <dgm:pt modelId="{3B8B489D-4BD0-47EF-881A-1A8267660123}" type="parTrans" cxnId="{CEB6B8C5-3E4B-4D73-B6CC-7581E3D9AFFC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>
        <a:ln>
          <a:headEnd type="none" w="med" len="med"/>
          <a:tailEnd type="arrow" w="med" len="med"/>
        </a:ln>
      </dgm:spPr>
      <dgm:t>
        <a:bodyPr/>
        <a:lstStyle/>
        <a:p>
          <a:endParaRPr lang="ru-RU"/>
        </a:p>
      </dgm:t>
    </dgm:pt>
    <dgm:pt modelId="{37832F75-E2A8-4E72-B008-99EBF3EDDDF9}" type="sibTrans" cxnId="{CEB6B8C5-3E4B-4D73-B6CC-7581E3D9AFFC}">
      <dgm:prSet/>
      <dgm:spPr/>
      <dgm:t>
        <a:bodyPr/>
        <a:lstStyle/>
        <a:p>
          <a:endParaRPr lang="ru-RU"/>
        </a:p>
      </dgm:t>
    </dgm:pt>
    <dgm:pt modelId="{23E85721-4098-4DE3-B1B0-5B43647430D6}">
      <dgm:prSet phldrT="[Текст]"/>
      <dgm:spPr>
        <a:solidFill>
          <a:schemeClr val="accent2">
            <a:lumMod val="20000"/>
            <a:lumOff val="80000"/>
            <a:alpha val="7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Трансформация системы Эффективно Контракта (ЭК) в систему Персонального Целевого Контракта (ПЦК)</a:t>
          </a:r>
          <a:endParaRPr lang="ru-RU" dirty="0">
            <a:solidFill>
              <a:schemeClr val="tx1"/>
            </a:solidFill>
          </a:endParaRPr>
        </a:p>
      </dgm:t>
    </dgm:pt>
    <dgm:pt modelId="{5CF9050D-7060-4D30-98B3-1CF8D46DF5FB}" type="parTrans" cxnId="{B04CA6A6-057F-4A8F-81AD-F0E62D973BAE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noFill/>
        <a:ln w="9525" cap="flat" cmpd="sng" algn="ctr">
          <a:solidFill>
            <a:schemeClr val="dk1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ru-RU"/>
        </a:p>
      </dgm:t>
    </dgm:pt>
    <dgm:pt modelId="{EBB05442-97CD-4250-96F3-5B8816C4211D}" type="sibTrans" cxnId="{B04CA6A6-057F-4A8F-81AD-F0E62D973BAE}">
      <dgm:prSet/>
      <dgm:spPr/>
      <dgm:t>
        <a:bodyPr/>
        <a:lstStyle/>
        <a:p>
          <a:endParaRPr lang="ru-RU"/>
        </a:p>
      </dgm:t>
    </dgm:pt>
    <dgm:pt modelId="{84F4B0F3-6B87-4293-BC4E-654D8B736A0A}">
      <dgm:prSet phldrT="[Текст]"/>
      <dgm:spPr>
        <a:solidFill>
          <a:schemeClr val="accent2">
            <a:lumMod val="20000"/>
            <a:lumOff val="80000"/>
            <a:alpha val="7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Модернизация материально-технической базы научно-исследовательских лабораторий и научно-учебных инструментальных баз кафедр</a:t>
          </a:r>
          <a:endParaRPr lang="ru-RU" dirty="0">
            <a:solidFill>
              <a:schemeClr val="tx1"/>
            </a:solidFill>
          </a:endParaRPr>
        </a:p>
      </dgm:t>
    </dgm:pt>
    <dgm:pt modelId="{1BD31491-AE2A-4021-B41D-02F723FB875B}" type="parTrans" cxnId="{8B69F2D7-8E9C-4AE2-A0C6-69BB66D6C825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noFill/>
        <a:ln w="9525" cap="flat" cmpd="sng" algn="ctr">
          <a:solidFill>
            <a:schemeClr val="dk1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ru-RU"/>
        </a:p>
      </dgm:t>
    </dgm:pt>
    <dgm:pt modelId="{49AFE25A-8818-4314-AB85-2E5E8A5672DD}" type="sibTrans" cxnId="{8B69F2D7-8E9C-4AE2-A0C6-69BB66D6C825}">
      <dgm:prSet/>
      <dgm:spPr/>
      <dgm:t>
        <a:bodyPr/>
        <a:lstStyle/>
        <a:p>
          <a:endParaRPr lang="ru-RU"/>
        </a:p>
      </dgm:t>
    </dgm:pt>
    <dgm:pt modelId="{12F5983A-C61B-4349-BB8E-849FBD1BFADA}" type="pres">
      <dgm:prSet presAssocID="{A9E70E1B-51AA-41F5-848B-9B931C61194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286B7B5-94C2-495E-A1E8-EDACC8DE1DBD}" type="pres">
      <dgm:prSet presAssocID="{CD8A64AA-B350-4B41-8A1D-84975AE5018E}" presName="hierRoot1" presStyleCnt="0">
        <dgm:presLayoutVars>
          <dgm:hierBranch val="init"/>
        </dgm:presLayoutVars>
      </dgm:prSet>
      <dgm:spPr/>
    </dgm:pt>
    <dgm:pt modelId="{C744C9EE-6513-477B-99E2-A78B260FB21C}" type="pres">
      <dgm:prSet presAssocID="{CD8A64AA-B350-4B41-8A1D-84975AE5018E}" presName="rootComposite1" presStyleCnt="0"/>
      <dgm:spPr/>
    </dgm:pt>
    <dgm:pt modelId="{4BFAD992-F194-40FC-9118-560A4D29F7D5}" type="pres">
      <dgm:prSet presAssocID="{CD8A64AA-B350-4B41-8A1D-84975AE5018E}" presName="rootText1" presStyleLbl="node0" presStyleIdx="0" presStyleCnt="1" custScaleX="127503" custScaleY="177103" custLinFactNeighborX="-53" custLinFactNeighborY="-477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1DD525-E997-42EC-94A5-CE2C95D012FA}" type="pres">
      <dgm:prSet presAssocID="{CD8A64AA-B350-4B41-8A1D-84975AE5018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69B0919-2958-4CC9-AA7B-211761134837}" type="pres">
      <dgm:prSet presAssocID="{CD8A64AA-B350-4B41-8A1D-84975AE5018E}" presName="hierChild2" presStyleCnt="0"/>
      <dgm:spPr/>
    </dgm:pt>
    <dgm:pt modelId="{A9721C66-DA5C-428B-BDF0-58BDC7AC4C6C}" type="pres">
      <dgm:prSet presAssocID="{3B8B489D-4BD0-47EF-881A-1A8267660123}" presName="Name37" presStyleLbl="parChTrans1D2" presStyleIdx="0" presStyleCnt="3"/>
      <dgm:spPr/>
      <dgm:t>
        <a:bodyPr/>
        <a:lstStyle/>
        <a:p>
          <a:endParaRPr lang="ru-RU"/>
        </a:p>
      </dgm:t>
    </dgm:pt>
    <dgm:pt modelId="{C506F32A-FB5D-47D6-BFBC-B6E69802A845}" type="pres">
      <dgm:prSet presAssocID="{16CABF32-9CC9-47F5-A7BE-EAECB887E673}" presName="hierRoot2" presStyleCnt="0">
        <dgm:presLayoutVars>
          <dgm:hierBranch val="init"/>
        </dgm:presLayoutVars>
      </dgm:prSet>
      <dgm:spPr/>
    </dgm:pt>
    <dgm:pt modelId="{099C2BE6-57BC-49BB-AFA5-64EF35D237D9}" type="pres">
      <dgm:prSet presAssocID="{16CABF32-9CC9-47F5-A7BE-EAECB887E673}" presName="rootComposite" presStyleCnt="0"/>
      <dgm:spPr/>
    </dgm:pt>
    <dgm:pt modelId="{4061B2AD-E144-42ED-A7E0-4C5EBF8F0E5D}" type="pres">
      <dgm:prSet presAssocID="{16CABF32-9CC9-47F5-A7BE-EAECB887E673}" presName="rootText" presStyleLbl="node2" presStyleIdx="0" presStyleCnt="3" custScaleX="117733" custScaleY="2726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A5FDD3-CFB1-4D3D-8E7F-A2296FF45FED}" type="pres">
      <dgm:prSet presAssocID="{16CABF32-9CC9-47F5-A7BE-EAECB887E673}" presName="rootConnector" presStyleLbl="node2" presStyleIdx="0" presStyleCnt="3"/>
      <dgm:spPr/>
      <dgm:t>
        <a:bodyPr/>
        <a:lstStyle/>
        <a:p>
          <a:endParaRPr lang="ru-RU"/>
        </a:p>
      </dgm:t>
    </dgm:pt>
    <dgm:pt modelId="{58F8D202-B819-4EA9-B4C9-6BBDAED2598A}" type="pres">
      <dgm:prSet presAssocID="{16CABF32-9CC9-47F5-A7BE-EAECB887E673}" presName="hierChild4" presStyleCnt="0"/>
      <dgm:spPr/>
    </dgm:pt>
    <dgm:pt modelId="{A2797BFD-E84E-4D8D-BEB4-2AEEBF9FF9ED}" type="pres">
      <dgm:prSet presAssocID="{16CABF32-9CC9-47F5-A7BE-EAECB887E673}" presName="hierChild5" presStyleCnt="0"/>
      <dgm:spPr/>
    </dgm:pt>
    <dgm:pt modelId="{9FB3F101-3BE4-4E73-906C-2BDE4ED64BA3}" type="pres">
      <dgm:prSet presAssocID="{5CF9050D-7060-4D30-98B3-1CF8D46DF5FB}" presName="Name37" presStyleLbl="parChTrans1D2" presStyleIdx="1" presStyleCnt="3"/>
      <dgm:spPr/>
      <dgm:t>
        <a:bodyPr/>
        <a:lstStyle/>
        <a:p>
          <a:endParaRPr lang="ru-RU"/>
        </a:p>
      </dgm:t>
    </dgm:pt>
    <dgm:pt modelId="{1E4E5FF0-10BE-464C-B87D-31EB3A34AB76}" type="pres">
      <dgm:prSet presAssocID="{23E85721-4098-4DE3-B1B0-5B43647430D6}" presName="hierRoot2" presStyleCnt="0">
        <dgm:presLayoutVars>
          <dgm:hierBranch val="init"/>
        </dgm:presLayoutVars>
      </dgm:prSet>
      <dgm:spPr/>
    </dgm:pt>
    <dgm:pt modelId="{2D9EA8A7-4123-43E4-9997-A8BB452E526A}" type="pres">
      <dgm:prSet presAssocID="{23E85721-4098-4DE3-B1B0-5B43647430D6}" presName="rootComposite" presStyleCnt="0"/>
      <dgm:spPr/>
    </dgm:pt>
    <dgm:pt modelId="{D5BB407B-0E3B-4649-B1C6-7D6F0A43EC22}" type="pres">
      <dgm:prSet presAssocID="{23E85721-4098-4DE3-B1B0-5B43647430D6}" presName="rootText" presStyleLbl="node2" presStyleIdx="1" presStyleCnt="3" custScaleX="118918" custScaleY="2725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786805-6CFB-4979-9B44-17EA82CC0DF5}" type="pres">
      <dgm:prSet presAssocID="{23E85721-4098-4DE3-B1B0-5B43647430D6}" presName="rootConnector" presStyleLbl="node2" presStyleIdx="1" presStyleCnt="3"/>
      <dgm:spPr/>
      <dgm:t>
        <a:bodyPr/>
        <a:lstStyle/>
        <a:p>
          <a:endParaRPr lang="ru-RU"/>
        </a:p>
      </dgm:t>
    </dgm:pt>
    <dgm:pt modelId="{26906D79-5768-4FC7-95C8-275F0A6B72F7}" type="pres">
      <dgm:prSet presAssocID="{23E85721-4098-4DE3-B1B0-5B43647430D6}" presName="hierChild4" presStyleCnt="0"/>
      <dgm:spPr/>
    </dgm:pt>
    <dgm:pt modelId="{77E862B0-4273-465E-B285-0F42FCAB16CF}" type="pres">
      <dgm:prSet presAssocID="{23E85721-4098-4DE3-B1B0-5B43647430D6}" presName="hierChild5" presStyleCnt="0"/>
      <dgm:spPr/>
    </dgm:pt>
    <dgm:pt modelId="{2987261B-3EDA-40D1-9BF7-FB61A1B4EDB4}" type="pres">
      <dgm:prSet presAssocID="{1BD31491-AE2A-4021-B41D-02F723FB875B}" presName="Name37" presStyleLbl="parChTrans1D2" presStyleIdx="2" presStyleCnt="3"/>
      <dgm:spPr/>
      <dgm:t>
        <a:bodyPr/>
        <a:lstStyle/>
        <a:p>
          <a:endParaRPr lang="ru-RU"/>
        </a:p>
      </dgm:t>
    </dgm:pt>
    <dgm:pt modelId="{2C0F22CB-609F-48A3-8D45-F95C61A6F35E}" type="pres">
      <dgm:prSet presAssocID="{84F4B0F3-6B87-4293-BC4E-654D8B736A0A}" presName="hierRoot2" presStyleCnt="0">
        <dgm:presLayoutVars>
          <dgm:hierBranch val="init"/>
        </dgm:presLayoutVars>
      </dgm:prSet>
      <dgm:spPr/>
    </dgm:pt>
    <dgm:pt modelId="{B4694B34-C5E5-4609-A225-67DE59A5963C}" type="pres">
      <dgm:prSet presAssocID="{84F4B0F3-6B87-4293-BC4E-654D8B736A0A}" presName="rootComposite" presStyleCnt="0"/>
      <dgm:spPr/>
    </dgm:pt>
    <dgm:pt modelId="{3A7D0704-9F14-4A24-832B-4E333A3CEEA0}" type="pres">
      <dgm:prSet presAssocID="{84F4B0F3-6B87-4293-BC4E-654D8B736A0A}" presName="rootText" presStyleLbl="node2" presStyleIdx="2" presStyleCnt="3" custScaleX="117774" custScaleY="2741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4C8792-9AB1-46AB-8AE4-CC515364471B}" type="pres">
      <dgm:prSet presAssocID="{84F4B0F3-6B87-4293-BC4E-654D8B736A0A}" presName="rootConnector" presStyleLbl="node2" presStyleIdx="2" presStyleCnt="3"/>
      <dgm:spPr/>
      <dgm:t>
        <a:bodyPr/>
        <a:lstStyle/>
        <a:p>
          <a:endParaRPr lang="ru-RU"/>
        </a:p>
      </dgm:t>
    </dgm:pt>
    <dgm:pt modelId="{CB5E521B-F6FE-4FF2-846E-940F69D46187}" type="pres">
      <dgm:prSet presAssocID="{84F4B0F3-6B87-4293-BC4E-654D8B736A0A}" presName="hierChild4" presStyleCnt="0"/>
      <dgm:spPr/>
    </dgm:pt>
    <dgm:pt modelId="{FEB4F38B-7B0C-4A81-AD61-BD8C4DD7FB6D}" type="pres">
      <dgm:prSet presAssocID="{84F4B0F3-6B87-4293-BC4E-654D8B736A0A}" presName="hierChild5" presStyleCnt="0"/>
      <dgm:spPr/>
    </dgm:pt>
    <dgm:pt modelId="{271E30AA-4EE8-4B4D-8265-46C220933CEB}" type="pres">
      <dgm:prSet presAssocID="{CD8A64AA-B350-4B41-8A1D-84975AE5018E}" presName="hierChild3" presStyleCnt="0"/>
      <dgm:spPr/>
    </dgm:pt>
  </dgm:ptLst>
  <dgm:cxnLst>
    <dgm:cxn modelId="{FAF737BC-522C-42E8-ABB5-4865EF616825}" type="presOf" srcId="{23E85721-4098-4DE3-B1B0-5B43647430D6}" destId="{09786805-6CFB-4979-9B44-17EA82CC0DF5}" srcOrd="1" destOrd="0" presId="urn:microsoft.com/office/officeart/2005/8/layout/orgChart1"/>
    <dgm:cxn modelId="{233372D8-BD05-427C-AFB8-1B5F35A97C30}" type="presOf" srcId="{CD8A64AA-B350-4B41-8A1D-84975AE5018E}" destId="{B31DD525-E997-42EC-94A5-CE2C95D012FA}" srcOrd="1" destOrd="0" presId="urn:microsoft.com/office/officeart/2005/8/layout/orgChart1"/>
    <dgm:cxn modelId="{C1DB4F76-ACEA-4FE3-8652-FC57FC86F91A}" type="presOf" srcId="{CD8A64AA-B350-4B41-8A1D-84975AE5018E}" destId="{4BFAD992-F194-40FC-9118-560A4D29F7D5}" srcOrd="0" destOrd="0" presId="urn:microsoft.com/office/officeart/2005/8/layout/orgChart1"/>
    <dgm:cxn modelId="{8B69F2D7-8E9C-4AE2-A0C6-69BB66D6C825}" srcId="{CD8A64AA-B350-4B41-8A1D-84975AE5018E}" destId="{84F4B0F3-6B87-4293-BC4E-654D8B736A0A}" srcOrd="2" destOrd="0" parTransId="{1BD31491-AE2A-4021-B41D-02F723FB875B}" sibTransId="{49AFE25A-8818-4314-AB85-2E5E8A5672DD}"/>
    <dgm:cxn modelId="{A1370C23-8B06-49F7-B085-89A255A72456}" type="presOf" srcId="{3B8B489D-4BD0-47EF-881A-1A8267660123}" destId="{A9721C66-DA5C-428B-BDF0-58BDC7AC4C6C}" srcOrd="0" destOrd="0" presId="urn:microsoft.com/office/officeart/2005/8/layout/orgChart1"/>
    <dgm:cxn modelId="{B04CA6A6-057F-4A8F-81AD-F0E62D973BAE}" srcId="{CD8A64AA-B350-4B41-8A1D-84975AE5018E}" destId="{23E85721-4098-4DE3-B1B0-5B43647430D6}" srcOrd="1" destOrd="0" parTransId="{5CF9050D-7060-4D30-98B3-1CF8D46DF5FB}" sibTransId="{EBB05442-97CD-4250-96F3-5B8816C4211D}"/>
    <dgm:cxn modelId="{E78CE5B7-E8EE-4F7C-B2C5-5AB8F63B4218}" type="presOf" srcId="{16CABF32-9CC9-47F5-A7BE-EAECB887E673}" destId="{4061B2AD-E144-42ED-A7E0-4C5EBF8F0E5D}" srcOrd="0" destOrd="0" presId="urn:microsoft.com/office/officeart/2005/8/layout/orgChart1"/>
    <dgm:cxn modelId="{6C2A8D81-33CF-4993-A6D1-E2F9B4D9DDD4}" srcId="{A9E70E1B-51AA-41F5-848B-9B931C611942}" destId="{CD8A64AA-B350-4B41-8A1D-84975AE5018E}" srcOrd="0" destOrd="0" parTransId="{BC73C084-9E83-44C6-9A61-C5F226DEF255}" sibTransId="{10329466-39BA-43B1-A76C-0E2AA345BB01}"/>
    <dgm:cxn modelId="{8F10EB06-6FEE-4AA7-96F1-72B4290253C1}" type="presOf" srcId="{A9E70E1B-51AA-41F5-848B-9B931C611942}" destId="{12F5983A-C61B-4349-BB8E-849FBD1BFADA}" srcOrd="0" destOrd="0" presId="urn:microsoft.com/office/officeart/2005/8/layout/orgChart1"/>
    <dgm:cxn modelId="{C4A38257-35B6-4814-9E88-E214AEE872F4}" type="presOf" srcId="{84F4B0F3-6B87-4293-BC4E-654D8B736A0A}" destId="{B74C8792-9AB1-46AB-8AE4-CC515364471B}" srcOrd="1" destOrd="0" presId="urn:microsoft.com/office/officeart/2005/8/layout/orgChart1"/>
    <dgm:cxn modelId="{5E656208-C0AA-421E-A789-32B60C58268B}" type="presOf" srcId="{5CF9050D-7060-4D30-98B3-1CF8D46DF5FB}" destId="{9FB3F101-3BE4-4E73-906C-2BDE4ED64BA3}" srcOrd="0" destOrd="0" presId="urn:microsoft.com/office/officeart/2005/8/layout/orgChart1"/>
    <dgm:cxn modelId="{584CE4AB-D12A-45FF-95EA-19901FF9C966}" type="presOf" srcId="{23E85721-4098-4DE3-B1B0-5B43647430D6}" destId="{D5BB407B-0E3B-4649-B1C6-7D6F0A43EC22}" srcOrd="0" destOrd="0" presId="urn:microsoft.com/office/officeart/2005/8/layout/orgChart1"/>
    <dgm:cxn modelId="{C69369DF-0CA5-417B-ADA5-31059756ACAD}" type="presOf" srcId="{1BD31491-AE2A-4021-B41D-02F723FB875B}" destId="{2987261B-3EDA-40D1-9BF7-FB61A1B4EDB4}" srcOrd="0" destOrd="0" presId="urn:microsoft.com/office/officeart/2005/8/layout/orgChart1"/>
    <dgm:cxn modelId="{64C8ED2A-90AA-4E62-8D63-9CAAF80E99CA}" type="presOf" srcId="{16CABF32-9CC9-47F5-A7BE-EAECB887E673}" destId="{B4A5FDD3-CFB1-4D3D-8E7F-A2296FF45FED}" srcOrd="1" destOrd="0" presId="urn:microsoft.com/office/officeart/2005/8/layout/orgChart1"/>
    <dgm:cxn modelId="{BE221B38-D8FD-4E9A-9665-CF1CC9C987F9}" type="presOf" srcId="{84F4B0F3-6B87-4293-BC4E-654D8B736A0A}" destId="{3A7D0704-9F14-4A24-832B-4E333A3CEEA0}" srcOrd="0" destOrd="0" presId="urn:microsoft.com/office/officeart/2005/8/layout/orgChart1"/>
    <dgm:cxn modelId="{CEB6B8C5-3E4B-4D73-B6CC-7581E3D9AFFC}" srcId="{CD8A64AA-B350-4B41-8A1D-84975AE5018E}" destId="{16CABF32-9CC9-47F5-A7BE-EAECB887E673}" srcOrd="0" destOrd="0" parTransId="{3B8B489D-4BD0-47EF-881A-1A8267660123}" sibTransId="{37832F75-E2A8-4E72-B008-99EBF3EDDDF9}"/>
    <dgm:cxn modelId="{D62A2A2E-8FCB-4114-8383-E379350442BC}" type="presParOf" srcId="{12F5983A-C61B-4349-BB8E-849FBD1BFADA}" destId="{5286B7B5-94C2-495E-A1E8-EDACC8DE1DBD}" srcOrd="0" destOrd="0" presId="urn:microsoft.com/office/officeart/2005/8/layout/orgChart1"/>
    <dgm:cxn modelId="{CEF9752C-6697-4B59-BC7D-429BEE507D6D}" type="presParOf" srcId="{5286B7B5-94C2-495E-A1E8-EDACC8DE1DBD}" destId="{C744C9EE-6513-477B-99E2-A78B260FB21C}" srcOrd="0" destOrd="0" presId="urn:microsoft.com/office/officeart/2005/8/layout/orgChart1"/>
    <dgm:cxn modelId="{022CDFBC-81F5-46C4-9072-613EDCA37A10}" type="presParOf" srcId="{C744C9EE-6513-477B-99E2-A78B260FB21C}" destId="{4BFAD992-F194-40FC-9118-560A4D29F7D5}" srcOrd="0" destOrd="0" presId="urn:microsoft.com/office/officeart/2005/8/layout/orgChart1"/>
    <dgm:cxn modelId="{98137AE9-CB02-4327-B4D3-AC5882366CA5}" type="presParOf" srcId="{C744C9EE-6513-477B-99E2-A78B260FB21C}" destId="{B31DD525-E997-42EC-94A5-CE2C95D012FA}" srcOrd="1" destOrd="0" presId="urn:microsoft.com/office/officeart/2005/8/layout/orgChart1"/>
    <dgm:cxn modelId="{03B13522-C7FC-46D2-AAF8-0B3FE9F6E76A}" type="presParOf" srcId="{5286B7B5-94C2-495E-A1E8-EDACC8DE1DBD}" destId="{269B0919-2958-4CC9-AA7B-211761134837}" srcOrd="1" destOrd="0" presId="urn:microsoft.com/office/officeart/2005/8/layout/orgChart1"/>
    <dgm:cxn modelId="{C3820536-2AE9-4710-ADAA-66FAF764B988}" type="presParOf" srcId="{269B0919-2958-4CC9-AA7B-211761134837}" destId="{A9721C66-DA5C-428B-BDF0-58BDC7AC4C6C}" srcOrd="0" destOrd="0" presId="urn:microsoft.com/office/officeart/2005/8/layout/orgChart1"/>
    <dgm:cxn modelId="{BB61DB45-57EA-4CDD-B3B8-F25BD71BFBF0}" type="presParOf" srcId="{269B0919-2958-4CC9-AA7B-211761134837}" destId="{C506F32A-FB5D-47D6-BFBC-B6E69802A845}" srcOrd="1" destOrd="0" presId="urn:microsoft.com/office/officeart/2005/8/layout/orgChart1"/>
    <dgm:cxn modelId="{3B0E980C-1897-4C46-8DC0-A08D95FAB694}" type="presParOf" srcId="{C506F32A-FB5D-47D6-BFBC-B6E69802A845}" destId="{099C2BE6-57BC-49BB-AFA5-64EF35D237D9}" srcOrd="0" destOrd="0" presId="urn:microsoft.com/office/officeart/2005/8/layout/orgChart1"/>
    <dgm:cxn modelId="{A94A34E3-0CFF-4729-B514-174BAA357C19}" type="presParOf" srcId="{099C2BE6-57BC-49BB-AFA5-64EF35D237D9}" destId="{4061B2AD-E144-42ED-A7E0-4C5EBF8F0E5D}" srcOrd="0" destOrd="0" presId="urn:microsoft.com/office/officeart/2005/8/layout/orgChart1"/>
    <dgm:cxn modelId="{BB0097F0-C45D-4C08-B904-B16916C42731}" type="presParOf" srcId="{099C2BE6-57BC-49BB-AFA5-64EF35D237D9}" destId="{B4A5FDD3-CFB1-4D3D-8E7F-A2296FF45FED}" srcOrd="1" destOrd="0" presId="urn:microsoft.com/office/officeart/2005/8/layout/orgChart1"/>
    <dgm:cxn modelId="{644839AC-8E42-417D-AC7E-2DA5CAD6C69A}" type="presParOf" srcId="{C506F32A-FB5D-47D6-BFBC-B6E69802A845}" destId="{58F8D202-B819-4EA9-B4C9-6BBDAED2598A}" srcOrd="1" destOrd="0" presId="urn:microsoft.com/office/officeart/2005/8/layout/orgChart1"/>
    <dgm:cxn modelId="{215A6AD5-9DC6-4030-B491-89A98A351191}" type="presParOf" srcId="{C506F32A-FB5D-47D6-BFBC-B6E69802A845}" destId="{A2797BFD-E84E-4D8D-BEB4-2AEEBF9FF9ED}" srcOrd="2" destOrd="0" presId="urn:microsoft.com/office/officeart/2005/8/layout/orgChart1"/>
    <dgm:cxn modelId="{BAE74A10-57A6-4572-AF72-8E203F16CF60}" type="presParOf" srcId="{269B0919-2958-4CC9-AA7B-211761134837}" destId="{9FB3F101-3BE4-4E73-906C-2BDE4ED64BA3}" srcOrd="2" destOrd="0" presId="urn:microsoft.com/office/officeart/2005/8/layout/orgChart1"/>
    <dgm:cxn modelId="{E9559236-5E69-45EC-B8A3-D89267CFC8F4}" type="presParOf" srcId="{269B0919-2958-4CC9-AA7B-211761134837}" destId="{1E4E5FF0-10BE-464C-B87D-31EB3A34AB76}" srcOrd="3" destOrd="0" presId="urn:microsoft.com/office/officeart/2005/8/layout/orgChart1"/>
    <dgm:cxn modelId="{6A43CEF9-93F1-49A4-9252-A66F3881E3C5}" type="presParOf" srcId="{1E4E5FF0-10BE-464C-B87D-31EB3A34AB76}" destId="{2D9EA8A7-4123-43E4-9997-A8BB452E526A}" srcOrd="0" destOrd="0" presId="urn:microsoft.com/office/officeart/2005/8/layout/orgChart1"/>
    <dgm:cxn modelId="{1C89BA28-B8CE-4574-B58A-944753667AAD}" type="presParOf" srcId="{2D9EA8A7-4123-43E4-9997-A8BB452E526A}" destId="{D5BB407B-0E3B-4649-B1C6-7D6F0A43EC22}" srcOrd="0" destOrd="0" presId="urn:microsoft.com/office/officeart/2005/8/layout/orgChart1"/>
    <dgm:cxn modelId="{50B4199E-FFF3-441A-A940-77A7317428E0}" type="presParOf" srcId="{2D9EA8A7-4123-43E4-9997-A8BB452E526A}" destId="{09786805-6CFB-4979-9B44-17EA82CC0DF5}" srcOrd="1" destOrd="0" presId="urn:microsoft.com/office/officeart/2005/8/layout/orgChart1"/>
    <dgm:cxn modelId="{E7E17E9C-D5DC-4D17-A6BC-E50CD9D0324B}" type="presParOf" srcId="{1E4E5FF0-10BE-464C-B87D-31EB3A34AB76}" destId="{26906D79-5768-4FC7-95C8-275F0A6B72F7}" srcOrd="1" destOrd="0" presId="urn:microsoft.com/office/officeart/2005/8/layout/orgChart1"/>
    <dgm:cxn modelId="{0C62F493-0577-4B8D-B4C1-B9899F21AD42}" type="presParOf" srcId="{1E4E5FF0-10BE-464C-B87D-31EB3A34AB76}" destId="{77E862B0-4273-465E-B285-0F42FCAB16CF}" srcOrd="2" destOrd="0" presId="urn:microsoft.com/office/officeart/2005/8/layout/orgChart1"/>
    <dgm:cxn modelId="{E428E4EB-83CB-41A3-BC11-74AB8D0AA2F5}" type="presParOf" srcId="{269B0919-2958-4CC9-AA7B-211761134837}" destId="{2987261B-3EDA-40D1-9BF7-FB61A1B4EDB4}" srcOrd="4" destOrd="0" presId="urn:microsoft.com/office/officeart/2005/8/layout/orgChart1"/>
    <dgm:cxn modelId="{35800A44-1D7A-4DA7-8A5F-AEE4E7431D72}" type="presParOf" srcId="{269B0919-2958-4CC9-AA7B-211761134837}" destId="{2C0F22CB-609F-48A3-8D45-F95C61A6F35E}" srcOrd="5" destOrd="0" presId="urn:microsoft.com/office/officeart/2005/8/layout/orgChart1"/>
    <dgm:cxn modelId="{67C782F6-D13B-4167-AA0A-187453836615}" type="presParOf" srcId="{2C0F22CB-609F-48A3-8D45-F95C61A6F35E}" destId="{B4694B34-C5E5-4609-A225-67DE59A5963C}" srcOrd="0" destOrd="0" presId="urn:microsoft.com/office/officeart/2005/8/layout/orgChart1"/>
    <dgm:cxn modelId="{04F02BCB-AF3E-4BCA-9B3A-0ECB4D03997E}" type="presParOf" srcId="{B4694B34-C5E5-4609-A225-67DE59A5963C}" destId="{3A7D0704-9F14-4A24-832B-4E333A3CEEA0}" srcOrd="0" destOrd="0" presId="urn:microsoft.com/office/officeart/2005/8/layout/orgChart1"/>
    <dgm:cxn modelId="{5928155E-9C1D-4AD4-BD2E-E2D2E08FCB80}" type="presParOf" srcId="{B4694B34-C5E5-4609-A225-67DE59A5963C}" destId="{B74C8792-9AB1-46AB-8AE4-CC515364471B}" srcOrd="1" destOrd="0" presId="urn:microsoft.com/office/officeart/2005/8/layout/orgChart1"/>
    <dgm:cxn modelId="{EB19CD4B-2D5C-47A7-A66B-0B29C2F2B902}" type="presParOf" srcId="{2C0F22CB-609F-48A3-8D45-F95C61A6F35E}" destId="{CB5E521B-F6FE-4FF2-846E-940F69D46187}" srcOrd="1" destOrd="0" presId="urn:microsoft.com/office/officeart/2005/8/layout/orgChart1"/>
    <dgm:cxn modelId="{998F9D5F-01D0-4522-91A3-EBD5CE272726}" type="presParOf" srcId="{2C0F22CB-609F-48A3-8D45-F95C61A6F35E}" destId="{FEB4F38B-7B0C-4A81-AD61-BD8C4DD7FB6D}" srcOrd="2" destOrd="0" presId="urn:microsoft.com/office/officeart/2005/8/layout/orgChart1"/>
    <dgm:cxn modelId="{DE88F5F9-E0F6-49B2-9F63-692F851ABB23}" type="presParOf" srcId="{5286B7B5-94C2-495E-A1E8-EDACC8DE1DBD}" destId="{271E30AA-4EE8-4B4D-8265-46C220933CE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87261B-3EDA-40D1-9BF7-FB61A1B4EDB4}">
      <dsp:nvSpPr>
        <dsp:cNvPr id="0" name=""/>
        <dsp:cNvSpPr/>
      </dsp:nvSpPr>
      <dsp:spPr>
        <a:xfrm>
          <a:off x="3859149" y="1723314"/>
          <a:ext cx="2712461" cy="8733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8995"/>
              </a:lnTo>
              <a:lnTo>
                <a:pt x="2712461" y="668995"/>
              </a:lnTo>
              <a:lnTo>
                <a:pt x="2712461" y="873336"/>
              </a:lnTo>
            </a:path>
          </a:pathLst>
        </a:custGeom>
        <a:noFill/>
        <a:ln w="9525" cap="flat" cmpd="sng" algn="ctr">
          <a:solidFill>
            <a:schemeClr val="dk1"/>
          </a:solidFill>
          <a:prstDash val="solid"/>
          <a:round/>
          <a:headEnd type="none" w="med" len="med"/>
          <a:tailEnd type="arrow" w="med" len="med"/>
        </a:ln>
        <a:effectLst/>
        <a:sp3d z="-40000"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FB3F101-3BE4-4E73-906C-2BDE4ED64BA3}">
      <dsp:nvSpPr>
        <dsp:cNvPr id="0" name=""/>
        <dsp:cNvSpPr/>
      </dsp:nvSpPr>
      <dsp:spPr>
        <a:xfrm>
          <a:off x="3813429" y="1723314"/>
          <a:ext cx="91440" cy="8733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68995"/>
              </a:lnTo>
              <a:lnTo>
                <a:pt x="46352" y="668995"/>
              </a:lnTo>
              <a:lnTo>
                <a:pt x="46352" y="873336"/>
              </a:lnTo>
            </a:path>
          </a:pathLst>
        </a:custGeom>
        <a:noFill/>
        <a:ln w="9525" cap="flat" cmpd="sng" algn="ctr">
          <a:solidFill>
            <a:schemeClr val="dk1"/>
          </a:solidFill>
          <a:prstDash val="solid"/>
          <a:round/>
          <a:headEnd type="none" w="med" len="med"/>
          <a:tailEnd type="arrow" w="med" len="med"/>
        </a:ln>
        <a:effectLst/>
        <a:sp3d z="-40000"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9721C66-DA5C-428B-BDF0-58BDC7AC4C6C}">
      <dsp:nvSpPr>
        <dsp:cNvPr id="0" name=""/>
        <dsp:cNvSpPr/>
      </dsp:nvSpPr>
      <dsp:spPr>
        <a:xfrm>
          <a:off x="1148351" y="1723314"/>
          <a:ext cx="2710797" cy="873336"/>
        </a:xfrm>
        <a:custGeom>
          <a:avLst/>
          <a:gdLst/>
          <a:ahLst/>
          <a:cxnLst/>
          <a:rect l="0" t="0" r="0" b="0"/>
          <a:pathLst>
            <a:path>
              <a:moveTo>
                <a:pt x="2710797" y="0"/>
              </a:moveTo>
              <a:lnTo>
                <a:pt x="2710797" y="668995"/>
              </a:lnTo>
              <a:lnTo>
                <a:pt x="0" y="668995"/>
              </a:lnTo>
              <a:lnTo>
                <a:pt x="0" y="873336"/>
              </a:lnTo>
            </a:path>
          </a:pathLst>
        </a:custGeom>
        <a:noFill/>
        <a:ln w="6350" cap="flat" cmpd="sng" algn="ctr">
          <a:solidFill>
            <a:schemeClr val="dk1"/>
          </a:solidFill>
          <a:prstDash val="solid"/>
          <a:headEnd type="none" w="med" len="med"/>
          <a:tailEnd type="arrow" w="med" len="med"/>
        </a:ln>
        <a:effectLst/>
        <a:sp3d z="-40000"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4BFAD992-F194-40FC-9118-560A4D29F7D5}">
      <dsp:nvSpPr>
        <dsp:cNvPr id="0" name=""/>
        <dsp:cNvSpPr/>
      </dsp:nvSpPr>
      <dsp:spPr>
        <a:xfrm>
          <a:off x="2618473" y="3"/>
          <a:ext cx="2481350" cy="1723310"/>
        </a:xfrm>
        <a:prstGeom prst="rect">
          <a:avLst/>
        </a:prstGeom>
        <a:solidFill>
          <a:schemeClr val="bg2">
            <a:lumMod val="90000"/>
            <a:alpha val="8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Направления</a:t>
          </a:r>
          <a:r>
            <a:rPr lang="ru-RU" sz="2000" kern="1200" baseline="0" dirty="0" smtClean="0">
              <a:solidFill>
                <a:schemeClr val="tx1"/>
              </a:solidFill>
            </a:rPr>
            <a:t> совершенствования научно-исследовательской деятельности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618473" y="3"/>
        <a:ext cx="2481350" cy="1723310"/>
      </dsp:txXfrm>
    </dsp:sp>
    <dsp:sp modelId="{4061B2AD-E144-42ED-A7E0-4C5EBF8F0E5D}">
      <dsp:nvSpPr>
        <dsp:cNvPr id="0" name=""/>
        <dsp:cNvSpPr/>
      </dsp:nvSpPr>
      <dsp:spPr>
        <a:xfrm>
          <a:off x="2744" y="2596651"/>
          <a:ext cx="2291215" cy="2653454"/>
        </a:xfrm>
        <a:prstGeom prst="rect">
          <a:avLst/>
        </a:prstGeom>
        <a:solidFill>
          <a:schemeClr val="accent2">
            <a:lumMod val="20000"/>
            <a:lumOff val="80000"/>
            <a:alpha val="69804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Трансформация системы оценки эффективности кадрового состава НПР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744" y="2596651"/>
        <a:ext cx="2291215" cy="2653454"/>
      </dsp:txXfrm>
    </dsp:sp>
    <dsp:sp modelId="{D5BB407B-0E3B-4649-B1C6-7D6F0A43EC22}">
      <dsp:nvSpPr>
        <dsp:cNvPr id="0" name=""/>
        <dsp:cNvSpPr/>
      </dsp:nvSpPr>
      <dsp:spPr>
        <a:xfrm>
          <a:off x="2702643" y="2596651"/>
          <a:ext cx="2314276" cy="2651742"/>
        </a:xfrm>
        <a:prstGeom prst="rect">
          <a:avLst/>
        </a:prstGeom>
        <a:solidFill>
          <a:schemeClr val="accent2">
            <a:lumMod val="20000"/>
            <a:lumOff val="80000"/>
            <a:alpha val="7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Трансформация системы Эффективно Контракта (ЭК) в систему Персонального Целевого Контракта (ПЦК)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702643" y="2596651"/>
        <a:ext cx="2314276" cy="2651742"/>
      </dsp:txXfrm>
    </dsp:sp>
    <dsp:sp modelId="{3A7D0704-9F14-4A24-832B-4E333A3CEEA0}">
      <dsp:nvSpPr>
        <dsp:cNvPr id="0" name=""/>
        <dsp:cNvSpPr/>
      </dsp:nvSpPr>
      <dsp:spPr>
        <a:xfrm>
          <a:off x="5425603" y="2596651"/>
          <a:ext cx="2292013" cy="2667320"/>
        </a:xfrm>
        <a:prstGeom prst="rect">
          <a:avLst/>
        </a:prstGeom>
        <a:solidFill>
          <a:schemeClr val="accent2">
            <a:lumMod val="20000"/>
            <a:lumOff val="80000"/>
            <a:alpha val="7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Модернизация материально-технической базы научно-исследовательских лабораторий и научно-учебных инструментальных баз кафедр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5425603" y="2596651"/>
        <a:ext cx="2292013" cy="2667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D0498AB8-FA87-4702-BCA3-1820A4A3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6819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71D05622-804C-46C3-BB71-02641F246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75518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9A430-EF4A-4DE5-85B0-5BC6D7594937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A1457F77-2E1D-4158-BCCE-8939DBF9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512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9A430-EF4A-4DE5-85B0-5BC6D7594937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57F77-2E1D-4158-BCCE-8939DBF9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494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9A430-EF4A-4DE5-85B0-5BC6D7594937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57F77-2E1D-4158-BCCE-8939DBF9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670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9A430-EF4A-4DE5-85B0-5BC6D7594937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57F77-2E1D-4158-BCCE-8939DBF9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232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B39A430-EF4A-4DE5-85B0-5BC6D7594937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A1457F77-2E1D-4158-BCCE-8939DBF9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117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9A430-EF4A-4DE5-85B0-5BC6D7594937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57F77-2E1D-4158-BCCE-8939DBF9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716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9A430-EF4A-4DE5-85B0-5BC6D7594937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57F77-2E1D-4158-BCCE-8939DBF9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104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B39A430-EF4A-4DE5-85B0-5BC6D7594937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57F77-2E1D-4158-BCCE-8939DBF9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744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9A430-EF4A-4DE5-85B0-5BC6D7594937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57F77-2E1D-4158-BCCE-8939DBF9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457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9A430-EF4A-4DE5-85B0-5BC6D7594937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57F77-2E1D-4158-BCCE-8939DBF9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689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9A430-EF4A-4DE5-85B0-5BC6D7594937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57F77-2E1D-4158-BCCE-8939DBF9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52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B39A430-EF4A-4DE5-85B0-5BC6D7594937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1457F77-2E1D-4158-BCCE-8939DBF9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985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157" y="1393904"/>
            <a:ext cx="7898131" cy="3088887"/>
          </a:xfrm>
        </p:spPr>
        <p:txBody>
          <a:bodyPr/>
          <a:lstStyle/>
          <a:p>
            <a:pPr algn="ctr"/>
            <a:r>
              <a:rPr lang="ru-RU" sz="6000" dirty="0" smtClean="0"/>
              <a:t>О ходе реализации Программы развития ТИ (ф) СВФУ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60323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116" y="1313879"/>
            <a:ext cx="8865220" cy="4763536"/>
          </a:xfrm>
        </p:spPr>
        <p:txBody>
          <a:bodyPr>
            <a:normAutofit/>
          </a:bodyPr>
          <a:lstStyle/>
          <a:p>
            <a:pPr algn="just"/>
            <a:r>
              <a:rPr lang="ru-RU" sz="1800" dirty="0"/>
              <a:t>Доля патентов на изобретения, полезные модели, промышленные образцы в общем количестве от результатов интеллектуальной деятельности, зарегистрированных за </a:t>
            </a:r>
            <a:r>
              <a:rPr lang="ru-RU" sz="1800" dirty="0" smtClean="0"/>
              <a:t>год:</a:t>
            </a:r>
          </a:p>
          <a:p>
            <a:pPr marL="0" indent="0" algn="ctr">
              <a:buNone/>
            </a:pPr>
            <a:r>
              <a:rPr lang="ru-RU" sz="1800" dirty="0" smtClean="0">
                <a:solidFill>
                  <a:schemeClr val="accent1"/>
                </a:solidFill>
              </a:rPr>
              <a:t>66% (не планировался)</a:t>
            </a:r>
          </a:p>
          <a:p>
            <a:pPr algn="just"/>
            <a:r>
              <a:rPr lang="ru-RU" sz="1800" dirty="0"/>
              <a:t>Доля исследователей в возрасте до 39 лет включительно, имеющих ученую степень кандидата (доктора) наук, в общем количестве исследователей в возрасте до 39 лет </a:t>
            </a:r>
            <a:r>
              <a:rPr lang="ru-RU" sz="1800" dirty="0" smtClean="0"/>
              <a:t>включительно:</a:t>
            </a:r>
          </a:p>
          <a:p>
            <a:pPr marL="0" indent="0" algn="ctr">
              <a:buNone/>
            </a:pPr>
            <a:r>
              <a:rPr lang="ru-RU" sz="1800" dirty="0" smtClean="0">
                <a:solidFill>
                  <a:schemeClr val="accent1"/>
                </a:solidFill>
              </a:rPr>
              <a:t>43% (План 36 %)</a:t>
            </a:r>
          </a:p>
          <a:p>
            <a:pPr algn="just"/>
            <a:r>
              <a:rPr lang="ru-RU" sz="1800" dirty="0"/>
              <a:t>Количество совместных проектов, реализуемых в кооперации с партнерами из бизнес-сообщества в </a:t>
            </a:r>
            <a:r>
              <a:rPr lang="ru-RU" sz="1800" dirty="0" smtClean="0"/>
              <a:t>год:</a:t>
            </a:r>
          </a:p>
          <a:p>
            <a:pPr marL="0" indent="0" algn="ctr">
              <a:buNone/>
            </a:pPr>
            <a:r>
              <a:rPr lang="ru-RU" sz="1800" dirty="0" smtClean="0">
                <a:solidFill>
                  <a:schemeClr val="accent1"/>
                </a:solidFill>
              </a:rPr>
              <a:t>33 проектов ( 33 ХДТ, из заключенных 40 договоров при плане – 32 договора)</a:t>
            </a:r>
          </a:p>
          <a:p>
            <a:pPr algn="just"/>
            <a:r>
              <a:rPr lang="ru-RU" sz="1800" dirty="0"/>
              <a:t>Количество научных мероприятий, проведенных совместно с органами власти за год </a:t>
            </a:r>
            <a:r>
              <a:rPr lang="ru-RU" sz="1800" dirty="0" smtClean="0"/>
              <a:t>: </a:t>
            </a:r>
          </a:p>
          <a:p>
            <a:pPr marL="0" indent="0" algn="ctr">
              <a:buNone/>
            </a:pPr>
            <a:r>
              <a:rPr lang="ru-RU" sz="1800" dirty="0" smtClean="0">
                <a:solidFill>
                  <a:schemeClr val="accent1"/>
                </a:solidFill>
              </a:rPr>
              <a:t>0 (План – 1)</a:t>
            </a:r>
            <a:endParaRPr lang="ru-RU" sz="1800" dirty="0">
              <a:solidFill>
                <a:schemeClr val="accent1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02526" y="404608"/>
            <a:ext cx="7772400" cy="418617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Целевые показатели (индикаторы) ТИ (ф) СВФУ на 2023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67321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69812872"/>
              </p:ext>
            </p:extLst>
          </p:nvPr>
        </p:nvGraphicFramePr>
        <p:xfrm>
          <a:off x="564994" y="538356"/>
          <a:ext cx="7720361" cy="5728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9137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5373319"/>
              </p:ext>
            </p:extLst>
          </p:nvPr>
        </p:nvGraphicFramePr>
        <p:xfrm>
          <a:off x="102393" y="1115122"/>
          <a:ext cx="8863187" cy="55421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858">
                  <a:extLst>
                    <a:ext uri="{9D8B030D-6E8A-4147-A177-3AD203B41FA5}">
                      <a16:colId xmlns:a16="http://schemas.microsoft.com/office/drawing/2014/main" val="1919402249"/>
                    </a:ext>
                  </a:extLst>
                </a:gridCol>
                <a:gridCol w="1202056">
                  <a:extLst>
                    <a:ext uri="{9D8B030D-6E8A-4147-A177-3AD203B41FA5}">
                      <a16:colId xmlns:a16="http://schemas.microsoft.com/office/drawing/2014/main" val="585422645"/>
                    </a:ext>
                  </a:extLst>
                </a:gridCol>
                <a:gridCol w="3412273">
                  <a:extLst>
                    <a:ext uri="{9D8B030D-6E8A-4147-A177-3AD203B41FA5}">
                      <a16:colId xmlns:a16="http://schemas.microsoft.com/office/drawing/2014/main" val="326032640"/>
                    </a:ext>
                  </a:extLst>
                </a:gridCol>
              </a:tblGrid>
              <a:tr h="49631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Статус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Реализация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21997948"/>
                  </a:ext>
                </a:extLst>
              </a:tr>
              <a:tr h="5045843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системы регулярного мониторинга научной, научно-технической и инновационной деятельности Института;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Разработка показателей (классности по уровню профессионального роста) в зависимости от количества публикаций (за последние 5 лет) в изданиях первого и второго квартиля, индексируемых в международных базах данных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WoS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Scopus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Разработка показателей (классности по уровню профессионального роста) в зависимости от количества цитирования публикаций (за последние 5 лет) в изданиях, индексируемых в международных базах данных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WoS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Scopus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/РИНЦ;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effectLst/>
                      </a:endParaRPr>
                    </a:p>
                    <a:p>
                      <a:pPr algn="just"/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Реализуется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indent="-228600" algn="just">
                        <a:buAutoNum type="arabicPeriod"/>
                      </a:pPr>
                      <a:r>
                        <a:rPr lang="ru-RU" sz="1400" dirty="0" smtClean="0"/>
                        <a:t>Созданы базы данных по статьям студентов и сотрудников с динамическим окном 5 лет</a:t>
                      </a:r>
                      <a:r>
                        <a:rPr lang="ru-RU" sz="1400" baseline="0" dirty="0" smtClean="0"/>
                        <a:t> (прим. база включает в себя статьи с 2015 года);</a:t>
                      </a:r>
                    </a:p>
                    <a:p>
                      <a:pPr marL="228600" indent="-228600" algn="just">
                        <a:buAutoNum type="arabicPeriod"/>
                      </a:pPr>
                      <a:endParaRPr lang="ru-RU" sz="1400" baseline="0" dirty="0" smtClean="0"/>
                    </a:p>
                    <a:p>
                      <a:pPr marL="228600" indent="-228600" algn="just">
                        <a:buAutoNum type="arabicPeriod"/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Модернизация и адаптация баз данных статей студентов и сотрудников в 2023 году к изменениям в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WOS, Scopus,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Elibrary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; </a:t>
                      </a:r>
                    </a:p>
                    <a:p>
                      <a:pPr marL="228600" indent="-228600" algn="just">
                        <a:buAutoNum type="arabicPeriod"/>
                      </a:pPr>
                      <a:endParaRPr lang="ru-RU" sz="1400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28600" indent="-228600" algn="just">
                        <a:buAutoNum type="arabicPeriod"/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Разработана и реализована база данных со статьями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Wos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/Scopus (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прим. 1 статья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Scopus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датируется 1986 годом, 1 статья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WOS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датируется 2002 годом);</a:t>
                      </a:r>
                    </a:p>
                    <a:p>
                      <a:pPr marL="228600" indent="-228600" algn="just">
                        <a:buAutoNum type="arabicPeriod"/>
                      </a:pPr>
                      <a:endParaRPr lang="ru-RU" sz="1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28600" indent="-228600" algn="just">
                        <a:buAutoNum type="arabicPeriod"/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Ведется подбор систем критериев определения классности по уровню профессионального роста НПР (Учет динамики публикаций, </a:t>
                      </a:r>
                      <a:r>
                        <a:rPr lang="ru-RU" sz="1400" baseline="0" dirty="0" err="1" smtClean="0">
                          <a:solidFill>
                            <a:schemeClr val="tx1"/>
                          </a:solidFill>
                        </a:rPr>
                        <a:t>квартильность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ru-RU" sz="1400" baseline="0" dirty="0" err="1" smtClean="0">
                          <a:solidFill>
                            <a:schemeClr val="tx1"/>
                          </a:solidFill>
                        </a:rPr>
                        <a:t>импакт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-фактор).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136717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663944"/>
          </a:xfrm>
        </p:spPr>
        <p:txBody>
          <a:bodyPr>
            <a:normAutofit/>
          </a:bodyPr>
          <a:lstStyle/>
          <a:p>
            <a:pPr lvl="0" algn="ctr"/>
            <a:r>
              <a:rPr lang="ru-RU" sz="1800" dirty="0">
                <a:solidFill>
                  <a:schemeClr val="tx1"/>
                </a:solidFill>
              </a:rPr>
              <a:t>Трансформация системы оценки эффективности кадрового состава НПР</a:t>
            </a:r>
          </a:p>
        </p:txBody>
      </p:sp>
    </p:spTree>
    <p:extLst>
      <p:ext uri="{BB962C8B-B14F-4D97-AF65-F5344CB8AC3E}">
        <p14:creationId xmlns:p14="http://schemas.microsoft.com/office/powerpoint/2010/main" val="12249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638" y="3525585"/>
            <a:ext cx="4826977" cy="3068504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52707" y="105491"/>
            <a:ext cx="7772400" cy="686246"/>
          </a:xfrm>
        </p:spPr>
        <p:txBody>
          <a:bodyPr>
            <a:normAutofit/>
          </a:bodyPr>
          <a:lstStyle/>
          <a:p>
            <a:pPr lvl="0" algn="ctr"/>
            <a:r>
              <a:rPr lang="ru-RU" sz="1800" dirty="0">
                <a:solidFill>
                  <a:schemeClr val="tx1"/>
                </a:solidFill>
              </a:rPr>
              <a:t>Трансформация системы оценки эффективности кадрового состава НПР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560" y="667144"/>
            <a:ext cx="5073162" cy="292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09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1086506"/>
              </p:ext>
            </p:extLst>
          </p:nvPr>
        </p:nvGraphicFramePr>
        <p:xfrm>
          <a:off x="102393" y="1115122"/>
          <a:ext cx="9041606" cy="55421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34389">
                  <a:extLst>
                    <a:ext uri="{9D8B030D-6E8A-4147-A177-3AD203B41FA5}">
                      <a16:colId xmlns:a16="http://schemas.microsoft.com/office/drawing/2014/main" val="1919402249"/>
                    </a:ext>
                  </a:extLst>
                </a:gridCol>
                <a:gridCol w="1077451">
                  <a:extLst>
                    <a:ext uri="{9D8B030D-6E8A-4147-A177-3AD203B41FA5}">
                      <a16:colId xmlns:a16="http://schemas.microsoft.com/office/drawing/2014/main" val="585422645"/>
                    </a:ext>
                  </a:extLst>
                </a:gridCol>
                <a:gridCol w="3629766">
                  <a:extLst>
                    <a:ext uri="{9D8B030D-6E8A-4147-A177-3AD203B41FA5}">
                      <a16:colId xmlns:a16="http://schemas.microsoft.com/office/drawing/2014/main" val="326032640"/>
                    </a:ext>
                  </a:extLst>
                </a:gridCol>
              </a:tblGrid>
              <a:tr h="49631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Статус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Реализация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21997948"/>
                  </a:ext>
                </a:extLst>
              </a:tr>
              <a:tr h="504584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4. Разработка инструментария по активизации НПР к публикации статей ВАК с привлечением студентов (качественный переход от РИНЦ к ВАК);</a:t>
                      </a:r>
                    </a:p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5. Внедрение и развитие системы внутренних исследовательских грантов и проектов (в т. ч. переход на проектное финансирование лабораторий Института);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effectLst/>
                      </a:endParaRPr>
                    </a:p>
                    <a:p>
                      <a:pPr algn="just"/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Реализуется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indent="-228600" algn="just">
                        <a:lnSpc>
                          <a:spcPct val="200000"/>
                        </a:lnSpc>
                        <a:buAutoNum type="arabicPeriod"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Реализация системы грантов ТИ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(ф) СВФУ, как базовой модели проектного финансирования в ТИ (ф) СВФУ (с 2024 года планируется полный переход на направления: целевые задания);</a:t>
                      </a:r>
                      <a:endParaRPr lang="en-US" sz="1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28600" indent="-228600" algn="just">
                        <a:lnSpc>
                          <a:spcPct val="200000"/>
                        </a:lnSpc>
                        <a:buAutoNum type="arabicPeriod"/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Применение систем компенсирования расходов за публикации сотрудников и студентов в журналах ВАК,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Scopus, WOS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136717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663944"/>
          </a:xfrm>
        </p:spPr>
        <p:txBody>
          <a:bodyPr>
            <a:normAutofit/>
          </a:bodyPr>
          <a:lstStyle/>
          <a:p>
            <a:pPr lvl="0" algn="ctr"/>
            <a:r>
              <a:rPr lang="ru-RU" sz="1800" dirty="0">
                <a:solidFill>
                  <a:schemeClr val="tx1"/>
                </a:solidFill>
              </a:rPr>
              <a:t>Трансформация системы оценки эффективности кадрового состава НПР</a:t>
            </a:r>
          </a:p>
        </p:txBody>
      </p:sp>
    </p:spTree>
    <p:extLst>
      <p:ext uri="{BB962C8B-B14F-4D97-AF65-F5344CB8AC3E}">
        <p14:creationId xmlns:p14="http://schemas.microsoft.com/office/powerpoint/2010/main" val="264990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6639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i="1" dirty="0"/>
              <a:t>Ключевая таблица мероприятий по направлениям совершенствования научно-исследовательской и инновационной деятельности</a:t>
            </a: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7048501"/>
              </p:ext>
            </p:extLst>
          </p:nvPr>
        </p:nvGraphicFramePr>
        <p:xfrm>
          <a:off x="312234" y="1148576"/>
          <a:ext cx="8519532" cy="4084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9268">
                  <a:extLst>
                    <a:ext uri="{9D8B030D-6E8A-4147-A177-3AD203B41FA5}">
                      <a16:colId xmlns:a16="http://schemas.microsoft.com/office/drawing/2014/main" val="845057081"/>
                    </a:ext>
                  </a:extLst>
                </a:gridCol>
                <a:gridCol w="6670264">
                  <a:extLst>
                    <a:ext uri="{9D8B030D-6E8A-4147-A177-3AD203B41FA5}">
                      <a16:colId xmlns:a16="http://schemas.microsoft.com/office/drawing/2014/main" val="3952871070"/>
                    </a:ext>
                  </a:extLst>
                </a:gridCol>
              </a:tblGrid>
              <a:tr h="210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Направление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Мероприятия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2156548"/>
                  </a:ext>
                </a:extLst>
              </a:tr>
              <a:tr h="381523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effectLst/>
                        </a:rPr>
                        <a:t>Трансформация системы Эффективно Контракта (ЭК) в систему Персонального Целевого Контракта (ПЦК</a:t>
                      </a:r>
                      <a:r>
                        <a:rPr lang="ru-RU" sz="1600" kern="1200" dirty="0" smtClean="0">
                          <a:effectLst/>
                        </a:rPr>
                        <a:t>)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200" kern="1200" dirty="0">
                          <a:effectLst/>
                        </a:rPr>
                        <a:t>Разработка системы ПЦК и порядка перехода отдельных НПР на нее.</a:t>
                      </a: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200" kern="1200" dirty="0">
                          <a:effectLst/>
                        </a:rPr>
                        <a:t>Разработка системы требований к НПР для возможности заключения ПЦК по условию профессионального роста и достижений в научно-исследовательской деятельности</a:t>
                      </a: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200" kern="1200" dirty="0">
                          <a:effectLst/>
                        </a:rPr>
                        <a:t>Созданию критериев стимулирования профессионального роста НПР через самостоятельные отдельные системы поощрения за определенные достижения.</a:t>
                      </a: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200" kern="1200" dirty="0">
                          <a:effectLst/>
                        </a:rPr>
                        <a:t>Развитие кадрового потенциала через приглашение молодых ученных до 39 лет через систему ПЦК. </a:t>
                      </a: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200" kern="1200" dirty="0">
                          <a:effectLst/>
                        </a:rPr>
                        <a:t>Развитие кадрового потенциала через подготовку собственных кадров в системе магистратура –аспирантура путем заключение трехсторонних договоров на подготовку специалиста для ТИ (Ф) СВФУ и договоров ПЦК с руководителями такой подготовки из числа НПР ТИ (Ф) СВФУ.</a:t>
                      </a: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200" kern="1200" dirty="0">
                          <a:effectLst/>
                        </a:rPr>
                        <a:t>Внедрение системы ПЦК для сотрудников учебно-вспомогательного и административно-управленческого персонала за результативность в научно-исследовательской деятельности.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4113704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7268" y="5435614"/>
            <a:ext cx="866449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buClr>
                <a:srgbClr val="000000"/>
              </a:buClr>
            </a:pPr>
            <a:r>
              <a:rPr lang="ru-RU" dirty="0" smtClean="0">
                <a:solidFill>
                  <a:srgbClr val="FF0000"/>
                </a:solidFill>
              </a:rPr>
              <a:t>В связи с переходом в конце 2022 года на Якутскую систему эффективного контракта (приказ ТИ (ф) СВФУ № 91-ОД от 03.11.2022 г.), реализация данного проекта приостановлена.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01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2434288"/>
              </p:ext>
            </p:extLst>
          </p:nvPr>
        </p:nvGraphicFramePr>
        <p:xfrm>
          <a:off x="0" y="1115122"/>
          <a:ext cx="9143999" cy="5668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3474">
                  <a:extLst>
                    <a:ext uri="{9D8B030D-6E8A-4147-A177-3AD203B41FA5}">
                      <a16:colId xmlns:a16="http://schemas.microsoft.com/office/drawing/2014/main" val="1919402249"/>
                    </a:ext>
                  </a:extLst>
                </a:gridCol>
                <a:gridCol w="1240141">
                  <a:extLst>
                    <a:ext uri="{9D8B030D-6E8A-4147-A177-3AD203B41FA5}">
                      <a16:colId xmlns:a16="http://schemas.microsoft.com/office/drawing/2014/main" val="585422645"/>
                    </a:ext>
                  </a:extLst>
                </a:gridCol>
                <a:gridCol w="3520384">
                  <a:extLst>
                    <a:ext uri="{9D8B030D-6E8A-4147-A177-3AD203B41FA5}">
                      <a16:colId xmlns:a16="http://schemas.microsoft.com/office/drawing/2014/main" val="326032640"/>
                    </a:ext>
                  </a:extLst>
                </a:gridCol>
              </a:tblGrid>
              <a:tr h="49631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Статус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Реализация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21997948"/>
                  </a:ext>
                </a:extLst>
              </a:tr>
              <a:tr h="5045843">
                <a:tc>
                  <a:txBody>
                    <a:bodyPr/>
                    <a:lstStyle/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effectLst/>
                        </a:rPr>
                        <a:t>Мониторинг состояния материально-технической базы лабораторий и инструментальных научно-учебных баз кафедр.</a:t>
                      </a: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effectLst/>
                        </a:rPr>
                        <a:t>Формированием плана по модернизации материально-технической базы лабораторий и инструментальных научно-учебных баз кафедр.</a:t>
                      </a: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effectLst/>
                        </a:rPr>
                        <a:t>Развитие общеинститутской инфраструктуры: лабораторных и технологических помещений.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effectLst/>
                      </a:endParaRPr>
                    </a:p>
                    <a:p>
                      <a:pPr algn="just"/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Реализуется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Определено оборудование, относящееся к научному;</a:t>
                      </a: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Введен учет календарного фонда времени, а также учет фактического состояния научного оборудования;</a:t>
                      </a: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основании: введенного учета, заявок лабораторий, анализа направлений исследований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хоз.договорных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работ произведена оценка потребности оборудования и определены: приоритетность приобретения оборудования (учет заявок при составлении плана финансово – хозяйственной деятельности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) и приоритетность ремонтно-восстановительных работ.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136717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7786" y="239305"/>
            <a:ext cx="7772400" cy="663944"/>
          </a:xfrm>
        </p:spPr>
        <p:txBody>
          <a:bodyPr>
            <a:normAutofit/>
          </a:bodyPr>
          <a:lstStyle/>
          <a:p>
            <a:pPr algn="ctr"/>
            <a:r>
              <a:rPr lang="ru-RU" sz="1800" dirty="0"/>
              <a:t>Модернизация материально-технической базы научно-исследовательских </a:t>
            </a:r>
            <a:r>
              <a:rPr lang="ru-RU" sz="1800" dirty="0" smtClean="0"/>
              <a:t>лабораторий</a:t>
            </a:r>
            <a:endParaRPr lang="ru-RU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83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418617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Целевые показатели (индикаторы) ТИ (ф) СВФУ на 2023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965" y="825191"/>
            <a:ext cx="8876371" cy="5898994"/>
          </a:xfrm>
        </p:spPr>
        <p:txBody>
          <a:bodyPr/>
          <a:lstStyle/>
          <a:p>
            <a:pPr algn="just"/>
            <a:r>
              <a:rPr lang="ru-RU" dirty="0"/>
              <a:t>Численность исследователей, имеющих статьи в научных изданиях  </a:t>
            </a:r>
            <a:r>
              <a:rPr lang="en-US" dirty="0" err="1"/>
              <a:t>WoS</a:t>
            </a:r>
            <a:r>
              <a:rPr lang="ru-RU" dirty="0"/>
              <a:t>/</a:t>
            </a:r>
            <a:r>
              <a:rPr lang="en-US" dirty="0"/>
              <a:t>Scopus Q</a:t>
            </a:r>
            <a:r>
              <a:rPr lang="ru-RU" dirty="0"/>
              <a:t>1,</a:t>
            </a:r>
            <a:r>
              <a:rPr lang="en-US" dirty="0"/>
              <a:t>Q</a:t>
            </a:r>
            <a:r>
              <a:rPr lang="ru-RU" dirty="0" smtClean="0"/>
              <a:t>2, опубликованных в отчетном году: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5/5 (План 2/4)</a:t>
            </a:r>
          </a:p>
          <a:p>
            <a:pPr algn="just"/>
            <a:r>
              <a:rPr lang="ru-RU" dirty="0"/>
              <a:t>Количество </a:t>
            </a:r>
            <a:r>
              <a:rPr lang="ru-RU" dirty="0" smtClean="0"/>
              <a:t>цитирований (на 100 человек):</a:t>
            </a:r>
          </a:p>
          <a:p>
            <a:pPr algn="just"/>
            <a:endParaRPr lang="ru-RU" sz="32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1376380"/>
              </p:ext>
            </p:extLst>
          </p:nvPr>
        </p:nvGraphicFramePr>
        <p:xfrm>
          <a:off x="2363825" y="3763537"/>
          <a:ext cx="443865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231160"/>
              </p:ext>
            </p:extLst>
          </p:nvPr>
        </p:nvGraphicFramePr>
        <p:xfrm>
          <a:off x="1951723" y="2376052"/>
          <a:ext cx="5240554" cy="13874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75744">
                  <a:extLst>
                    <a:ext uri="{9D8B030D-6E8A-4147-A177-3AD203B41FA5}">
                      <a16:colId xmlns:a16="http://schemas.microsoft.com/office/drawing/2014/main" val="888206978"/>
                    </a:ext>
                  </a:extLst>
                </a:gridCol>
                <a:gridCol w="632962">
                  <a:extLst>
                    <a:ext uri="{9D8B030D-6E8A-4147-A177-3AD203B41FA5}">
                      <a16:colId xmlns:a16="http://schemas.microsoft.com/office/drawing/2014/main" val="4060853423"/>
                    </a:ext>
                  </a:extLst>
                </a:gridCol>
                <a:gridCol w="632962">
                  <a:extLst>
                    <a:ext uri="{9D8B030D-6E8A-4147-A177-3AD203B41FA5}">
                      <a16:colId xmlns:a16="http://schemas.microsoft.com/office/drawing/2014/main" val="1169208722"/>
                    </a:ext>
                  </a:extLst>
                </a:gridCol>
                <a:gridCol w="632962">
                  <a:extLst>
                    <a:ext uri="{9D8B030D-6E8A-4147-A177-3AD203B41FA5}">
                      <a16:colId xmlns:a16="http://schemas.microsoft.com/office/drawing/2014/main" val="2799045426"/>
                    </a:ext>
                  </a:extLst>
                </a:gridCol>
                <a:gridCol w="632962">
                  <a:extLst>
                    <a:ext uri="{9D8B030D-6E8A-4147-A177-3AD203B41FA5}">
                      <a16:colId xmlns:a16="http://schemas.microsoft.com/office/drawing/2014/main" val="2438901625"/>
                    </a:ext>
                  </a:extLst>
                </a:gridCol>
                <a:gridCol w="632962">
                  <a:extLst>
                    <a:ext uri="{9D8B030D-6E8A-4147-A177-3AD203B41FA5}">
                      <a16:colId xmlns:a16="http://schemas.microsoft.com/office/drawing/2014/main" val="1932285451"/>
                    </a:ext>
                  </a:extLst>
                </a:gridCol>
              </a:tblGrid>
              <a:tr h="3817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Показатели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2022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2023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2024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2025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722648"/>
                  </a:ext>
                </a:extLst>
              </a:tr>
              <a:tr h="5028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Количество цитирований, на 100 чел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План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/>
                </a:tc>
                <a:extLst>
                  <a:ext uri="{0D108BD9-81ED-4DB2-BD59-A6C34878D82A}">
                    <a16:rowId xmlns:a16="http://schemas.microsoft.com/office/drawing/2014/main" val="3253009941"/>
                  </a:ext>
                </a:extLst>
              </a:tr>
              <a:tr h="5028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Факт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84,66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94,74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2" marR="9312" marT="9312" marB="0" anchor="ctr"/>
                </a:tc>
                <a:extLst>
                  <a:ext uri="{0D108BD9-81ED-4DB2-BD59-A6C34878D82A}">
                    <a16:rowId xmlns:a16="http://schemas.microsoft.com/office/drawing/2014/main" val="40979055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02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571" y="533295"/>
            <a:ext cx="8798311" cy="6213194"/>
          </a:xfrm>
        </p:spPr>
        <p:txBody>
          <a:bodyPr>
            <a:normAutofit/>
          </a:bodyPr>
          <a:lstStyle/>
          <a:p>
            <a:r>
              <a:rPr lang="ru-RU" sz="1800" dirty="0"/>
              <a:t>Объем НИР в расчете на одного НПР (за счет всех источников)</a:t>
            </a:r>
          </a:p>
          <a:p>
            <a:pPr marL="0" indent="0" algn="ctr">
              <a:buNone/>
            </a:pPr>
            <a:endParaRPr lang="ru-RU" sz="1800" dirty="0" smtClean="0"/>
          </a:p>
          <a:p>
            <a:pPr marL="0" indent="0" algn="ctr">
              <a:buNone/>
            </a:pPr>
            <a:endParaRPr lang="ru-RU" sz="1800" dirty="0"/>
          </a:p>
          <a:p>
            <a:pPr marL="0" indent="0" algn="ctr">
              <a:buNone/>
            </a:pPr>
            <a:endParaRPr lang="ru-RU" sz="1800" dirty="0" smtClean="0"/>
          </a:p>
          <a:p>
            <a:pPr marL="0" indent="0" algn="ctr">
              <a:buNone/>
            </a:pPr>
            <a:endParaRPr lang="ru-RU" sz="1800" dirty="0"/>
          </a:p>
          <a:p>
            <a:pPr marL="0" indent="0" algn="ctr">
              <a:buNone/>
            </a:pPr>
            <a:endParaRPr lang="ru-RU" sz="1800" dirty="0" smtClean="0"/>
          </a:p>
          <a:p>
            <a:pPr marL="0" indent="0" algn="ctr">
              <a:buNone/>
            </a:pPr>
            <a:endParaRPr lang="ru-RU" sz="1800" dirty="0"/>
          </a:p>
          <a:p>
            <a:pPr algn="just"/>
            <a:r>
              <a:rPr lang="ru-RU" sz="1800" dirty="0"/>
              <a:t>Общее количество зарегистрированных результатов интеллектуальной деятельности (патенты на изобретения, полезные модели, промышленные образцы, свидетельства о регистрации программ для ЭВМ и баз данных) (с нарастающим итогом</a:t>
            </a:r>
            <a:r>
              <a:rPr lang="ru-RU" sz="1800" dirty="0" smtClean="0"/>
              <a:t>)</a:t>
            </a:r>
          </a:p>
          <a:p>
            <a:pPr algn="just"/>
            <a:endParaRPr lang="ru-RU" sz="1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02526" y="114677"/>
            <a:ext cx="7772400" cy="418617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Целевые показатели (индикаторы) ТИ (ф) СВФУ на 2023</a:t>
            </a:r>
            <a:endParaRPr lang="ru-RU" sz="1800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1033435"/>
              </p:ext>
            </p:extLst>
          </p:nvPr>
        </p:nvGraphicFramePr>
        <p:xfrm>
          <a:off x="2509256" y="4148253"/>
          <a:ext cx="4482790" cy="2598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3662453"/>
              </p:ext>
            </p:extLst>
          </p:nvPr>
        </p:nvGraphicFramePr>
        <p:xfrm>
          <a:off x="2174255" y="909522"/>
          <a:ext cx="4817791" cy="2502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74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659</TotalTime>
  <Words>869</Words>
  <Application>Microsoft Office PowerPoint</Application>
  <PresentationFormat>Экран (4:3)</PresentationFormat>
  <Paragraphs>98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Calibri</vt:lpstr>
      <vt:lpstr>Cambria</vt:lpstr>
      <vt:lpstr>Rockwell</vt:lpstr>
      <vt:lpstr>Rockwell Condensed</vt:lpstr>
      <vt:lpstr>Times New Roman</vt:lpstr>
      <vt:lpstr>Wingdings</vt:lpstr>
      <vt:lpstr>Дерево</vt:lpstr>
      <vt:lpstr>О ходе реализации Программы развития ТИ (ф) СВФУ</vt:lpstr>
      <vt:lpstr>Презентация PowerPoint</vt:lpstr>
      <vt:lpstr>Трансформация системы оценки эффективности кадрового состава НПР</vt:lpstr>
      <vt:lpstr>Трансформация системы оценки эффективности кадрового состава НПР</vt:lpstr>
      <vt:lpstr>Трансформация системы оценки эффективности кадрового состава НПР</vt:lpstr>
      <vt:lpstr>Ключевая таблица мероприятий по направлениям совершенствования научно-исследовательской и инновационной деятельности</vt:lpstr>
      <vt:lpstr>Модернизация материально-технической базы научно-исследовательских лабораторий</vt:lpstr>
      <vt:lpstr>Целевые показатели (индикаторы) ТИ (ф) СВФУ на 2023</vt:lpstr>
      <vt:lpstr>Целевые показатели (индикаторы) ТИ (ф) СВФУ на 2023</vt:lpstr>
      <vt:lpstr>Целевые показатели (индикаторы) ТИ (ф) СВФУ на 2023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Ксения Сергеевна Кузнецова</dc:creator>
  <cp:lastModifiedBy>Лидия Дмитриевна Ядреева</cp:lastModifiedBy>
  <cp:revision>42</cp:revision>
  <cp:lastPrinted>2024-01-09T01:10:55Z</cp:lastPrinted>
  <dcterms:created xsi:type="dcterms:W3CDTF">2023-12-06T07:29:15Z</dcterms:created>
  <dcterms:modified xsi:type="dcterms:W3CDTF">2024-01-09T01:11:54Z</dcterms:modified>
</cp:coreProperties>
</file>