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2" r:id="rId3"/>
    <p:sldId id="257" r:id="rId4"/>
    <p:sldId id="266" r:id="rId5"/>
    <p:sldId id="264" r:id="rId6"/>
    <p:sldId id="261" r:id="rId7"/>
    <p:sldId id="260" r:id="rId8"/>
    <p:sldId id="263" r:id="rId9"/>
    <p:sldId id="265" r:id="rId1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4C712-72F2-44EE-8810-07DBC10FE8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09849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0A2A9-BA73-4CC6-B01B-83181E3A9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577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0A2A9-BA73-4CC6-B01B-83181E3A9A47}" type="slidenum">
              <a:rPr lang="ru-RU" smtClean="0"/>
              <a:t>1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5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Приложение 1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30A2A9-BA73-4CC6-B01B-83181E3A9A4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021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783BD35-CD04-4C3C-BCAD-82B080872A23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6400800" cy="1752600"/>
          </a:xfrm>
        </p:spPr>
        <p:txBody>
          <a:bodyPr/>
          <a:lstStyle/>
          <a:p>
            <a:r>
              <a:rPr lang="ru-RU" dirty="0" smtClean="0"/>
              <a:t>2023 год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363272" cy="29523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Предварительные итоги мониторинга эффективности деятельности образовательных организаций высшего образования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936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0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Показатель «Образовательная деятельность»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282566"/>
              </p:ext>
            </p:extLst>
          </p:nvPr>
        </p:nvGraphicFramePr>
        <p:xfrm>
          <a:off x="624118" y="1772816"/>
          <a:ext cx="7920880" cy="4104450"/>
        </p:xfrm>
        <a:graphic>
          <a:graphicData uri="http://schemas.openxmlformats.org/drawingml/2006/table">
            <a:tbl>
              <a:tblPr/>
              <a:tblGrid>
                <a:gridCol w="613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4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2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055"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Е.1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Образовательная деятельность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Пороговое значение -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57,24 (2016 г.)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57,38 (2017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56,27 (2018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515745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58,30 (2019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54023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63,63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839238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63,4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66,57 (2022 г. 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571856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???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(2023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961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094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Показатель «Трудоустройство»</a:t>
            </a:r>
            <a:endParaRPr lang="ru-RU" dirty="0"/>
          </a:p>
        </p:txBody>
      </p:sp>
      <p:pic>
        <p:nvPicPr>
          <p:cNvPr id="1026" name="Picture 2" descr="C:\Users\елена\Desktop\показатель трудоустройства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388424" cy="168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752780"/>
              </p:ext>
            </p:extLst>
          </p:nvPr>
        </p:nvGraphicFramePr>
        <p:xfrm>
          <a:off x="835968" y="4445496"/>
          <a:ext cx="8136903" cy="792088"/>
        </p:xfrm>
        <a:graphic>
          <a:graphicData uri="http://schemas.openxmlformats.org/drawingml/2006/table">
            <a:tbl>
              <a:tblPr/>
              <a:tblGrid>
                <a:gridCol w="720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3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 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Трудоустройство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пороговое значение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1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Трудоустройство выпускников </a:t>
            </a:r>
            <a:br>
              <a:rPr lang="ru-RU" dirty="0" smtClean="0"/>
            </a:br>
            <a:r>
              <a:rPr lang="ru-RU" dirty="0" smtClean="0"/>
              <a:t>2022 года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395536" y="1268760"/>
          <a:ext cx="8424934" cy="54726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9485">
                  <a:extLst>
                    <a:ext uri="{9D8B030D-6E8A-4147-A177-3AD203B41FA5}">
                      <a16:colId xmlns:a16="http://schemas.microsoft.com/office/drawing/2014/main" val="2313848807"/>
                    </a:ext>
                  </a:extLst>
                </a:gridCol>
                <a:gridCol w="1324065">
                  <a:extLst>
                    <a:ext uri="{9D8B030D-6E8A-4147-A177-3AD203B41FA5}">
                      <a16:colId xmlns:a16="http://schemas.microsoft.com/office/drawing/2014/main" val="308457767"/>
                    </a:ext>
                  </a:extLst>
                </a:gridCol>
                <a:gridCol w="1431796">
                  <a:extLst>
                    <a:ext uri="{9D8B030D-6E8A-4147-A177-3AD203B41FA5}">
                      <a16:colId xmlns:a16="http://schemas.microsoft.com/office/drawing/2014/main" val="12879079"/>
                    </a:ext>
                  </a:extLst>
                </a:gridCol>
                <a:gridCol w="865331">
                  <a:extLst>
                    <a:ext uri="{9D8B030D-6E8A-4147-A177-3AD203B41FA5}">
                      <a16:colId xmlns:a16="http://schemas.microsoft.com/office/drawing/2014/main" val="968245051"/>
                    </a:ext>
                  </a:extLst>
                </a:gridCol>
                <a:gridCol w="865331">
                  <a:extLst>
                    <a:ext uri="{9D8B030D-6E8A-4147-A177-3AD203B41FA5}">
                      <a16:colId xmlns:a16="http://schemas.microsoft.com/office/drawing/2014/main" val="1467385358"/>
                    </a:ext>
                  </a:extLst>
                </a:gridCol>
                <a:gridCol w="945263">
                  <a:extLst>
                    <a:ext uri="{9D8B030D-6E8A-4147-A177-3AD203B41FA5}">
                      <a16:colId xmlns:a16="http://schemas.microsoft.com/office/drawing/2014/main" val="2889737188"/>
                    </a:ext>
                  </a:extLst>
                </a:gridCol>
                <a:gridCol w="653345">
                  <a:extLst>
                    <a:ext uri="{9D8B030D-6E8A-4147-A177-3AD203B41FA5}">
                      <a16:colId xmlns:a16="http://schemas.microsoft.com/office/drawing/2014/main" val="1629664689"/>
                    </a:ext>
                  </a:extLst>
                </a:gridCol>
                <a:gridCol w="865331">
                  <a:extLst>
                    <a:ext uri="{9D8B030D-6E8A-4147-A177-3AD203B41FA5}">
                      <a16:colId xmlns:a16="http://schemas.microsoft.com/office/drawing/2014/main" val="466102438"/>
                    </a:ext>
                  </a:extLst>
                </a:gridCol>
                <a:gridCol w="611642">
                  <a:extLst>
                    <a:ext uri="{9D8B030D-6E8A-4147-A177-3AD203B41FA5}">
                      <a16:colId xmlns:a16="http://schemas.microsoft.com/office/drawing/2014/main" val="4000158207"/>
                    </a:ext>
                  </a:extLst>
                </a:gridCol>
                <a:gridCol w="653345">
                  <a:extLst>
                    <a:ext uri="{9D8B030D-6E8A-4147-A177-3AD203B41FA5}">
                      <a16:colId xmlns:a16="http://schemas.microsoft.com/office/drawing/2014/main" val="1594736875"/>
                    </a:ext>
                  </a:extLst>
                </a:gridCol>
              </a:tblGrid>
              <a:tr h="5335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№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Наименование направления подготовки, специальности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Наименование профиля, специализации  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всего выпускников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продолжают обучение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трудоустроено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служба в ВС РФ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отпуск по уходу за ребенком до 1,5 лет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</a:rPr>
                        <a:t>Выезд за пределы РС(Я), не </a:t>
                      </a:r>
                      <a:r>
                        <a:rPr lang="ru-RU" sz="1050" u="none" strike="noStrike" dirty="0">
                          <a:effectLst/>
                        </a:rPr>
                        <a:t>работают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процент трудоустройства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771315101"/>
                  </a:ext>
                </a:extLst>
              </a:tr>
              <a:tr h="4993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Прикладная информатика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Прикладная информатика в менеджменте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100,00%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1482125913"/>
                  </a:ext>
                </a:extLst>
              </a:tr>
              <a:tr h="5441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Филология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Отечественная филология (русский язык и литература)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100,00%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402743390"/>
                  </a:ext>
                </a:extLst>
              </a:tr>
              <a:tr h="663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Филология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Зарубежная филология (Английский язык и литература)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r>
                        <a:rPr lang="ru-RU" sz="1100" u="none" strike="noStrike" dirty="0" smtClean="0">
                          <a:effectLst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66,67%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290776041"/>
                  </a:ext>
                </a:extLst>
              </a:tr>
              <a:tr h="3351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Педагогическое образование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Начальное образование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72,73%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3101680329"/>
                  </a:ext>
                </a:extLst>
              </a:tr>
              <a:tr h="919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Электроэнергетика и электротехника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66,67%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1597434119"/>
                  </a:ext>
                </a:extLst>
              </a:tr>
              <a:tr h="4993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Строительство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 Промышленное и гражданское строительство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66,67%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768032475"/>
                  </a:ext>
                </a:extLst>
              </a:tr>
              <a:tr h="3553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Горное дело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Открытые горные работы, Маркшейдерское дело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76,92%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2660475203"/>
                  </a:ext>
                </a:extLst>
              </a:tr>
              <a:tr h="613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Горное дело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Электрификация и автоматизация горного производства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87,50%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0" marR="6970" marT="6970" marB="0" anchor="ctr"/>
                </a:tc>
                <a:extLst>
                  <a:ext uri="{0D108BD9-81ED-4DB2-BD59-A6C34878D82A}">
                    <a16:rowId xmlns:a16="http://schemas.microsoft.com/office/drawing/2014/main" val="2164970314"/>
                  </a:ext>
                </a:extLst>
              </a:tr>
              <a:tr h="22634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ИТОГО: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78,95%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15210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604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Нетрудоустроенные выпускники 2022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0833" y="1449026"/>
            <a:ext cx="7772400" cy="4572000"/>
          </a:xfrm>
        </p:spPr>
        <p:txBody>
          <a:bodyPr/>
          <a:lstStyle/>
          <a:p>
            <a:r>
              <a:rPr lang="ru-RU" dirty="0" smtClean="0"/>
              <a:t>ЗФ-18 </a:t>
            </a:r>
            <a:r>
              <a:rPr lang="ru-RU" dirty="0" err="1"/>
              <a:t>Ахмедзянова</a:t>
            </a:r>
            <a:r>
              <a:rPr lang="ru-RU" dirty="0"/>
              <a:t> Ксения </a:t>
            </a:r>
            <a:r>
              <a:rPr lang="ru-RU" dirty="0" smtClean="0"/>
              <a:t>Игоревна - выезд за пределы РС(Я)</a:t>
            </a:r>
          </a:p>
          <a:p>
            <a:r>
              <a:rPr lang="ru-RU" dirty="0"/>
              <a:t>НО-18 </a:t>
            </a:r>
            <a:r>
              <a:rPr lang="ru-RU" dirty="0" err="1"/>
              <a:t>Таркова</a:t>
            </a:r>
            <a:r>
              <a:rPr lang="ru-RU" dirty="0"/>
              <a:t> </a:t>
            </a:r>
            <a:r>
              <a:rPr lang="ru-RU" dirty="0" err="1"/>
              <a:t>Виталина</a:t>
            </a:r>
            <a:r>
              <a:rPr lang="ru-RU" dirty="0"/>
              <a:t> </a:t>
            </a:r>
            <a:r>
              <a:rPr lang="ru-RU" dirty="0" smtClean="0"/>
              <a:t>Юрьевна - выезд </a:t>
            </a:r>
            <a:r>
              <a:rPr lang="ru-RU" dirty="0"/>
              <a:t>за пределы РС(Я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dirty="0" smtClean="0"/>
              <a:t>ГД-16 Макарова </a:t>
            </a:r>
            <a:r>
              <a:rPr lang="ru-RU" dirty="0"/>
              <a:t>Анна </a:t>
            </a:r>
            <a:r>
              <a:rPr lang="ru-RU" dirty="0" smtClean="0"/>
              <a:t>Алексеевна – не работает</a:t>
            </a:r>
          </a:p>
        </p:txBody>
      </p:sp>
    </p:spTree>
    <p:extLst>
      <p:ext uri="{BB962C8B-B14F-4D97-AF65-F5344CB8AC3E}">
        <p14:creationId xmlns:p14="http://schemas.microsoft.com/office/powerpoint/2010/main" val="300273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Приведенный контингент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522690"/>
              </p:ext>
            </p:extLst>
          </p:nvPr>
        </p:nvGraphicFramePr>
        <p:xfrm>
          <a:off x="886571" y="1556792"/>
          <a:ext cx="7056784" cy="379852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27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4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6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2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0120"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Е.7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Приведенный контингент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8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пороговое значение - 220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462,60 (2016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96896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438,60 (2017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effectLst/>
                        </a:rPr>
                        <a:t>439,20 (2018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459,60 (2019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466,40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024009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1004883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450,9 (2022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951794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521,05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(2023 г.) – прогноз на 01.10.2023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0685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927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Доп. показатель - Численность </a:t>
            </a:r>
            <a:r>
              <a:rPr lang="ru-RU" sz="3100" dirty="0"/>
              <a:t>сотрудников из числа ППС (приведенных к доле ставки), имеющих ученые степени кандидата или доктора наук, в расчете на 100 </a:t>
            </a:r>
            <a:r>
              <a:rPr lang="ru-RU" sz="3100" dirty="0" smtClean="0"/>
              <a:t>студентов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85647277"/>
              </p:ext>
            </p:extLst>
          </p:nvPr>
        </p:nvGraphicFramePr>
        <p:xfrm>
          <a:off x="755576" y="2492896"/>
          <a:ext cx="7704855" cy="289636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7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1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47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47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7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22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56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4936">
                  <a:extLst>
                    <a:ext uri="{9D8B030D-6E8A-4147-A177-3AD203B41FA5}">
                      <a16:colId xmlns:a16="http://schemas.microsoft.com/office/drawing/2014/main" val="2634762137"/>
                    </a:ext>
                  </a:extLst>
                </a:gridCol>
                <a:gridCol w="996343">
                  <a:extLst>
                    <a:ext uri="{9D8B030D-6E8A-4147-A177-3AD203B41FA5}">
                      <a16:colId xmlns:a16="http://schemas.microsoft.com/office/drawing/2014/main" val="3251101381"/>
                    </a:ext>
                  </a:extLst>
                </a:gridCol>
                <a:gridCol w="1152127">
                  <a:extLst>
                    <a:ext uri="{9D8B030D-6E8A-4147-A177-3AD203B41FA5}">
                      <a16:colId xmlns:a16="http://schemas.microsoft.com/office/drawing/2014/main" val="2567694481"/>
                    </a:ext>
                  </a:extLst>
                </a:gridCol>
              </a:tblGrid>
              <a:tr h="6499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Пороговое</a:t>
                      </a:r>
                      <a:br>
                        <a:rPr lang="ru-RU" sz="1800" dirty="0">
                          <a:effectLst/>
                          <a:latin typeface="+mn-lt"/>
                        </a:rPr>
                      </a:br>
                      <a:r>
                        <a:rPr lang="ru-RU" sz="1800" dirty="0">
                          <a:effectLst/>
                          <a:latin typeface="+mn-lt"/>
                        </a:rPr>
                        <a:t>значение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2019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04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E.8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3,47 (мах)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3,81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3,64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3,33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3,99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3,87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3,68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3,14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Кол-во остепененных ставок*100/</a:t>
                      </a:r>
                      <a:endParaRPr lang="ru-RU" sz="1600" dirty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контингент студентов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27,75*100/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729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810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843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32,35*100/803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30,75*100/793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29,75*100/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807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31,5*100/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1003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(01.10.23 г.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прогноз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737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150594"/>
              </p:ext>
            </p:extLst>
          </p:nvPr>
        </p:nvGraphicFramePr>
        <p:xfrm>
          <a:off x="179513" y="260648"/>
          <a:ext cx="8784977" cy="62331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341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1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49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87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87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2326">
                  <a:extLst>
                    <a:ext uri="{9D8B030D-6E8A-4147-A177-3AD203B41FA5}">
                      <a16:colId xmlns:a16="http://schemas.microsoft.com/office/drawing/2014/main" val="3380947114"/>
                    </a:ext>
                  </a:extLst>
                </a:gridCol>
                <a:gridCol w="1082326">
                  <a:extLst>
                    <a:ext uri="{9D8B030D-6E8A-4147-A177-3AD203B41FA5}">
                      <a16:colId xmlns:a16="http://schemas.microsoft.com/office/drawing/2014/main" val="165595152"/>
                    </a:ext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Содержание показателя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>
                          <a:effectLst/>
                          <a:latin typeface="Times New Roman"/>
                          <a:ea typeface="Times New Roman"/>
                        </a:rPr>
                        <a:t>Единица измерения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Пороговое значение показателя 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 smtClean="0">
                          <a:effectLst/>
                          <a:latin typeface="Times New Roman"/>
                          <a:ea typeface="Times New Roman"/>
                        </a:rPr>
                        <a:t>(по </a:t>
                      </a:r>
                      <a:r>
                        <a:rPr lang="ru-RU" sz="600" i="1" kern="1400" dirty="0" err="1" smtClean="0">
                          <a:effectLst/>
                          <a:latin typeface="Times New Roman"/>
                          <a:ea typeface="Times New Roman"/>
                        </a:rPr>
                        <a:t>ведомствен</a:t>
                      </a:r>
                      <a:r>
                        <a:rPr lang="ru-RU" sz="600" i="1" kern="1400" dirty="0" smtClean="0">
                          <a:effectLst/>
                          <a:latin typeface="Times New Roman"/>
                          <a:ea typeface="Times New Roman"/>
                        </a:rPr>
                        <a:t>. принадлежности)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Значение </a:t>
                      </a: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2018 г.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2019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2020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2021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2022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2023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736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1. Образовательная деятельность.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-114935"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  Средний балл ЕГЭ студентов, принятых по результатам ЕГЭ на обучение по очной форме по программам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бакалавриата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и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специалитета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за счет средств соответствующих бюджетов бюджетной системы Российской Федерации и с оплатой стоимости затрат на обучение физическими и юридическими лицами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балл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64,57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56,27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58,30 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63,63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63,62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66,57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???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8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2.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Приведенный контингент студентов.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Приведенный контингент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kern="1400" dirty="0" smtClean="0">
                          <a:effectLst/>
                          <a:latin typeface="Times New Roman"/>
                          <a:ea typeface="Times New Roman"/>
                        </a:rPr>
                        <a:t>259,60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baseline="0" dirty="0" smtClean="0">
                          <a:effectLst/>
                          <a:latin typeface="Times New Roman"/>
                          <a:ea typeface="Times New Roman"/>
                        </a:rPr>
                        <a:t>439,2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459,6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466,40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</a:t>
                      </a:r>
                      <a:endParaRPr lang="ru-RU" sz="1400" b="1" i="1" kern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450,9</a:t>
                      </a:r>
                      <a:endParaRPr lang="ru-RU" sz="1400" b="1" i="1" kern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521,05</a:t>
                      </a:r>
                      <a:endParaRPr lang="ru-RU" sz="1400" b="1" i="1" kern="1400" dirty="0" smtClean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2979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3.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Трудоустройство.</a:t>
                      </a:r>
                      <a:endParaRPr lang="ru-RU" sz="1100" dirty="0">
                        <a:effectLst/>
                        <a:latin typeface="Bodoni"/>
                        <a:ea typeface="Times New Roman"/>
                        <a:cs typeface="Bodoni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Удельный вес выпускников, трудоустроившихся в течение календарного года, следующего за годом выпуска, в общей численности выпускников образовательной организации, обучавшихся по основным образовательным программам высшего образования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kern="1400" dirty="0">
                          <a:effectLst/>
                          <a:latin typeface="Times New Roman"/>
                          <a:ea typeface="Times New Roman"/>
                        </a:rPr>
                        <a:t>70.00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72,2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72,84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93,88</a:t>
                      </a:r>
                      <a:endParaRPr lang="ru-RU" sz="1400" b="1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85,71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84,21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78,95</a:t>
                      </a:r>
                      <a:endParaRPr lang="ru-RU" sz="1400" b="1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147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4</a:t>
                      </a: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Дополнительный показатель, отражающий специфику вуза</a:t>
                      </a:r>
                      <a:r>
                        <a:rPr lang="ru-RU" sz="1100" b="1" i="1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Численность сотрудников из числа ППС (приведенных к доле ставки), имеющих ученые степени кандидата или доктора наук, в расчете на 100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3,47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3.33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3.41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3,99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3,88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3,71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3,14</a:t>
                      </a:r>
                      <a:endParaRPr lang="ru-RU" sz="14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090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r>
              <a:rPr lang="ru-RU" dirty="0" smtClean="0"/>
              <a:t>Предложения: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712968" cy="482304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Увеличить штат преподавателей, имеющих ученую степень.</a:t>
            </a:r>
          </a:p>
          <a:p>
            <a:pPr marL="0" indent="0" algn="just">
              <a:buNone/>
            </a:pPr>
            <a:r>
              <a:rPr lang="ru-RU" dirty="0" smtClean="0"/>
              <a:t>Вакансии:</a:t>
            </a:r>
          </a:p>
          <a:p>
            <a:pPr algn="just">
              <a:buFontTx/>
              <a:buChar char="-"/>
            </a:pPr>
            <a:r>
              <a:rPr lang="ru-RU" dirty="0" smtClean="0"/>
              <a:t>Кафедра </a:t>
            </a:r>
            <a:r>
              <a:rPr lang="ru-RU" dirty="0" err="1" smtClean="0"/>
              <a:t>МиИ</a:t>
            </a:r>
            <a:r>
              <a:rPr lang="ru-RU" dirty="0" smtClean="0"/>
              <a:t>: ППС для преподавания математики и информатики (2 </a:t>
            </a:r>
            <a:r>
              <a:rPr lang="ru-RU" dirty="0" err="1" smtClean="0"/>
              <a:t>шт.ед</a:t>
            </a:r>
            <a:r>
              <a:rPr lang="ru-RU" dirty="0" smtClean="0"/>
              <a:t>.);</a:t>
            </a:r>
          </a:p>
          <a:p>
            <a:pPr algn="just">
              <a:buFontTx/>
              <a:buChar char="-"/>
            </a:pPr>
            <a:r>
              <a:rPr lang="ru-RU" dirty="0" smtClean="0"/>
              <a:t>Кафедра </a:t>
            </a:r>
            <a:r>
              <a:rPr lang="ru-RU" dirty="0" err="1" smtClean="0"/>
              <a:t>ЭПиАПП</a:t>
            </a:r>
            <a:r>
              <a:rPr lang="ru-RU" dirty="0" smtClean="0"/>
              <a:t>: ППС для преподавания электроэнергетических дисциплин (1 </a:t>
            </a:r>
            <a:r>
              <a:rPr lang="ru-RU" dirty="0" err="1" smtClean="0"/>
              <a:t>шт.ед</a:t>
            </a:r>
            <a:r>
              <a:rPr lang="ru-RU" dirty="0" smtClean="0"/>
              <a:t>.);</a:t>
            </a:r>
          </a:p>
          <a:p>
            <a:pPr algn="just">
              <a:buFontTx/>
              <a:buChar char="-"/>
            </a:pPr>
            <a:r>
              <a:rPr lang="ru-RU" dirty="0" smtClean="0"/>
              <a:t>Кафедра ГД: ППС для преподавания по дисциплинам ПР (1 </a:t>
            </a:r>
            <a:r>
              <a:rPr lang="ru-RU" dirty="0" err="1" smtClean="0"/>
              <a:t>шт.ед</a:t>
            </a:r>
            <a:r>
              <a:rPr lang="ru-RU" dirty="0" smtClean="0"/>
              <a:t>.).</a:t>
            </a:r>
          </a:p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5689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596</TotalTime>
  <Words>668</Words>
  <Application>Microsoft Office PowerPoint</Application>
  <PresentationFormat>Экран (4:3)</PresentationFormat>
  <Paragraphs>241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Bodoni</vt:lpstr>
      <vt:lpstr>Calibri</vt:lpstr>
      <vt:lpstr>Cambria</vt:lpstr>
      <vt:lpstr>Cambria Math</vt:lpstr>
      <vt:lpstr>Franklin Gothic Book</vt:lpstr>
      <vt:lpstr>Perpetua</vt:lpstr>
      <vt:lpstr>Times New Roman</vt:lpstr>
      <vt:lpstr>Wingdings 2</vt:lpstr>
      <vt:lpstr>Справедливость</vt:lpstr>
      <vt:lpstr>Предварительные итоги мониторинга эффективности деятельности образовательных организаций высшего образования </vt:lpstr>
      <vt:lpstr>Показатель «Образовательная деятельность»</vt:lpstr>
      <vt:lpstr>Показатель «Трудоустройство»</vt:lpstr>
      <vt:lpstr>Трудоустройство выпускников  2022 года</vt:lpstr>
      <vt:lpstr>Нетрудоустроенные выпускники 2022 года</vt:lpstr>
      <vt:lpstr>Приведенный контингент</vt:lpstr>
      <vt:lpstr>Доп. показатель - Численность сотрудников из числа ППС (приведенных к доле ставки), имеющих ученые степени кандидата или доктора наук, в расчете на 100 студентов</vt:lpstr>
      <vt:lpstr>Презентация PowerPoint</vt:lpstr>
      <vt:lpstr>Предложения: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мониторинга эффективности</dc:title>
  <dc:creator>елена</dc:creator>
  <cp:lastModifiedBy>Лидия Дмитриевна Ядреева</cp:lastModifiedBy>
  <cp:revision>74</cp:revision>
  <cp:lastPrinted>2023-06-17T02:52:55Z</cp:lastPrinted>
  <dcterms:created xsi:type="dcterms:W3CDTF">2018-11-29T01:54:44Z</dcterms:created>
  <dcterms:modified xsi:type="dcterms:W3CDTF">2023-06-17T02:53:01Z</dcterms:modified>
</cp:coreProperties>
</file>