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2" r:id="rId3"/>
    <p:sldId id="266" r:id="rId4"/>
    <p:sldId id="272" r:id="rId5"/>
    <p:sldId id="279" r:id="rId6"/>
    <p:sldId id="326" r:id="rId7"/>
    <p:sldId id="327" r:id="rId8"/>
    <p:sldId id="328" r:id="rId9"/>
    <p:sldId id="329" r:id="rId10"/>
    <p:sldId id="299" r:id="rId11"/>
    <p:sldId id="305" r:id="rId12"/>
    <p:sldId id="309" r:id="rId13"/>
    <p:sldId id="331" r:id="rId14"/>
    <p:sldId id="330" r:id="rId15"/>
    <p:sldId id="320" r:id="rId16"/>
    <p:sldId id="332" r:id="rId17"/>
  </p:sldIdLst>
  <p:sldSz cx="9144000" cy="5143500" type="screen16x9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654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8058"/>
          </a:xfrm>
          <a:prstGeom prst="rect">
            <a:avLst/>
          </a:prstGeom>
        </p:spPr>
        <p:txBody>
          <a:bodyPr vert="horz" lIns="106903" tIns="53451" rIns="106903" bIns="53451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365" y="1"/>
            <a:ext cx="4308422" cy="338058"/>
          </a:xfrm>
          <a:prstGeom prst="rect">
            <a:avLst/>
          </a:prstGeom>
        </p:spPr>
        <p:txBody>
          <a:bodyPr vert="horz" lIns="106903" tIns="53451" rIns="106903" bIns="53451" rtlCol="0"/>
          <a:lstStyle>
            <a:lvl1pPr algn="r">
              <a:defRPr sz="14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3106"/>
            <a:ext cx="4308422" cy="338058"/>
          </a:xfrm>
          <a:prstGeom prst="rect">
            <a:avLst/>
          </a:prstGeom>
        </p:spPr>
        <p:txBody>
          <a:bodyPr vert="horz" lIns="106903" tIns="53451" rIns="106903" bIns="53451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365" y="6423106"/>
            <a:ext cx="4308422" cy="338058"/>
          </a:xfrm>
          <a:prstGeom prst="rect">
            <a:avLst/>
          </a:prstGeom>
        </p:spPr>
        <p:txBody>
          <a:bodyPr vert="horz" lIns="106903" tIns="53451" rIns="106903" bIns="53451" rtlCol="0" anchor="b"/>
          <a:lstStyle>
            <a:lvl1pPr algn="r">
              <a:defRPr sz="1400"/>
            </a:lvl1pPr>
          </a:lstStyle>
          <a:p>
            <a:fld id="{C0E2E9A3-6F9A-452E-94AA-322244FE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9737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54955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3304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9858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3491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03" tIns="53451" rIns="106903" bIns="53451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799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2525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2525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2525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2277" y="830942"/>
            <a:ext cx="7979445" cy="1052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1">
                <a:solidFill>
                  <a:srgbClr val="2525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2769" y="1785503"/>
            <a:ext cx="7598460" cy="1717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650863" y="4942238"/>
            <a:ext cx="1214754" cy="127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 i="1">
                <a:solidFill>
                  <a:srgbClr val="2B2A2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10" dirty="0">
                <a:latin typeface="Arial"/>
                <a:cs typeface="Arial"/>
              </a:rPr>
              <a:t>QIS</a:t>
            </a:r>
            <a:r>
              <a:rPr spc="-105" dirty="0">
                <a:latin typeface="Arial"/>
                <a:cs typeface="Arial"/>
              </a:rPr>
              <a:t>L</a:t>
            </a:r>
            <a:r>
              <a:rPr spc="-75" dirty="0">
                <a:latin typeface="Arial"/>
                <a:cs typeface="Arial"/>
              </a:rPr>
              <a:t>-HGX</a:t>
            </a:r>
            <a:r>
              <a:rPr spc="-35" dirty="0">
                <a:latin typeface="Arial"/>
                <a:cs typeface="Arial"/>
              </a:rPr>
              <a:t>.</a:t>
            </a:r>
            <a:r>
              <a:rPr spc="-170" dirty="0">
                <a:solidFill>
                  <a:srgbClr val="344392"/>
                </a:solidFill>
                <a:latin typeface="Arial"/>
                <a:cs typeface="Arial"/>
              </a:rPr>
              <a:t>U</a:t>
            </a:r>
            <a:r>
              <a:rPr spc="-150" dirty="0">
                <a:solidFill>
                  <a:srgbClr val="344392"/>
                </a:solidFill>
                <a:latin typeface="Arial"/>
                <a:cs typeface="Arial"/>
              </a:rPr>
              <a:t>X</a:t>
            </a:r>
            <a:r>
              <a:rPr dirty="0">
                <a:solidFill>
                  <a:srgbClr val="344392"/>
                </a:solidFill>
                <a:latin typeface="Arial"/>
                <a:cs typeface="Arial"/>
              </a:rPr>
              <a:t>   </a:t>
            </a:r>
            <a:r>
              <a:rPr spc="-15" dirty="0">
                <a:solidFill>
                  <a:srgbClr val="344392"/>
                </a:solidFill>
                <a:latin typeface="Arial"/>
                <a:cs typeface="Arial"/>
              </a:rPr>
              <a:t> </a:t>
            </a:r>
            <a:r>
              <a:rPr spc="-85" dirty="0">
                <a:latin typeface="Arial"/>
                <a:cs typeface="Arial"/>
              </a:rPr>
              <a:t>XN</a:t>
            </a:r>
            <a:r>
              <a:rPr spc="-80" dirty="0">
                <a:latin typeface="Arial"/>
                <a:cs typeface="Arial"/>
              </a:rPr>
              <a:t>F</a:t>
            </a:r>
            <a:r>
              <a:rPr spc="-135" dirty="0">
                <a:latin typeface="Arial"/>
                <a:cs typeface="Arial"/>
              </a:rPr>
              <a:t>-Q</a:t>
            </a:r>
            <a:r>
              <a:rPr spc="-145" dirty="0">
                <a:latin typeface="Arial"/>
                <a:cs typeface="Arial"/>
              </a:rPr>
              <a:t>L</a:t>
            </a:r>
            <a:r>
              <a:rPr spc="-80" dirty="0">
                <a:latin typeface="Arial"/>
                <a:cs typeface="Arial"/>
              </a:rPr>
              <a:t>FD</a:t>
            </a:r>
            <a:r>
              <a:rPr spc="-30" dirty="0">
                <a:latin typeface="Arial"/>
                <a:cs typeface="Arial"/>
              </a:rPr>
              <a:t>.</a:t>
            </a:r>
            <a:r>
              <a:rPr spc="-165" dirty="0">
                <a:solidFill>
                  <a:srgbClr val="344392"/>
                </a:solidFill>
                <a:latin typeface="Arial"/>
                <a:cs typeface="Arial"/>
              </a:rPr>
              <a:t>UX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99143" y="4939121"/>
            <a:ext cx="179070" cy="139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933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702051" cy="51431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02051" y="4141"/>
            <a:ext cx="6018276" cy="30044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14231" y="0"/>
            <a:ext cx="429768" cy="5143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02051" y="3012720"/>
            <a:ext cx="6018276" cy="21447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38800" y="370906"/>
            <a:ext cx="3219450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300" b="1" spc="5" dirty="0" smtClean="0">
                <a:solidFill>
                  <a:srgbClr val="2B2A29"/>
                </a:solidFill>
                <a:latin typeface="Arial"/>
                <a:cs typeface="Arial"/>
              </a:rPr>
              <a:t>О подготовке к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6801" y="878737"/>
            <a:ext cx="4267199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3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аккредитационному</a:t>
            </a:r>
            <a:r>
              <a:rPr lang="ru-RU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мониторингу </a:t>
            </a:r>
            <a:endParaRPr sz="3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49556" y="4781550"/>
            <a:ext cx="132168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i="1" spc="-5" dirty="0" smtClean="0">
                <a:solidFill>
                  <a:srgbClr val="2B2A29"/>
                </a:solidFill>
                <a:latin typeface="Arial"/>
                <a:cs typeface="Arial"/>
              </a:rPr>
              <a:t>Январь, 2023</a:t>
            </a:r>
            <a:endParaRPr sz="1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35732" y="852775"/>
            <a:ext cx="544068" cy="7101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515352" y="1842312"/>
            <a:ext cx="1044575" cy="360045"/>
          </a:xfrm>
          <a:custGeom>
            <a:avLst/>
            <a:gdLst/>
            <a:ahLst/>
            <a:cxnLst/>
            <a:rect l="l" t="t" r="r" b="b"/>
            <a:pathLst>
              <a:path w="1044575" h="360044">
                <a:moveTo>
                  <a:pt x="0" y="359994"/>
                </a:moveTo>
                <a:lnTo>
                  <a:pt x="1044003" y="359994"/>
                </a:lnTo>
                <a:lnTo>
                  <a:pt x="1044003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15352" y="2202230"/>
            <a:ext cx="1044575" cy="360045"/>
          </a:xfrm>
          <a:custGeom>
            <a:avLst/>
            <a:gdLst/>
            <a:ahLst/>
            <a:cxnLst/>
            <a:rect l="l" t="t" r="r" b="b"/>
            <a:pathLst>
              <a:path w="1044575" h="360044">
                <a:moveTo>
                  <a:pt x="0" y="359994"/>
                </a:moveTo>
                <a:lnTo>
                  <a:pt x="1044003" y="359994"/>
                </a:lnTo>
                <a:lnTo>
                  <a:pt x="1044003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00355" y="234261"/>
            <a:ext cx="797944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i="0" spc="-10" dirty="0" smtClean="0">
                <a:solidFill>
                  <a:srgbClr val="003399"/>
                </a:solidFill>
                <a:latin typeface="Arial"/>
                <a:cs typeface="Arial"/>
              </a:rPr>
              <a:t>АП-7</a:t>
            </a:r>
            <a:r>
              <a:rPr sz="1800" b="1" i="0" dirty="0" smtClean="0">
                <a:solidFill>
                  <a:srgbClr val="003399"/>
                </a:solidFill>
                <a:latin typeface="Arial"/>
                <a:cs typeface="Arial"/>
              </a:rPr>
              <a:t>. 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Н</a:t>
            </a:r>
            <a:r>
              <a:rPr sz="1800" b="1" i="0" spc="-15" dirty="0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л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и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ч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и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spc="20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вну</a:t>
            </a:r>
            <a:r>
              <a:rPr sz="1800" b="1" i="0" spc="-30" dirty="0">
                <a:solidFill>
                  <a:srgbClr val="003399"/>
                </a:solidFill>
                <a:latin typeface="Arial"/>
                <a:cs typeface="Arial"/>
              </a:rPr>
              <a:t>т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ренней</a:t>
            </a:r>
            <a:r>
              <a:rPr sz="1800" b="1" i="0" spc="40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с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и</a:t>
            </a:r>
            <a:r>
              <a:rPr sz="1800" b="1" i="0" spc="-15" dirty="0">
                <a:solidFill>
                  <a:srgbClr val="003399"/>
                </a:solidFill>
                <a:latin typeface="Arial"/>
                <a:cs typeface="Arial"/>
              </a:rPr>
              <a:t>с</a:t>
            </a:r>
            <a:r>
              <a:rPr sz="1800" b="1" i="0" spc="-35" dirty="0">
                <a:solidFill>
                  <a:srgbClr val="003399"/>
                </a:solidFill>
                <a:latin typeface="Arial"/>
                <a:cs typeface="Arial"/>
              </a:rPr>
              <a:t>т</a:t>
            </a:r>
            <a:r>
              <a:rPr sz="1800" b="1" i="0" spc="-20" dirty="0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мы</a:t>
            </a:r>
            <a:r>
              <a:rPr sz="1800" b="1" i="0" spc="40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оц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нки</a:t>
            </a:r>
            <a:r>
              <a:rPr sz="1800" b="1" i="0" spc="10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к</a:t>
            </a:r>
            <a:r>
              <a:rPr sz="1800" b="1" i="0" spc="-60" dirty="0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ч</a:t>
            </a:r>
            <a:r>
              <a:rPr sz="1800" b="1" i="0" spc="-35" dirty="0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с</a:t>
            </a:r>
            <a:r>
              <a:rPr sz="1800" b="1" i="0" spc="-20" dirty="0">
                <a:solidFill>
                  <a:srgbClr val="003399"/>
                </a:solidFill>
                <a:latin typeface="Arial"/>
                <a:cs typeface="Arial"/>
              </a:rPr>
              <a:t>т</a:t>
            </a:r>
            <a:r>
              <a:rPr sz="1800" b="1" i="0" spc="-30" dirty="0">
                <a:solidFill>
                  <a:srgbClr val="003399"/>
                </a:solidFill>
                <a:latin typeface="Arial"/>
                <a:cs typeface="Arial"/>
              </a:rPr>
              <a:t>в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а</a:t>
            </a:r>
            <a:endParaRPr sz="18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spc="5" dirty="0">
                <a:solidFill>
                  <a:srgbClr val="003399"/>
                </a:solidFill>
                <a:latin typeface="Arial"/>
                <a:cs typeface="Arial"/>
              </a:rPr>
              <a:t>б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р</a:t>
            </a:r>
            <a:r>
              <a:rPr sz="1800" b="1" i="0" spc="20" dirty="0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spc="-45" dirty="0">
                <a:solidFill>
                  <a:srgbClr val="003399"/>
                </a:solidFill>
                <a:latin typeface="Arial"/>
                <a:cs typeface="Arial"/>
              </a:rPr>
              <a:t>з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spc="-25" dirty="0">
                <a:solidFill>
                  <a:srgbClr val="003399"/>
                </a:solidFill>
                <a:latin typeface="Arial"/>
                <a:cs typeface="Arial"/>
              </a:rPr>
              <a:t>в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ания</a:t>
            </a:r>
            <a:r>
              <a:rPr sz="1800" b="1" i="0" spc="15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-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spc="-80" dirty="0">
                <a:solidFill>
                  <a:srgbClr val="003399"/>
                </a:solidFill>
                <a:latin typeface="Arial"/>
                <a:cs typeface="Arial"/>
              </a:rPr>
              <a:t>В</a:t>
            </a:r>
            <a:r>
              <a:rPr sz="1800" b="1" i="0" spc="-55" dirty="0">
                <a:solidFill>
                  <a:srgbClr val="003399"/>
                </a:solidFill>
                <a:latin typeface="Arial"/>
                <a:cs typeface="Arial"/>
              </a:rPr>
              <a:t>С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spc="5" dirty="0">
                <a:solidFill>
                  <a:srgbClr val="003399"/>
                </a:solidFill>
                <a:latin typeface="Arial"/>
                <a:cs typeface="Arial"/>
              </a:rPr>
              <a:t>К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650863" y="4934065"/>
            <a:ext cx="121475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n</a:t>
            </a:r>
            <a:r>
              <a:rPr sz="800" b="1" i="1" spc="-5" dirty="0">
                <a:latin typeface="Arial"/>
                <a:cs typeface="Arial"/>
              </a:rPr>
              <a:t>f</a:t>
            </a:r>
            <a:r>
              <a:rPr sz="800" b="1" i="1" dirty="0">
                <a:latin typeface="Arial"/>
                <a:cs typeface="Arial"/>
              </a:rPr>
              <a:t>p</a:t>
            </a:r>
            <a:r>
              <a:rPr sz="800" b="1" i="1" spc="5" dirty="0">
                <a:latin typeface="Arial"/>
                <a:cs typeface="Arial"/>
              </a:rPr>
              <a:t>i</a:t>
            </a:r>
            <a:r>
              <a:rPr sz="800" b="1" i="1" spc="-5" dirty="0">
                <a:latin typeface="Arial"/>
                <a:cs typeface="Arial"/>
              </a:rPr>
              <a:t>-e</a:t>
            </a:r>
            <a:r>
              <a:rPr sz="800" b="1" i="1" dirty="0">
                <a:latin typeface="Arial"/>
                <a:cs typeface="Arial"/>
              </a:rPr>
              <a:t>du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</a:t>
            </a:r>
            <a:r>
              <a:rPr sz="800" b="1" i="1" dirty="0">
                <a:solidFill>
                  <a:srgbClr val="0033CC"/>
                </a:solidFill>
                <a:latin typeface="Arial"/>
                <a:cs typeface="Arial"/>
              </a:rPr>
              <a:t>u   </a:t>
            </a:r>
            <a:r>
              <a:rPr sz="800" b="1" i="1" spc="-15" dirty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sz="800" b="1" i="1" dirty="0">
                <a:latin typeface="Arial"/>
                <a:cs typeface="Arial"/>
              </a:rPr>
              <a:t>uk</a:t>
            </a:r>
            <a:r>
              <a:rPr sz="800" b="1" i="1" spc="-10" dirty="0">
                <a:latin typeface="Arial"/>
                <a:cs typeface="Arial"/>
              </a:rPr>
              <a:t>c</a:t>
            </a:r>
            <a:r>
              <a:rPr sz="800" b="1" i="1" spc="-5" dirty="0">
                <a:latin typeface="Arial"/>
                <a:cs typeface="Arial"/>
              </a:rPr>
              <a:t>-</a:t>
            </a:r>
            <a:r>
              <a:rPr sz="800" b="1" i="1" dirty="0">
                <a:latin typeface="Arial"/>
                <a:cs typeface="Arial"/>
              </a:rPr>
              <a:t>ni</a:t>
            </a:r>
            <a:r>
              <a:rPr sz="800" b="1" i="1" spc="-5" dirty="0">
                <a:latin typeface="Arial"/>
                <a:cs typeface="Arial"/>
              </a:rPr>
              <a:t>ca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ru</a:t>
            </a:r>
            <a:endParaRPr sz="8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110581"/>
              </p:ext>
            </p:extLst>
          </p:nvPr>
        </p:nvGraphicFramePr>
        <p:xfrm>
          <a:off x="6705600" y="685097"/>
          <a:ext cx="1404061" cy="8811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4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1150">
                <a:tc>
                  <a:txBody>
                    <a:bodyPr/>
                    <a:lstStyle/>
                    <a:p>
                      <a:pPr marL="333375">
                        <a:lnSpc>
                          <a:spcPct val="100000"/>
                        </a:lnSpc>
                      </a:pPr>
                      <a:r>
                        <a:rPr sz="700" dirty="0">
                          <a:latin typeface="Arial"/>
                          <a:cs typeface="Arial"/>
                        </a:rPr>
                        <a:t>зн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аче</a:t>
                      </a:r>
                      <a:r>
                        <a:rPr sz="7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7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700" dirty="0">
                          <a:latin typeface="Arial"/>
                          <a:cs typeface="Arial"/>
                        </a:rPr>
                        <a:t>е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2700">
                      <a:solidFill>
                        <a:srgbClr val="D9D9D9"/>
                      </a:solidFill>
                      <a:prstDash val="solid"/>
                    </a:lnR>
                    <a:lnB w="12700">
                      <a:solidFill>
                        <a:srgbClr val="BEBEBE"/>
                      </a:solidFill>
                      <a:prstDash val="soli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ба</a:t>
                      </a:r>
                      <a:r>
                        <a:rPr sz="700" dirty="0">
                          <a:latin typeface="Arial"/>
                          <a:cs typeface="Arial"/>
                        </a:rPr>
                        <a:t>лл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D9D9D9"/>
                      </a:solidFill>
                      <a:prstDash val="solid"/>
                    </a:lnL>
                    <a:lnB w="12700">
                      <a:solidFill>
                        <a:srgbClr val="BEBEBE"/>
                      </a:solidFill>
                      <a:prstDash val="soli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4">
                <a:tc>
                  <a:txBody>
                    <a:bodyPr/>
                    <a:lstStyle/>
                    <a:p>
                      <a:pPr marL="325755">
                        <a:lnSpc>
                          <a:spcPct val="100000"/>
                        </a:lnSpc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ее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тся</a:t>
                      </a:r>
                    </a:p>
                  </a:txBody>
                  <a:tcPr marL="0" marR="0" marT="0" marB="0">
                    <a:lnR w="12700">
                      <a:solidFill>
                        <a:srgbClr val="BEBEBE"/>
                      </a:solidFill>
                      <a:prstDash val="solid"/>
                    </a:lnR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640" marR="14604" indent="-22860">
                        <a:lnSpc>
                          <a:spcPts val="950"/>
                        </a:lnSpc>
                      </a:pPr>
                      <a:r>
                        <a:rPr sz="8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 2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0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(Н)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BEBEBE"/>
                      </a:solidFill>
                      <a:prstDash val="solid"/>
                    </a:lnL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918">
                <a:tc>
                  <a:txBody>
                    <a:bodyPr/>
                    <a:lstStyle/>
                    <a:p>
                      <a:pPr marL="255904">
                        <a:lnSpc>
                          <a:spcPct val="100000"/>
                        </a:lnSpc>
                      </a:pPr>
                      <a:r>
                        <a:rPr sz="800" dirty="0">
                          <a:latin typeface="Arial"/>
                          <a:cs typeface="Arial"/>
                        </a:rPr>
                        <a:t>не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ее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тся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2700">
                      <a:solidFill>
                        <a:srgbClr val="BEBEBE"/>
                      </a:solidFill>
                      <a:prstDash val="solid"/>
                    </a:lnR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dirty="0"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0" marR="0" marT="0" marB="0">
                    <a:lnL w="12700">
                      <a:solidFill>
                        <a:srgbClr val="BEBEBE"/>
                      </a:solidFill>
                      <a:prstDash val="solid"/>
                    </a:lnL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00" y="1660422"/>
            <a:ext cx="8305800" cy="34830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8400" y="1790357"/>
            <a:ext cx="1028700" cy="13741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72019" y="1502448"/>
            <a:ext cx="1188085" cy="288290"/>
          </a:xfrm>
          <a:custGeom>
            <a:avLst/>
            <a:gdLst/>
            <a:ahLst/>
            <a:cxnLst/>
            <a:rect l="l" t="t" r="r" b="b"/>
            <a:pathLst>
              <a:path w="1188084" h="288289">
                <a:moveTo>
                  <a:pt x="0" y="287997"/>
                </a:moveTo>
                <a:lnTo>
                  <a:pt x="1187996" y="287997"/>
                </a:lnTo>
                <a:lnTo>
                  <a:pt x="1187996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72019" y="1790357"/>
            <a:ext cx="1188085" cy="288290"/>
          </a:xfrm>
          <a:custGeom>
            <a:avLst/>
            <a:gdLst/>
            <a:ahLst/>
            <a:cxnLst/>
            <a:rect l="l" t="t" r="r" b="b"/>
            <a:pathLst>
              <a:path w="1188084" h="288289">
                <a:moveTo>
                  <a:pt x="0" y="287997"/>
                </a:moveTo>
                <a:lnTo>
                  <a:pt x="1187996" y="287997"/>
                </a:lnTo>
                <a:lnTo>
                  <a:pt x="1187996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72019" y="2078393"/>
            <a:ext cx="1188085" cy="288290"/>
          </a:xfrm>
          <a:custGeom>
            <a:avLst/>
            <a:gdLst/>
            <a:ahLst/>
            <a:cxnLst/>
            <a:rect l="l" t="t" r="r" b="b"/>
            <a:pathLst>
              <a:path w="1188084" h="288289">
                <a:moveTo>
                  <a:pt x="0" y="287997"/>
                </a:moveTo>
                <a:lnTo>
                  <a:pt x="1187996" y="287997"/>
                </a:lnTo>
                <a:lnTo>
                  <a:pt x="1187996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95800" y="2193549"/>
            <a:ext cx="3192779" cy="22585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09600" y="97726"/>
            <a:ext cx="769620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1800" b="1" dirty="0" smtClean="0">
                <a:solidFill>
                  <a:srgbClr val="003399"/>
                </a:solidFill>
                <a:latin typeface="Arial"/>
                <a:cs typeface="Arial"/>
              </a:rPr>
              <a:t>АП8</a:t>
            </a:r>
            <a:r>
              <a:rPr sz="1800" b="1" dirty="0" smtClean="0">
                <a:solidFill>
                  <a:srgbClr val="003399"/>
                </a:solidFill>
                <a:latin typeface="Arial"/>
                <a:cs typeface="Arial"/>
              </a:rPr>
              <a:t>. </a:t>
            </a:r>
            <a:r>
              <a:rPr lang="ru-RU" b="1" dirty="0">
                <a:solidFill>
                  <a:srgbClr val="003399"/>
                </a:solidFill>
                <a:latin typeface="Arial"/>
                <a:cs typeface="Arial"/>
              </a:rPr>
              <a:t>Доля выпускников, трудоустроившихся </a:t>
            </a:r>
            <a:r>
              <a:rPr lang="ru-RU" sz="1400" b="1" dirty="0">
                <a:solidFill>
                  <a:srgbClr val="003399"/>
                </a:solidFill>
                <a:latin typeface="Arial"/>
                <a:cs typeface="Arial"/>
              </a:rPr>
              <a:t>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650863" y="4934065"/>
            <a:ext cx="121475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n</a:t>
            </a:r>
            <a:r>
              <a:rPr sz="800" b="1" i="1" spc="-5" dirty="0">
                <a:latin typeface="Arial"/>
                <a:cs typeface="Arial"/>
              </a:rPr>
              <a:t>f</a:t>
            </a:r>
            <a:r>
              <a:rPr sz="800" b="1" i="1" dirty="0">
                <a:latin typeface="Arial"/>
                <a:cs typeface="Arial"/>
              </a:rPr>
              <a:t>p</a:t>
            </a:r>
            <a:r>
              <a:rPr sz="800" b="1" i="1" spc="5" dirty="0">
                <a:latin typeface="Arial"/>
                <a:cs typeface="Arial"/>
              </a:rPr>
              <a:t>i</a:t>
            </a:r>
            <a:r>
              <a:rPr sz="800" b="1" i="1" spc="-5" dirty="0">
                <a:latin typeface="Arial"/>
                <a:cs typeface="Arial"/>
              </a:rPr>
              <a:t>-e</a:t>
            </a:r>
            <a:r>
              <a:rPr sz="800" b="1" i="1" dirty="0">
                <a:latin typeface="Arial"/>
                <a:cs typeface="Arial"/>
              </a:rPr>
              <a:t>du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</a:t>
            </a:r>
            <a:r>
              <a:rPr sz="800" b="1" i="1" dirty="0">
                <a:solidFill>
                  <a:srgbClr val="0033CC"/>
                </a:solidFill>
                <a:latin typeface="Arial"/>
                <a:cs typeface="Arial"/>
              </a:rPr>
              <a:t>u   </a:t>
            </a:r>
            <a:r>
              <a:rPr sz="800" b="1" i="1" spc="-15" dirty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sz="800" b="1" i="1" dirty="0">
                <a:latin typeface="Arial"/>
                <a:cs typeface="Arial"/>
              </a:rPr>
              <a:t>uk</a:t>
            </a:r>
            <a:r>
              <a:rPr sz="800" b="1" i="1" spc="-10" dirty="0">
                <a:latin typeface="Arial"/>
                <a:cs typeface="Arial"/>
              </a:rPr>
              <a:t>c</a:t>
            </a:r>
            <a:r>
              <a:rPr sz="800" b="1" i="1" spc="-5" dirty="0">
                <a:latin typeface="Arial"/>
                <a:cs typeface="Arial"/>
              </a:rPr>
              <a:t>-</a:t>
            </a:r>
            <a:r>
              <a:rPr sz="800" b="1" i="1" dirty="0">
                <a:latin typeface="Arial"/>
                <a:cs typeface="Arial"/>
              </a:rPr>
              <a:t>ni</a:t>
            </a:r>
            <a:r>
              <a:rPr sz="800" b="1" i="1" spc="-5" dirty="0">
                <a:latin typeface="Arial"/>
                <a:cs typeface="Arial"/>
              </a:rPr>
              <a:t>ca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ru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885126"/>
              </p:ext>
            </p:extLst>
          </p:nvPr>
        </p:nvGraphicFramePr>
        <p:xfrm>
          <a:off x="381000" y="1496650"/>
          <a:ext cx="2057400" cy="16783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8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3830"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зн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аче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</a:t>
                      </a:r>
                    </a:p>
                  </a:txBody>
                  <a:tcPr marL="0" marR="0" marT="0" marB="0">
                    <a:lnR w="12700">
                      <a:solidFill>
                        <a:srgbClr val="D9D9D9"/>
                      </a:solidFill>
                      <a:prstDash val="solid"/>
                    </a:lnR>
                    <a:lnB w="12700">
                      <a:solidFill>
                        <a:srgbClr val="BEBEBE"/>
                      </a:solidFill>
                      <a:prstDash val="soli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ба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лл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D9D9D9"/>
                      </a:solidFill>
                      <a:prstDash val="solid"/>
                    </a:lnL>
                    <a:lnB w="12700">
                      <a:solidFill>
                        <a:srgbClr val="BEBEBE"/>
                      </a:solidFill>
                      <a:prstDash val="soli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564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 75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105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 бо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е</a:t>
                      </a:r>
                    </a:p>
                  </a:txBody>
                  <a:tcPr marL="0" marR="0" marT="0" marB="0">
                    <a:lnR w="12700">
                      <a:solidFill>
                        <a:srgbClr val="BEBEBE"/>
                      </a:solidFill>
                      <a:prstDash val="solid"/>
                    </a:lnR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20</a:t>
                      </a:r>
                      <a:endParaRPr sz="105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BEBEBE"/>
                      </a:solidFill>
                      <a:prstDash val="solid"/>
                    </a:lnL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355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 50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105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05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75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0" marR="0" marT="0" marB="0">
                    <a:lnR w="12700">
                      <a:solidFill>
                        <a:srgbClr val="BEBEBE"/>
                      </a:solidFill>
                      <a:prstDash val="solid"/>
                    </a:lnR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10</a:t>
                      </a:r>
                      <a:endParaRPr sz="105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BEBEBE"/>
                      </a:solidFill>
                      <a:prstDash val="solid"/>
                    </a:lnL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564">
                <a:tc>
                  <a:txBody>
                    <a:bodyPr/>
                    <a:lstStyle/>
                    <a:p>
                      <a:pPr marL="330200">
                        <a:lnSpc>
                          <a:spcPct val="100000"/>
                        </a:lnSpc>
                      </a:pPr>
                      <a:r>
                        <a:rPr sz="105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5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-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1050" dirty="0">
                          <a:latin typeface="Arial"/>
                          <a:cs typeface="Arial"/>
                        </a:rPr>
                        <a:t>%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2700">
                      <a:solidFill>
                        <a:srgbClr val="BEBEBE"/>
                      </a:solidFill>
                      <a:prstDash val="solid"/>
                    </a:lnR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dirty="0"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0" marR="0" marT="0" marB="0">
                    <a:lnL w="12700">
                      <a:solidFill>
                        <a:srgbClr val="BEBEBE"/>
                      </a:solidFill>
                      <a:prstDash val="solid"/>
                    </a:lnL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24699" y="0"/>
            <a:ext cx="0" cy="4883150"/>
          </a:xfrm>
          <a:custGeom>
            <a:avLst/>
            <a:gdLst/>
            <a:ahLst/>
            <a:cxnLst/>
            <a:rect l="l" t="t" r="r" b="b"/>
            <a:pathLst>
              <a:path h="4883150">
                <a:moveTo>
                  <a:pt x="0" y="0"/>
                </a:moveTo>
                <a:lnTo>
                  <a:pt x="0" y="4882895"/>
                </a:lnTo>
              </a:path>
            </a:pathLst>
          </a:custGeom>
          <a:ln w="378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3048" y="102851"/>
            <a:ext cx="7109459" cy="17510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86" y="4985003"/>
            <a:ext cx="8892031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20923" y="2199943"/>
            <a:ext cx="5757671" cy="28529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20923" y="4985003"/>
            <a:ext cx="5757671" cy="259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48638" y="3989489"/>
            <a:ext cx="107872" cy="14512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63979" y="4027182"/>
            <a:ext cx="714616" cy="1100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71488" y="4882896"/>
            <a:ext cx="1414780" cy="216535"/>
          </a:xfrm>
          <a:custGeom>
            <a:avLst/>
            <a:gdLst/>
            <a:ahLst/>
            <a:cxnLst/>
            <a:rect l="l" t="t" r="r" b="b"/>
            <a:pathLst>
              <a:path w="1414779" h="216535">
                <a:moveTo>
                  <a:pt x="0" y="216408"/>
                </a:moveTo>
                <a:lnTo>
                  <a:pt x="1414272" y="216408"/>
                </a:lnTo>
                <a:lnTo>
                  <a:pt x="1414272" y="0"/>
                </a:lnTo>
                <a:lnTo>
                  <a:pt x="0" y="0"/>
                </a:lnTo>
                <a:lnTo>
                  <a:pt x="0" y="2164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>
                <a:solidFill>
                  <a:srgbClr val="A7A7A7"/>
                </a:solidFill>
                <a:latin typeface="Arial"/>
                <a:cs typeface="Arial"/>
              </a:rPr>
              <a:t>12</a:t>
            </a:fld>
            <a:endParaRPr dirty="0">
              <a:solidFill>
                <a:srgbClr val="A7A7A7"/>
              </a:solidFill>
              <a:latin typeface="Arial"/>
              <a:cs typeface="Arial"/>
            </a:endParaRPr>
          </a:p>
        </p:txBody>
      </p:sp>
      <p:sp>
        <p:nvSpPr>
          <p:cNvPr id="20" name="object 3"/>
          <p:cNvSpPr txBox="1"/>
          <p:nvPr/>
        </p:nvSpPr>
        <p:spPr>
          <a:xfrm>
            <a:off x="24245" y="2266950"/>
            <a:ext cx="3785755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Возможно, в показатели АМ будут включены независимая оценка качества подготовки выпускников (ФИЭБ) и профессионально-общественная аккредитация (ПОА).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endParaRPr lang="ru-RU" sz="1600" spc="-5" dirty="0" smtClean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444381"/>
              </p:ext>
            </p:extLst>
          </p:nvPr>
        </p:nvGraphicFramePr>
        <p:xfrm>
          <a:off x="152400" y="209547"/>
          <a:ext cx="8915401" cy="3819664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37800874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103130289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436763806"/>
                    </a:ext>
                  </a:extLst>
                </a:gridCol>
                <a:gridCol w="632557">
                  <a:extLst>
                    <a:ext uri="{9D8B030D-6E8A-4147-A177-3AD203B41FA5}">
                      <a16:colId xmlns:a16="http://schemas.microsoft.com/office/drawing/2014/main" val="2618662078"/>
                    </a:ext>
                  </a:extLst>
                </a:gridCol>
                <a:gridCol w="471373">
                  <a:extLst>
                    <a:ext uri="{9D8B030D-6E8A-4147-A177-3AD203B41FA5}">
                      <a16:colId xmlns:a16="http://schemas.microsoft.com/office/drawing/2014/main" val="4018464286"/>
                    </a:ext>
                  </a:extLst>
                </a:gridCol>
                <a:gridCol w="425729">
                  <a:extLst>
                    <a:ext uri="{9D8B030D-6E8A-4147-A177-3AD203B41FA5}">
                      <a16:colId xmlns:a16="http://schemas.microsoft.com/office/drawing/2014/main" val="1345767100"/>
                    </a:ext>
                  </a:extLst>
                </a:gridCol>
                <a:gridCol w="408302">
                  <a:extLst>
                    <a:ext uri="{9D8B030D-6E8A-4147-A177-3AD203B41FA5}">
                      <a16:colId xmlns:a16="http://schemas.microsoft.com/office/drawing/2014/main" val="498726111"/>
                    </a:ext>
                  </a:extLst>
                </a:gridCol>
                <a:gridCol w="391702">
                  <a:extLst>
                    <a:ext uri="{9D8B030D-6E8A-4147-A177-3AD203B41FA5}">
                      <a16:colId xmlns:a16="http://schemas.microsoft.com/office/drawing/2014/main" val="1456997426"/>
                    </a:ext>
                  </a:extLst>
                </a:gridCol>
                <a:gridCol w="418260">
                  <a:extLst>
                    <a:ext uri="{9D8B030D-6E8A-4147-A177-3AD203B41FA5}">
                      <a16:colId xmlns:a16="http://schemas.microsoft.com/office/drawing/2014/main" val="924133268"/>
                    </a:ext>
                  </a:extLst>
                </a:gridCol>
                <a:gridCol w="331953">
                  <a:extLst>
                    <a:ext uri="{9D8B030D-6E8A-4147-A177-3AD203B41FA5}">
                      <a16:colId xmlns:a16="http://schemas.microsoft.com/office/drawing/2014/main" val="1511109619"/>
                    </a:ext>
                  </a:extLst>
                </a:gridCol>
                <a:gridCol w="336100">
                  <a:extLst>
                    <a:ext uri="{9D8B030D-6E8A-4147-A177-3AD203B41FA5}">
                      <a16:colId xmlns:a16="http://schemas.microsoft.com/office/drawing/2014/main" val="3162337059"/>
                    </a:ext>
                  </a:extLst>
                </a:gridCol>
                <a:gridCol w="395025">
                  <a:extLst>
                    <a:ext uri="{9D8B030D-6E8A-4147-A177-3AD203B41FA5}">
                      <a16:colId xmlns:a16="http://schemas.microsoft.com/office/drawing/2014/main" val="1335427197"/>
                    </a:ext>
                  </a:extLst>
                </a:gridCol>
                <a:gridCol w="395025">
                  <a:extLst>
                    <a:ext uri="{9D8B030D-6E8A-4147-A177-3AD203B41FA5}">
                      <a16:colId xmlns:a16="http://schemas.microsoft.com/office/drawing/2014/main" val="474242829"/>
                    </a:ext>
                  </a:extLst>
                </a:gridCol>
                <a:gridCol w="365975">
                  <a:extLst>
                    <a:ext uri="{9D8B030D-6E8A-4147-A177-3AD203B41FA5}">
                      <a16:colId xmlns:a16="http://schemas.microsoft.com/office/drawing/2014/main" val="184368503"/>
                    </a:ext>
                  </a:extLst>
                </a:gridCol>
              </a:tblGrid>
              <a:tr h="445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Направление/ специальность.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(профиль)/ специализация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учебной группы 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АП-1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ср.балл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ЕГЭ)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АП-2 (ЭИОС)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АП-3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сохр-ть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-та, выпуск 2023)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АП-4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выпуск 2022)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АП-5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остепененность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АП-6 (спец-ты-практики)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АП-7 (ВСОКО)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АП-8 (труд-во - выпуск 2021)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597716"/>
                  </a:ext>
                </a:extLst>
              </a:tr>
              <a:tr h="26847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электротехника", профиль "Электропривод и автоматика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Б-ЭП-22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409176"/>
                  </a:ext>
                </a:extLst>
              </a:tr>
              <a:tr h="268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"Горное дело", специализация "Электрификация и автоматизация горного производства"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С-ЭФ-18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809690"/>
                  </a:ext>
                </a:extLst>
              </a:tr>
              <a:tr h="357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"Электроэнергетика и электротехника", профиль "Электрооборудование и электрохозяйство предприятий, организаций, учреждений"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25369"/>
                  </a:ext>
                </a:extLst>
              </a:tr>
              <a:tr h="2684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"Прикладная математика и информатика", профиль "Системное программирование и компьютерные технологии"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БА-ПМ-21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41705"/>
                  </a:ext>
                </a:extLst>
              </a:tr>
              <a:tr h="268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"Прикладная информатика", профиль "Прикладная информатика в менеджменте" 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БА-ПИ-20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655700"/>
                  </a:ext>
                </a:extLst>
              </a:tr>
              <a:tr h="2813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"Психолого-педагогическое образование", профиль "Общая и специальная психология и педагогика в образовании"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З-БА-ППО-19(5)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рассч.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297095"/>
                  </a:ext>
                </a:extLst>
              </a:tr>
              <a:tr h="357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"Педагогическое образование (с двумя профилями подготовки)", профиль "Дошкольное образование и начальное образование"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БА-ПО-19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639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127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97099"/>
              </p:ext>
            </p:extLst>
          </p:nvPr>
        </p:nvGraphicFramePr>
        <p:xfrm>
          <a:off x="152400" y="361950"/>
          <a:ext cx="8915401" cy="3849064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37800874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0313028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436763806"/>
                    </a:ext>
                  </a:extLst>
                </a:gridCol>
                <a:gridCol w="708757">
                  <a:extLst>
                    <a:ext uri="{9D8B030D-6E8A-4147-A177-3AD203B41FA5}">
                      <a16:colId xmlns:a16="http://schemas.microsoft.com/office/drawing/2014/main" val="2618662078"/>
                    </a:ext>
                  </a:extLst>
                </a:gridCol>
                <a:gridCol w="471373">
                  <a:extLst>
                    <a:ext uri="{9D8B030D-6E8A-4147-A177-3AD203B41FA5}">
                      <a16:colId xmlns:a16="http://schemas.microsoft.com/office/drawing/2014/main" val="4018464286"/>
                    </a:ext>
                  </a:extLst>
                </a:gridCol>
                <a:gridCol w="425729">
                  <a:extLst>
                    <a:ext uri="{9D8B030D-6E8A-4147-A177-3AD203B41FA5}">
                      <a16:colId xmlns:a16="http://schemas.microsoft.com/office/drawing/2014/main" val="1345767100"/>
                    </a:ext>
                  </a:extLst>
                </a:gridCol>
                <a:gridCol w="408302">
                  <a:extLst>
                    <a:ext uri="{9D8B030D-6E8A-4147-A177-3AD203B41FA5}">
                      <a16:colId xmlns:a16="http://schemas.microsoft.com/office/drawing/2014/main" val="498726111"/>
                    </a:ext>
                  </a:extLst>
                </a:gridCol>
                <a:gridCol w="391702">
                  <a:extLst>
                    <a:ext uri="{9D8B030D-6E8A-4147-A177-3AD203B41FA5}">
                      <a16:colId xmlns:a16="http://schemas.microsoft.com/office/drawing/2014/main" val="1456997426"/>
                    </a:ext>
                  </a:extLst>
                </a:gridCol>
                <a:gridCol w="418260">
                  <a:extLst>
                    <a:ext uri="{9D8B030D-6E8A-4147-A177-3AD203B41FA5}">
                      <a16:colId xmlns:a16="http://schemas.microsoft.com/office/drawing/2014/main" val="924133268"/>
                    </a:ext>
                  </a:extLst>
                </a:gridCol>
                <a:gridCol w="331953">
                  <a:extLst>
                    <a:ext uri="{9D8B030D-6E8A-4147-A177-3AD203B41FA5}">
                      <a16:colId xmlns:a16="http://schemas.microsoft.com/office/drawing/2014/main" val="1511109619"/>
                    </a:ext>
                  </a:extLst>
                </a:gridCol>
                <a:gridCol w="336100">
                  <a:extLst>
                    <a:ext uri="{9D8B030D-6E8A-4147-A177-3AD203B41FA5}">
                      <a16:colId xmlns:a16="http://schemas.microsoft.com/office/drawing/2014/main" val="3162337059"/>
                    </a:ext>
                  </a:extLst>
                </a:gridCol>
                <a:gridCol w="395025">
                  <a:extLst>
                    <a:ext uri="{9D8B030D-6E8A-4147-A177-3AD203B41FA5}">
                      <a16:colId xmlns:a16="http://schemas.microsoft.com/office/drawing/2014/main" val="1335427197"/>
                    </a:ext>
                  </a:extLst>
                </a:gridCol>
                <a:gridCol w="395025">
                  <a:extLst>
                    <a:ext uri="{9D8B030D-6E8A-4147-A177-3AD203B41FA5}">
                      <a16:colId xmlns:a16="http://schemas.microsoft.com/office/drawing/2014/main" val="474242829"/>
                    </a:ext>
                  </a:extLst>
                </a:gridCol>
                <a:gridCol w="365975">
                  <a:extLst>
                    <a:ext uri="{9D8B030D-6E8A-4147-A177-3AD203B41FA5}">
                      <a16:colId xmlns:a16="http://schemas.microsoft.com/office/drawing/2014/main" val="184368503"/>
                    </a:ext>
                  </a:extLst>
                </a:gridCol>
              </a:tblGrid>
              <a:tr h="445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Направление/ специальность.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(профиль)/ специализация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учебной группы 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АП-1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ср.балл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ЕГЭ)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АП-2 (ЭИОС)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АП-3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сохр-ть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-та, выпуск 2023)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АП-4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выпуск 2022)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АП-5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остепененность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АП-6 (спец-ты-практики)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АП-7 (ВСОКО)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АП-8 (труд-во - выпуск 2021)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597716"/>
                  </a:ext>
                </a:extLst>
              </a:tr>
              <a:tr h="2684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ЭиСГД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38.03.01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"Экономика", профиль "Экономика труда"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О/З-Б-ЭТ-22(5)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рассч.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972247"/>
                  </a:ext>
                </a:extLst>
              </a:tr>
              <a:tr h="26847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"Горное дело", специализации "Обогащение полезных ископаемых"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С-ГД-19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583695"/>
                  </a:ext>
                </a:extLst>
              </a:tr>
              <a:tr h="181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"Горное дело", специализация "Маркшейдерское дело"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115331"/>
                  </a:ext>
                </a:extLst>
              </a:tr>
              <a:tr h="18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"Горное дело", специализация "Открытые горные работы"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70664"/>
                  </a:ext>
                </a:extLst>
              </a:tr>
              <a:tr h="268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"Горное дело", специализации "Подземная разработка пластовых месторождений"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З-С-ГД-17(6,5)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рассч.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58076"/>
                  </a:ext>
                </a:extLst>
              </a:tr>
              <a:tr h="2684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"Строительство", профиль "Промышленное и гражданское строительство"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БП-ПГС-20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524032"/>
                  </a:ext>
                </a:extLst>
              </a:tr>
              <a:tr h="2684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филологии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"Филология", профиль "Отечественная филология (русский язык и литература)"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БА-ОФ-20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выпуска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143234"/>
                  </a:ext>
                </a:extLst>
              </a:tr>
              <a:tr h="268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45.03.01.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"Филология", профиль "Зарубежная филология (английский язык и литература)"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БА-3Ф-20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целевиков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08" marR="1208" marT="1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1208" marR="1208" marT="1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508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890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1108" y="333542"/>
            <a:ext cx="467360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dirty="0">
                <a:latin typeface="Arial"/>
                <a:cs typeface="Arial"/>
              </a:rPr>
              <a:t>(08.12</a:t>
            </a:r>
            <a:r>
              <a:rPr sz="1400" i="1" spc="-10" dirty="0">
                <a:latin typeface="Arial"/>
                <a:cs typeface="Arial"/>
              </a:rPr>
              <a:t>.</a:t>
            </a:r>
            <a:r>
              <a:rPr sz="1400" i="1" dirty="0">
                <a:latin typeface="Arial"/>
                <a:cs typeface="Arial"/>
              </a:rPr>
              <a:t>2</a:t>
            </a:r>
            <a:r>
              <a:rPr sz="1400" i="1" spc="-15" dirty="0">
                <a:latin typeface="Arial"/>
                <a:cs typeface="Arial"/>
              </a:rPr>
              <a:t>0</a:t>
            </a:r>
            <a:r>
              <a:rPr sz="1400" i="1" dirty="0">
                <a:latin typeface="Arial"/>
                <a:cs typeface="Arial"/>
              </a:rPr>
              <a:t>2</a:t>
            </a:r>
            <a:r>
              <a:rPr sz="1400" i="1" spc="-15" dirty="0">
                <a:latin typeface="Arial"/>
                <a:cs typeface="Arial"/>
              </a:rPr>
              <a:t>2</a:t>
            </a:r>
            <a:r>
              <a:rPr sz="1400" i="1" dirty="0">
                <a:latin typeface="Arial"/>
                <a:cs typeface="Arial"/>
              </a:rPr>
              <a:t>,</a:t>
            </a:r>
            <a:r>
              <a:rPr sz="1400" i="1" spc="-40" dirty="0">
                <a:latin typeface="Arial"/>
                <a:cs typeface="Arial"/>
              </a:rPr>
              <a:t> </a:t>
            </a:r>
            <a:r>
              <a:rPr sz="1400" i="1" dirty="0">
                <a:latin typeface="Arial"/>
                <a:cs typeface="Arial"/>
              </a:rPr>
              <a:t>«В</a:t>
            </a:r>
            <a:r>
              <a:rPr sz="1400" i="1" spc="-15" dirty="0">
                <a:latin typeface="Arial"/>
                <a:cs typeface="Arial"/>
              </a:rPr>
              <a:t>е</a:t>
            </a:r>
            <a:r>
              <a:rPr sz="1400" i="1" dirty="0">
                <a:latin typeface="Arial"/>
                <a:cs typeface="Arial"/>
              </a:rPr>
              <a:t>с</a:t>
            </a:r>
            <a:r>
              <a:rPr sz="1400" i="1" spc="-10" dirty="0">
                <a:latin typeface="Arial"/>
                <a:cs typeface="Arial"/>
              </a:rPr>
              <a:t>т</a:t>
            </a:r>
            <a:r>
              <a:rPr sz="1400" i="1" dirty="0">
                <a:latin typeface="Arial"/>
                <a:cs typeface="Arial"/>
              </a:rPr>
              <a:t>и</a:t>
            </a:r>
            <a:r>
              <a:rPr sz="1400" i="1" spc="-30" dirty="0">
                <a:latin typeface="Arial"/>
                <a:cs typeface="Arial"/>
              </a:rPr>
              <a:t> </a:t>
            </a:r>
            <a:r>
              <a:rPr sz="1400" i="1" dirty="0">
                <a:latin typeface="Arial"/>
                <a:cs typeface="Arial"/>
              </a:rPr>
              <a:t>обр</a:t>
            </a:r>
            <a:r>
              <a:rPr sz="1400" i="1" spc="-40" dirty="0">
                <a:latin typeface="Arial"/>
                <a:cs typeface="Arial"/>
              </a:rPr>
              <a:t>а</a:t>
            </a:r>
            <a:r>
              <a:rPr sz="1400" i="1" spc="-20" dirty="0">
                <a:latin typeface="Arial"/>
                <a:cs typeface="Arial"/>
              </a:rPr>
              <a:t>з</a:t>
            </a:r>
            <a:r>
              <a:rPr sz="1400" i="1" dirty="0">
                <a:latin typeface="Arial"/>
                <a:cs typeface="Arial"/>
              </a:rPr>
              <a:t>о</a:t>
            </a:r>
            <a:r>
              <a:rPr sz="1400" i="1" spc="-40" dirty="0">
                <a:latin typeface="Arial"/>
                <a:cs typeface="Arial"/>
              </a:rPr>
              <a:t>в</a:t>
            </a:r>
            <a:r>
              <a:rPr sz="1400" i="1" dirty="0">
                <a:latin typeface="Arial"/>
                <a:cs typeface="Arial"/>
              </a:rPr>
              <a:t>а</a:t>
            </a:r>
            <a:r>
              <a:rPr sz="1400" i="1" spc="-5" dirty="0">
                <a:latin typeface="Arial"/>
                <a:cs typeface="Arial"/>
              </a:rPr>
              <a:t>н</a:t>
            </a:r>
            <a:r>
              <a:rPr sz="1400" i="1" dirty="0">
                <a:latin typeface="Arial"/>
                <a:cs typeface="Arial"/>
              </a:rPr>
              <a:t>и</a:t>
            </a:r>
            <a:r>
              <a:rPr sz="1400" i="1" spc="-10" dirty="0">
                <a:latin typeface="Arial"/>
                <a:cs typeface="Arial"/>
              </a:rPr>
              <a:t>я</a:t>
            </a:r>
            <a:r>
              <a:rPr sz="1400" i="1" dirty="0">
                <a:latin typeface="Arial"/>
                <a:cs typeface="Arial"/>
              </a:rPr>
              <a:t>»,</a:t>
            </a:r>
            <a:r>
              <a:rPr sz="1400" i="1" spc="-30" dirty="0">
                <a:latin typeface="Arial"/>
                <a:cs typeface="Arial"/>
              </a:rPr>
              <a:t> </a:t>
            </a:r>
            <a:r>
              <a:rPr sz="1400" i="1" dirty="0">
                <a:latin typeface="Arial"/>
                <a:cs typeface="Arial"/>
              </a:rPr>
              <a:t>э</a:t>
            </a:r>
            <a:r>
              <a:rPr sz="1400" i="1" spc="-15" dirty="0">
                <a:latin typeface="Arial"/>
                <a:cs typeface="Arial"/>
              </a:rPr>
              <a:t>к</a:t>
            </a:r>
            <a:r>
              <a:rPr sz="1400" i="1" dirty="0">
                <a:latin typeface="Arial"/>
                <a:cs typeface="Arial"/>
              </a:rPr>
              <a:t>сп</a:t>
            </a:r>
            <a:r>
              <a:rPr sz="1400" i="1" spc="-5" dirty="0">
                <a:latin typeface="Arial"/>
                <a:cs typeface="Arial"/>
              </a:rPr>
              <a:t>е</a:t>
            </a:r>
            <a:r>
              <a:rPr sz="1400" i="1" dirty="0">
                <a:latin typeface="Arial"/>
                <a:cs typeface="Arial"/>
              </a:rPr>
              <a:t>р</a:t>
            </a:r>
            <a:r>
              <a:rPr sz="1400" i="1" spc="-10" dirty="0">
                <a:latin typeface="Arial"/>
                <a:cs typeface="Arial"/>
              </a:rPr>
              <a:t>т</a:t>
            </a:r>
            <a:r>
              <a:rPr sz="1400" i="1" dirty="0">
                <a:latin typeface="Arial"/>
                <a:cs typeface="Arial"/>
              </a:rPr>
              <a:t>н</a:t>
            </a:r>
            <a:r>
              <a:rPr sz="1400" i="1" spc="-5" dirty="0">
                <a:latin typeface="Arial"/>
                <a:cs typeface="Arial"/>
              </a:rPr>
              <a:t>а</a:t>
            </a:r>
            <a:r>
              <a:rPr sz="1400" i="1" dirty="0">
                <a:latin typeface="Arial"/>
                <a:cs typeface="Arial"/>
              </a:rPr>
              <a:t>я</a:t>
            </a:r>
            <a:r>
              <a:rPr sz="1400" i="1" spc="-25" dirty="0">
                <a:latin typeface="Arial"/>
                <a:cs typeface="Arial"/>
              </a:rPr>
              <a:t> </a:t>
            </a:r>
            <a:r>
              <a:rPr sz="1400" i="1" dirty="0">
                <a:latin typeface="Arial"/>
                <a:cs typeface="Arial"/>
              </a:rPr>
              <a:t>с</a:t>
            </a:r>
            <a:r>
              <a:rPr sz="1400" i="1" spc="-15" dirty="0">
                <a:latin typeface="Arial"/>
                <a:cs typeface="Arial"/>
              </a:rPr>
              <a:t>е</a:t>
            </a:r>
            <a:r>
              <a:rPr sz="1400" i="1" dirty="0">
                <a:latin typeface="Arial"/>
                <a:cs typeface="Arial"/>
              </a:rPr>
              <a:t>сси</a:t>
            </a:r>
            <a:r>
              <a:rPr sz="1400" i="1" spc="-10" dirty="0">
                <a:latin typeface="Arial"/>
                <a:cs typeface="Arial"/>
              </a:rPr>
              <a:t>я</a:t>
            </a:r>
            <a:r>
              <a:rPr sz="1400" i="1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56804" y="4985003"/>
            <a:ext cx="937513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4840" y="696468"/>
            <a:ext cx="2653283" cy="15255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823281"/>
            <a:ext cx="8377555" cy="3594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38225" algn="ctr">
              <a:lnSpc>
                <a:spcPct val="100000"/>
              </a:lnSpc>
            </a:pP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5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ор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5" dirty="0">
                <a:latin typeface="Arial"/>
                <a:cs typeface="Arial"/>
              </a:rPr>
              <a:t>М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за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:</a:t>
            </a:r>
          </a:p>
          <a:p>
            <a:pPr marL="3180715" marR="52069" indent="-172085" algn="just">
              <a:lnSpc>
                <a:spcPct val="110000"/>
              </a:lnSpc>
              <a:spcBef>
                <a:spcPts val="1320"/>
              </a:spcBef>
              <a:buClr>
                <a:srgbClr val="C00000"/>
              </a:buClr>
              <a:buFont typeface="Arial"/>
              <a:buChar char="•"/>
              <a:tabLst>
                <a:tab pos="3181350" algn="l"/>
              </a:tabLst>
            </a:pPr>
            <a:r>
              <a:rPr sz="1500" dirty="0">
                <a:latin typeface="Arial"/>
                <a:cs typeface="Arial"/>
              </a:rPr>
              <a:t>«По </a:t>
            </a:r>
            <a:r>
              <a:rPr sz="1500" spc="-4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ам </a:t>
            </a:r>
            <a:r>
              <a:rPr sz="1500" spc="-5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апро</a:t>
            </a:r>
            <a:r>
              <a:rPr sz="1500" spc="-30" dirty="0">
                <a:latin typeface="Arial"/>
                <a:cs typeface="Arial"/>
              </a:rPr>
              <a:t>б</a:t>
            </a:r>
            <a:r>
              <a:rPr sz="1500" dirty="0">
                <a:latin typeface="Arial"/>
                <a:cs typeface="Arial"/>
              </a:rPr>
              <a:t>ации </a:t>
            </a:r>
            <a:r>
              <a:rPr sz="1500" spc="-5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аккр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ди</a:t>
            </a:r>
            <a:r>
              <a:rPr sz="1500" spc="-2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ационно</a:t>
            </a:r>
            <a:r>
              <a:rPr sz="1500" spc="-4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 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</a:t>
            </a:r>
            <a:r>
              <a:rPr sz="1500" spc="-1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3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орин</a:t>
            </a:r>
            <a:r>
              <a:rPr sz="1500" spc="-4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а мы</a:t>
            </a:r>
            <a:r>
              <a:rPr sz="1500" spc="1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5" dirty="0">
                <a:latin typeface="Arial"/>
                <a:cs typeface="Arial"/>
              </a:rPr>
              <a:t>ш</a:t>
            </a:r>
            <a:r>
              <a:rPr sz="1500" dirty="0">
                <a:latin typeface="Arial"/>
                <a:cs typeface="Arial"/>
              </a:rPr>
              <a:t>ли</a:t>
            </a:r>
            <a:r>
              <a:rPr sz="1500" spc="20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к</a:t>
            </a:r>
            <a:r>
              <a:rPr sz="1500" spc="18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spc="-15" dirty="0">
                <a:latin typeface="Arial"/>
                <a:cs typeface="Arial"/>
              </a:rPr>
              <a:t>ы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165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,</a:t>
            </a:r>
            <a:r>
              <a:rPr sz="1500" spc="1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200" dirty="0">
                <a:latin typeface="Arial"/>
                <a:cs typeface="Arial"/>
              </a:rPr>
              <a:t> </a:t>
            </a:r>
            <a:r>
              <a:rPr sz="1500" spc="-35" dirty="0">
                <a:latin typeface="Arial"/>
                <a:cs typeface="Arial"/>
              </a:rPr>
              <a:t>э</a:t>
            </a:r>
            <a:r>
              <a:rPr sz="1500" dirty="0">
                <a:latin typeface="Arial"/>
                <a:cs typeface="Arial"/>
              </a:rPr>
              <a:t>ти</a:t>
            </a:r>
            <a:r>
              <a:rPr sz="1500" spc="18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по</a:t>
            </a:r>
            <a:r>
              <a:rPr sz="1500" spc="-20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иции</a:t>
            </a:r>
            <a:r>
              <a:rPr sz="1500" spc="195" dirty="0">
                <a:latin typeface="Arial"/>
                <a:cs typeface="Arial"/>
              </a:rPr>
              <a:t> 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ор</a:t>
            </a:r>
            <a:r>
              <a:rPr sz="1500" spc="-10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тиро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ок </a:t>
            </a:r>
            <a:r>
              <a:rPr sz="1500" spc="-204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не </a:t>
            </a:r>
            <a:r>
              <a:rPr sz="1500" dirty="0">
                <a:latin typeface="Arial"/>
                <a:cs typeface="Arial"/>
              </a:rPr>
              <a:t>тре</a:t>
            </a:r>
            <a:r>
              <a:rPr sz="1500" spc="-35" dirty="0">
                <a:latin typeface="Arial"/>
                <a:cs typeface="Arial"/>
              </a:rPr>
              <a:t>б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spc="-35" dirty="0">
                <a:latin typeface="Arial"/>
                <a:cs typeface="Arial"/>
              </a:rPr>
              <a:t>ю</a:t>
            </a:r>
            <a:r>
              <a:rPr sz="1500" spc="-17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,</a:t>
            </a:r>
            <a:r>
              <a:rPr sz="1500" spc="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но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нео</a:t>
            </a:r>
            <a:r>
              <a:rPr sz="1500" spc="-45" dirty="0">
                <a:latin typeface="Arial"/>
                <a:cs typeface="Arial"/>
              </a:rPr>
              <a:t>б</a:t>
            </a:r>
            <a:r>
              <a:rPr sz="1500" spc="-30" dirty="0">
                <a:latin typeface="Arial"/>
                <a:cs typeface="Arial"/>
              </a:rPr>
              <a:t>хо</a:t>
            </a:r>
            <a:r>
              <a:rPr sz="1500" dirty="0">
                <a:latin typeface="Arial"/>
                <a:cs typeface="Arial"/>
              </a:rPr>
              <a:t>димо</a:t>
            </a:r>
            <a:r>
              <a:rPr sz="1500" spc="15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чнить</a:t>
            </a:r>
            <a:r>
              <a:rPr sz="1500" spc="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ди</a:t>
            </a:r>
            <a:r>
              <a:rPr sz="1500" spc="1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у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их</a:t>
            </a:r>
            <a:r>
              <a:rPr sz="1500" spc="-1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ра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а»</a:t>
            </a: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 marL="190500" marR="6350" indent="-177800" algn="just">
              <a:lnSpc>
                <a:spcPct val="110000"/>
              </a:lnSpc>
              <a:spcBef>
                <a:spcPts val="1270"/>
              </a:spcBef>
              <a:buClr>
                <a:srgbClr val="C00000"/>
              </a:buClr>
              <a:buFont typeface="Arial"/>
              <a:buChar char="•"/>
              <a:tabLst>
                <a:tab pos="191135" algn="l"/>
              </a:tabLst>
            </a:pPr>
            <a:r>
              <a:rPr sz="1500" dirty="0">
                <a:latin typeface="Arial"/>
                <a:cs typeface="Arial"/>
              </a:rPr>
              <a:t>«П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ый</a:t>
            </a:r>
            <a:r>
              <a:rPr sz="1500" spc="3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аккр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10" dirty="0">
                <a:latin typeface="Arial"/>
                <a:cs typeface="Arial"/>
              </a:rPr>
              <a:t>и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ацион</a:t>
            </a:r>
            <a:r>
              <a:rPr sz="1500" spc="-1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ый</a:t>
            </a:r>
            <a:r>
              <a:rPr sz="1500" spc="4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мони</a:t>
            </a:r>
            <a:r>
              <a:rPr sz="1500" spc="-3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оринг</a:t>
            </a:r>
            <a:r>
              <a:rPr sz="1500" spc="3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</a:t>
            </a:r>
            <a:r>
              <a:rPr sz="1500" spc="30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тноше</a:t>
            </a:r>
            <a:r>
              <a:rPr sz="1500" spc="-1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ии</a:t>
            </a:r>
            <a:r>
              <a:rPr sz="1500" spc="45" dirty="0">
                <a:latin typeface="Arial"/>
                <a:cs typeface="Arial"/>
              </a:rPr>
              <a:t> 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spc="-15" dirty="0">
                <a:latin typeface="Arial"/>
                <a:cs typeface="Arial"/>
              </a:rPr>
              <a:t>з</a:t>
            </a:r>
            <a:r>
              <a:rPr sz="1500" spc="15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,</a:t>
            </a:r>
            <a:r>
              <a:rPr sz="1500" spc="4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орее</a:t>
            </a:r>
            <a:r>
              <a:rPr sz="1500" spc="30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се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о,</a:t>
            </a:r>
            <a:r>
              <a:rPr sz="1500" spc="3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3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-30" dirty="0">
                <a:latin typeface="Arial"/>
                <a:cs typeface="Arial"/>
              </a:rPr>
              <a:t>р</a:t>
            </a:r>
            <a:r>
              <a:rPr sz="1500" spc="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у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т</a:t>
            </a:r>
            <a:r>
              <a:rPr sz="1500" spc="4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осенью </a:t>
            </a:r>
            <a:r>
              <a:rPr sz="1500" spc="5" dirty="0">
                <a:latin typeface="Arial"/>
                <a:cs typeface="Arial"/>
              </a:rPr>
              <a:t>202</a:t>
            </a:r>
            <a:r>
              <a:rPr sz="1500" dirty="0">
                <a:latin typeface="Arial"/>
                <a:cs typeface="Arial"/>
              </a:rPr>
              <a:t>3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.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льнейшем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spc="-35" dirty="0">
                <a:latin typeface="Arial"/>
                <a:cs typeface="Arial"/>
              </a:rPr>
              <a:t>б</a:t>
            </a:r>
            <a:r>
              <a:rPr sz="1500" spc="-7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т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диться</a:t>
            </a:r>
            <a:r>
              <a:rPr sz="1500" spc="-1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р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з</a:t>
            </a:r>
            <a:r>
              <a:rPr sz="1500" spc="-1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три</a:t>
            </a:r>
            <a:r>
              <a:rPr sz="1500" spc="5" dirty="0">
                <a:latin typeface="Arial"/>
                <a:cs typeface="Arial"/>
              </a:rPr>
              <a:t> 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»</a:t>
            </a:r>
          </a:p>
          <a:p>
            <a:pPr marL="190500" marR="5080" indent="-177800" algn="just">
              <a:lnSpc>
                <a:spcPct val="110000"/>
              </a:lnSpc>
              <a:spcBef>
                <a:spcPts val="490"/>
              </a:spcBef>
              <a:buClr>
                <a:srgbClr val="C00000"/>
              </a:buClr>
              <a:buFont typeface="Arial"/>
              <a:buChar char="•"/>
              <a:tabLst>
                <a:tab pos="191135" algn="l"/>
              </a:tabLst>
            </a:pPr>
            <a:r>
              <a:rPr sz="1500" dirty="0">
                <a:latin typeface="Arial"/>
                <a:cs typeface="Arial"/>
              </a:rPr>
              <a:t>«По 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ам 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</a:t>
            </a:r>
            <a:r>
              <a:rPr sz="1500" spc="-1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орин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а 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м</a:t>
            </a:r>
            <a:r>
              <a:rPr sz="1500" dirty="0">
                <a:latin typeface="Arial"/>
                <a:cs typeface="Arial"/>
              </a:rPr>
              <a:t>ы </a:t>
            </a:r>
            <a:r>
              <a:rPr sz="1500" spc="-3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е 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обираемся 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spc="15" dirty="0">
                <a:latin typeface="Arial"/>
                <a:cs typeface="Arial"/>
              </a:rPr>
              <a:t>с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лять 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рейти</a:t>
            </a:r>
            <a:r>
              <a:rPr sz="1500" spc="-5" dirty="0">
                <a:latin typeface="Arial"/>
                <a:cs typeface="Arial"/>
              </a:rPr>
              <a:t>н</a:t>
            </a:r>
            <a:r>
              <a:rPr sz="1500" spc="-190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, 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опр</a:t>
            </a:r>
            <a:r>
              <a:rPr sz="1500" spc="-3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6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лять 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10" dirty="0">
                <a:latin typeface="Arial"/>
                <a:cs typeface="Arial"/>
              </a:rPr>
              <a:t>ш</a:t>
            </a:r>
            <a:r>
              <a:rPr sz="1500" dirty="0">
                <a:latin typeface="Arial"/>
                <a:cs typeface="Arial"/>
              </a:rPr>
              <a:t>ие 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 </a:t>
            </a:r>
            <a:r>
              <a:rPr sz="1500" spc="-10" dirty="0">
                <a:latin typeface="Arial"/>
                <a:cs typeface="Arial"/>
              </a:rPr>
              <a:t>х</a:t>
            </a:r>
            <a:r>
              <a:rPr sz="1500" spc="-55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дшие </a:t>
            </a:r>
            <a:r>
              <a:rPr sz="1500" spc="110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в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з</a:t>
            </a:r>
            <a:r>
              <a:rPr sz="1500" spc="-5" dirty="0">
                <a:latin typeface="Arial"/>
                <a:cs typeface="Arial"/>
              </a:rPr>
              <a:t>ы</a:t>
            </a:r>
            <a:r>
              <a:rPr sz="1500" dirty="0">
                <a:latin typeface="Arial"/>
                <a:cs typeface="Arial"/>
              </a:rPr>
              <a:t>. </a:t>
            </a:r>
            <a:r>
              <a:rPr sz="1500" spc="105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ль </a:t>
            </a:r>
            <a:r>
              <a:rPr sz="1500" spc="10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мони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рин</a:t>
            </a:r>
            <a:r>
              <a:rPr sz="1500" spc="-30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а </a:t>
            </a:r>
            <a:r>
              <a:rPr sz="1500" spc="10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– 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оп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д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лить </a:t>
            </a:r>
            <a:r>
              <a:rPr sz="1500" spc="9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 </a:t>
            </a:r>
            <a:r>
              <a:rPr sz="1500" spc="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р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ю </a:t>
            </a:r>
            <a:r>
              <a:rPr sz="1500" spc="105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чер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дь </a:t>
            </a:r>
            <a:r>
              <a:rPr sz="1500" spc="10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для 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самих </a:t>
            </a:r>
            <a:r>
              <a:rPr sz="1500" spc="75" dirty="0">
                <a:latin typeface="Arial"/>
                <a:cs typeface="Arial"/>
              </a:rPr>
              <a:t> </a:t>
            </a:r>
            <a:r>
              <a:rPr sz="1500" spc="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ы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ших 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бных </a:t>
            </a:r>
            <a:r>
              <a:rPr sz="1500" spc="-17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за</a:t>
            </a:r>
            <a:r>
              <a:rPr sz="1500" spc="-15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ний, </a:t>
            </a:r>
            <a:r>
              <a:rPr sz="1500" spc="-170" dirty="0">
                <a:latin typeface="Arial"/>
                <a:cs typeface="Arial"/>
              </a:rPr>
              <a:t> </a:t>
            </a:r>
            <a:r>
              <a:rPr sz="1500" spc="-70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де </a:t>
            </a:r>
            <a:r>
              <a:rPr sz="1500" spc="-15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у </a:t>
            </a:r>
            <a:r>
              <a:rPr sz="1500" spc="-18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них </a:t>
            </a:r>
            <a:r>
              <a:rPr sz="1500" spc="-18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ть </a:t>
            </a:r>
            <a:r>
              <a:rPr sz="1500" spc="-16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70" dirty="0">
                <a:latin typeface="Arial"/>
                <a:cs typeface="Arial"/>
              </a:rPr>
              <a:t>б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мы, </a:t>
            </a:r>
            <a:r>
              <a:rPr sz="1500" spc="-16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обы </a:t>
            </a:r>
            <a:r>
              <a:rPr sz="1500" spc="-17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р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т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 </a:t>
            </a:r>
            <a:r>
              <a:rPr sz="1500" spc="-140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в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за </a:t>
            </a:r>
            <a:r>
              <a:rPr sz="1500" spc="-16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spc="10" dirty="0">
                <a:latin typeface="Arial"/>
                <a:cs typeface="Arial"/>
              </a:rPr>
              <a:t>л</a:t>
            </a:r>
            <a:r>
              <a:rPr sz="1500" dirty="0">
                <a:latin typeface="Arial"/>
                <a:cs typeface="Arial"/>
              </a:rPr>
              <a:t>о </a:t>
            </a:r>
            <a:r>
              <a:rPr sz="1500" spc="-15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иним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ть нео</a:t>
            </a:r>
            <a:r>
              <a:rPr sz="1500" spc="-45" dirty="0">
                <a:latin typeface="Arial"/>
                <a:cs typeface="Arial"/>
              </a:rPr>
              <a:t>б</a:t>
            </a:r>
            <a:r>
              <a:rPr sz="1500" spc="-30" dirty="0">
                <a:latin typeface="Arial"/>
                <a:cs typeface="Arial"/>
              </a:rPr>
              <a:t>хо</a:t>
            </a:r>
            <a:r>
              <a:rPr sz="1500" dirty="0">
                <a:latin typeface="Arial"/>
                <a:cs typeface="Arial"/>
              </a:rPr>
              <a:t>димые </a:t>
            </a:r>
            <a:r>
              <a:rPr sz="1500" spc="185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нческие </a:t>
            </a:r>
            <a:r>
              <a:rPr sz="1500" spc="19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ешени</a:t>
            </a:r>
            <a:r>
              <a:rPr sz="1500" spc="-5" dirty="0">
                <a:latin typeface="Arial"/>
                <a:cs typeface="Arial"/>
              </a:rPr>
              <a:t>я</a:t>
            </a:r>
            <a:r>
              <a:rPr sz="1500" dirty="0">
                <a:latin typeface="Arial"/>
                <a:cs typeface="Arial"/>
              </a:rPr>
              <a:t>. </a:t>
            </a:r>
            <a:r>
              <a:rPr sz="1500" spc="165" dirty="0">
                <a:latin typeface="Arial"/>
                <a:cs typeface="Arial"/>
              </a:rPr>
              <a:t> </a:t>
            </a:r>
            <a:r>
              <a:rPr sz="1500" spc="-6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1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бр</a:t>
            </a:r>
            <a:r>
              <a:rPr sz="1500" dirty="0">
                <a:latin typeface="Arial"/>
                <a:cs typeface="Arial"/>
              </a:rPr>
              <a:t>над</a:t>
            </a:r>
            <a:r>
              <a:rPr sz="1500" spc="-15" dirty="0">
                <a:latin typeface="Arial"/>
                <a:cs typeface="Arial"/>
              </a:rPr>
              <a:t>з</a:t>
            </a:r>
            <a:r>
              <a:rPr sz="1500" spc="-10" dirty="0">
                <a:latin typeface="Arial"/>
                <a:cs typeface="Arial"/>
              </a:rPr>
              <a:t>ор</a:t>
            </a:r>
            <a:r>
              <a:rPr sz="1500" dirty="0">
                <a:latin typeface="Arial"/>
                <a:cs typeface="Arial"/>
              </a:rPr>
              <a:t>у </a:t>
            </a:r>
            <a:r>
              <a:rPr sz="1500" spc="16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мони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оринг </a:t>
            </a:r>
            <a:r>
              <a:rPr sz="1500" spc="17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ст </a:t>
            </a:r>
            <a:r>
              <a:rPr sz="1500" spc="160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зм</a:t>
            </a:r>
            <a:r>
              <a:rPr sz="1500" spc="-10" dirty="0">
                <a:latin typeface="Arial"/>
                <a:cs typeface="Arial"/>
              </a:rPr>
              <a:t>ож</a:t>
            </a:r>
            <a:r>
              <a:rPr sz="1500" dirty="0">
                <a:latin typeface="Arial"/>
                <a:cs typeface="Arial"/>
              </a:rPr>
              <a:t>ность сф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рми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ть</a:t>
            </a:r>
            <a:r>
              <a:rPr sz="1500" spc="125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п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лн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це</a:t>
            </a:r>
            <a:r>
              <a:rPr sz="1500" dirty="0">
                <a:latin typeface="Arial"/>
                <a:cs typeface="Arial"/>
              </a:rPr>
              <a:t>нные</a:t>
            </a:r>
            <a:r>
              <a:rPr sz="1500" spc="1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ин</a:t>
            </a:r>
            <a:r>
              <a:rPr sz="1500" spc="-10" dirty="0">
                <a:latin typeface="Arial"/>
                <a:cs typeface="Arial"/>
              </a:rPr>
              <a:t>д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35" dirty="0">
                <a:latin typeface="Arial"/>
                <a:cs typeface="Arial"/>
              </a:rPr>
              <a:t>к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оры</a:t>
            </a:r>
            <a:r>
              <a:rPr sz="1500" spc="114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spc="35" dirty="0">
                <a:latin typeface="Arial"/>
                <a:cs typeface="Arial"/>
              </a:rPr>
              <a:t>к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.</a:t>
            </a:r>
            <a:r>
              <a:rPr sz="1500" spc="110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П</a:t>
            </a:r>
            <a:r>
              <a:rPr sz="1500" dirty="0">
                <a:latin typeface="Arial"/>
                <a:cs typeface="Arial"/>
              </a:rPr>
              <a:t>оп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5" dirty="0">
                <a:latin typeface="Arial"/>
                <a:cs typeface="Arial"/>
              </a:rPr>
              <a:t>и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120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в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за</a:t>
            </a:r>
            <a:r>
              <a:rPr sz="1500" spc="1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</a:t>
            </a:r>
            <a:r>
              <a:rPr sz="1500" spc="10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«к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асн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ю»</a:t>
            </a:r>
            <a:r>
              <a:rPr sz="1500" spc="135" dirty="0">
                <a:latin typeface="Arial"/>
                <a:cs typeface="Arial"/>
              </a:rPr>
              <a:t> </a:t>
            </a:r>
            <a:r>
              <a:rPr sz="1500" spc="-30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ону</a:t>
            </a:r>
            <a:r>
              <a:rPr sz="1500" spc="10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щ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120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не </a:t>
            </a:r>
            <a:r>
              <a:rPr sz="1500" spc="-35" dirty="0">
                <a:latin typeface="Arial"/>
                <a:cs typeface="Arial"/>
              </a:rPr>
              <a:t>б</a:t>
            </a:r>
            <a:r>
              <a:rPr sz="1500" spc="-7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т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зн</a:t>
            </a:r>
            <a:r>
              <a:rPr sz="1500" spc="-3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3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ть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ом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тиче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3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3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35" dirty="0">
                <a:latin typeface="Arial"/>
                <a:cs typeface="Arial"/>
              </a:rPr>
              <a:t>ю</a:t>
            </a:r>
            <a:r>
              <a:rPr sz="1500" dirty="0">
                <a:latin typeface="Arial"/>
                <a:cs typeface="Arial"/>
              </a:rPr>
              <a:t>чения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план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ерок»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270367" y="4843109"/>
            <a:ext cx="17907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900" dirty="0">
                <a:solidFill>
                  <a:srgbClr val="888888"/>
                </a:solidFill>
                <a:latin typeface="Arial"/>
                <a:cs typeface="Arial"/>
              </a:rPr>
              <a:t>15</a:t>
            </a:fld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50863" y="4934065"/>
            <a:ext cx="121475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n</a:t>
            </a:r>
            <a:r>
              <a:rPr sz="800" b="1" i="1" spc="-5" dirty="0">
                <a:latin typeface="Arial"/>
                <a:cs typeface="Arial"/>
              </a:rPr>
              <a:t>f</a:t>
            </a:r>
            <a:r>
              <a:rPr sz="800" b="1" i="1" dirty="0">
                <a:latin typeface="Arial"/>
                <a:cs typeface="Arial"/>
              </a:rPr>
              <a:t>p</a:t>
            </a:r>
            <a:r>
              <a:rPr sz="800" b="1" i="1" spc="5" dirty="0">
                <a:latin typeface="Arial"/>
                <a:cs typeface="Arial"/>
              </a:rPr>
              <a:t>i</a:t>
            </a:r>
            <a:r>
              <a:rPr sz="800" b="1" i="1" spc="-5" dirty="0">
                <a:latin typeface="Arial"/>
                <a:cs typeface="Arial"/>
              </a:rPr>
              <a:t>-e</a:t>
            </a:r>
            <a:r>
              <a:rPr sz="800" b="1" i="1" dirty="0">
                <a:latin typeface="Arial"/>
                <a:cs typeface="Arial"/>
              </a:rPr>
              <a:t>du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</a:t>
            </a:r>
            <a:r>
              <a:rPr sz="800" b="1" i="1" dirty="0">
                <a:solidFill>
                  <a:srgbClr val="0033CC"/>
                </a:solidFill>
                <a:latin typeface="Arial"/>
                <a:cs typeface="Arial"/>
              </a:rPr>
              <a:t>u   </a:t>
            </a:r>
            <a:r>
              <a:rPr sz="800" b="1" i="1" spc="-15" dirty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sz="800" b="1" i="1" dirty="0">
                <a:latin typeface="Arial"/>
                <a:cs typeface="Arial"/>
              </a:rPr>
              <a:t>uk</a:t>
            </a:r>
            <a:r>
              <a:rPr sz="800" b="1" i="1" spc="-10" dirty="0">
                <a:latin typeface="Arial"/>
                <a:cs typeface="Arial"/>
              </a:rPr>
              <a:t>c</a:t>
            </a:r>
            <a:r>
              <a:rPr sz="800" b="1" i="1" spc="-5" dirty="0">
                <a:latin typeface="Arial"/>
                <a:cs typeface="Arial"/>
              </a:rPr>
              <a:t>-</a:t>
            </a:r>
            <a:r>
              <a:rPr sz="800" b="1" i="1" dirty="0">
                <a:latin typeface="Arial"/>
                <a:cs typeface="Arial"/>
              </a:rPr>
              <a:t>ni</a:t>
            </a:r>
            <a:r>
              <a:rPr sz="800" b="1" i="1" spc="-5" dirty="0">
                <a:latin typeface="Arial"/>
                <a:cs typeface="Arial"/>
              </a:rPr>
              <a:t>ca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ru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8600" y="4629150"/>
            <a:ext cx="716280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http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: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/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/obrnadzor.go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v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.r</a:t>
            </a: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u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/news/ros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obrnadzo</a:t>
            </a: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-obs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udil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pr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eds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ta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v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ite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l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yami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v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uzo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v-podhod</a:t>
            </a:r>
            <a:r>
              <a:rPr sz="1000" spc="0" dirty="0">
                <a:solidFill>
                  <a:srgbClr val="7E7E7E"/>
                </a:solidFill>
                <a:latin typeface="Calibri"/>
                <a:cs typeface="Calibri"/>
              </a:rPr>
              <a:t>y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k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pro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v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ede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niyu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a</a:t>
            </a: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k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kr</a:t>
            </a:r>
            <a:r>
              <a:rPr sz="1000" spc="-10" dirty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ditaczionnog</a:t>
            </a: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o</a:t>
            </a:r>
            <a:r>
              <a:rPr sz="1000" spc="-15" dirty="0">
                <a:solidFill>
                  <a:srgbClr val="7E7E7E"/>
                </a:solidFill>
                <a:latin typeface="Calibri"/>
                <a:cs typeface="Calibri"/>
              </a:rPr>
              <a:t>-m</a:t>
            </a:r>
            <a:r>
              <a:rPr sz="1000" spc="-5" dirty="0">
                <a:solidFill>
                  <a:srgbClr val="7E7E7E"/>
                </a:solidFill>
                <a:latin typeface="Calibri"/>
                <a:cs typeface="Calibri"/>
              </a:rPr>
              <a:t>onitoringa/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474302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 постановления: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5132" y="995145"/>
            <a:ext cx="7886700" cy="3263504"/>
          </a:xfrm>
        </p:spPr>
        <p:txBody>
          <a:bodyPr>
            <a:normAutofit/>
          </a:bodyPr>
          <a:lstStyle/>
          <a:p>
            <a:pPr marL="385763" indent="-385763" algn="just">
              <a:buAutoNum type="arabicPeriod"/>
            </a:pPr>
            <a:r>
              <a:rPr lang="ru-RU" dirty="0" smtClean="0"/>
              <a:t>Зав. выпускающими кафедрами провести анализ реализуемых образовательных программ на предмет выполнения показателей </a:t>
            </a:r>
            <a:r>
              <a:rPr lang="ru-RU" dirty="0" err="1" smtClean="0"/>
              <a:t>аккредитационного</a:t>
            </a:r>
            <a:r>
              <a:rPr lang="ru-RU" dirty="0" smtClean="0"/>
              <a:t> мониторинга (заполнить раздел «</a:t>
            </a:r>
            <a:r>
              <a:rPr lang="ru-RU" dirty="0" err="1" smtClean="0"/>
              <a:t>Аккредитационный</a:t>
            </a:r>
            <a:r>
              <a:rPr lang="ru-RU" dirty="0" smtClean="0"/>
              <a:t> мониторинг» ИМ «</a:t>
            </a:r>
            <a:r>
              <a:rPr lang="ru-RU" dirty="0" err="1" smtClean="0"/>
              <a:t>Викон</a:t>
            </a:r>
            <a:r>
              <a:rPr lang="ru-RU" dirty="0" smtClean="0"/>
              <a:t>»).</a:t>
            </a:r>
          </a:p>
          <a:p>
            <a:pPr marL="385763" indent="-385763" algn="just">
              <a:buFont typeface="Arial" panose="020B0604020202020204" pitchFamily="34" charset="0"/>
              <a:buAutoNum type="arabicPeriod"/>
            </a:pPr>
            <a:r>
              <a:rPr lang="ru-RU" dirty="0" smtClean="0"/>
              <a:t>Зав. выпускающими кафедрами по </a:t>
            </a:r>
            <a:r>
              <a:rPr lang="ru-RU" dirty="0"/>
              <a:t>возможности заключать договоры о целевом обучении </a:t>
            </a:r>
            <a:r>
              <a:rPr lang="ru-RU" dirty="0" smtClean="0"/>
              <a:t>студентов </a:t>
            </a:r>
            <a:r>
              <a:rPr lang="ru-RU" dirty="0"/>
              <a:t>старших </a:t>
            </a:r>
            <a:r>
              <a:rPr lang="ru-RU" dirty="0" smtClean="0"/>
              <a:t>курсов, совмещающих трудовую деятельность и обучение.</a:t>
            </a:r>
            <a:endParaRPr lang="ru-RU" dirty="0"/>
          </a:p>
          <a:p>
            <a:pPr marL="385763" indent="-385763" algn="just">
              <a:buAutoNum type="arabicPeriod"/>
            </a:pPr>
            <a:r>
              <a:rPr lang="ru-RU" dirty="0" smtClean="0"/>
              <a:t>УМО и кафедрам осуществлять меры по сохранности контингента студентов, особенно обучающихся по договорам о целевом обучении.</a:t>
            </a:r>
          </a:p>
          <a:p>
            <a:pPr marL="385763" indent="-385763">
              <a:buAutoNum type="arabicPeriod"/>
            </a:pPr>
            <a:endParaRPr lang="ru-RU" dirty="0" smtClean="0"/>
          </a:p>
          <a:p>
            <a:pPr marL="385763" indent="-385763">
              <a:buAutoNum type="arabicPeriod"/>
            </a:pPr>
            <a:endParaRPr lang="ru-RU" dirty="0" smtClean="0"/>
          </a:p>
          <a:p>
            <a:pPr marL="385763" indent="-385763"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79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3488" y="351576"/>
            <a:ext cx="27825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dirty="0">
                <a:latin typeface="Arial"/>
                <a:cs typeface="Arial"/>
              </a:rPr>
              <a:t>(01.03</a:t>
            </a:r>
            <a:r>
              <a:rPr sz="1400" i="1" spc="-10" dirty="0">
                <a:latin typeface="Arial"/>
                <a:cs typeface="Arial"/>
              </a:rPr>
              <a:t>.</a:t>
            </a:r>
            <a:r>
              <a:rPr sz="1400" i="1" dirty="0">
                <a:latin typeface="Arial"/>
                <a:cs typeface="Arial"/>
              </a:rPr>
              <a:t>2</a:t>
            </a:r>
            <a:r>
              <a:rPr sz="1400" i="1" spc="-15" dirty="0">
                <a:latin typeface="Arial"/>
                <a:cs typeface="Arial"/>
              </a:rPr>
              <a:t>0</a:t>
            </a:r>
            <a:r>
              <a:rPr sz="1400" i="1" dirty="0">
                <a:latin typeface="Arial"/>
                <a:cs typeface="Arial"/>
              </a:rPr>
              <a:t>2</a:t>
            </a:r>
            <a:r>
              <a:rPr sz="1400" i="1" spc="-15" dirty="0">
                <a:latin typeface="Arial"/>
                <a:cs typeface="Arial"/>
              </a:rPr>
              <a:t>2</a:t>
            </a:r>
            <a:r>
              <a:rPr sz="1400" i="1" dirty="0">
                <a:latin typeface="Arial"/>
                <a:cs typeface="Arial"/>
              </a:rPr>
              <a:t>,</a:t>
            </a:r>
            <a:r>
              <a:rPr sz="1400" i="1" spc="-40" dirty="0">
                <a:latin typeface="Arial"/>
                <a:cs typeface="Arial"/>
              </a:rPr>
              <a:t> </a:t>
            </a:r>
            <a:r>
              <a:rPr sz="1400" i="1" dirty="0">
                <a:latin typeface="Arial"/>
                <a:cs typeface="Arial"/>
              </a:rPr>
              <a:t>п</a:t>
            </a:r>
            <a:r>
              <a:rPr sz="1400" i="1" spc="-5" dirty="0">
                <a:latin typeface="Arial"/>
                <a:cs typeface="Arial"/>
              </a:rPr>
              <a:t>р</a:t>
            </a:r>
            <a:r>
              <a:rPr sz="1400" i="1" spc="-15" dirty="0">
                <a:latin typeface="Arial"/>
                <a:cs typeface="Arial"/>
              </a:rPr>
              <a:t>е</a:t>
            </a:r>
            <a:r>
              <a:rPr sz="1400" i="1" dirty="0">
                <a:latin typeface="Arial"/>
                <a:cs typeface="Arial"/>
              </a:rPr>
              <a:t>с</a:t>
            </a:r>
            <a:r>
              <a:rPr sz="1400" i="1" spc="10" dirty="0">
                <a:latin typeface="Arial"/>
                <a:cs typeface="Arial"/>
              </a:rPr>
              <a:t>с</a:t>
            </a:r>
            <a:r>
              <a:rPr sz="1400" i="1" dirty="0">
                <a:latin typeface="Arial"/>
                <a:cs typeface="Arial"/>
              </a:rPr>
              <a:t>-ко</a:t>
            </a:r>
            <a:r>
              <a:rPr sz="1400" i="1" spc="-10" dirty="0">
                <a:latin typeface="Arial"/>
                <a:cs typeface="Arial"/>
              </a:rPr>
              <a:t>н</a:t>
            </a:r>
            <a:r>
              <a:rPr sz="1400" i="1" spc="10" dirty="0">
                <a:latin typeface="Arial"/>
                <a:cs typeface="Arial"/>
              </a:rPr>
              <a:t>ф</a:t>
            </a:r>
            <a:r>
              <a:rPr sz="1400" i="1" dirty="0">
                <a:latin typeface="Arial"/>
                <a:cs typeface="Arial"/>
              </a:rPr>
              <a:t>ере</a:t>
            </a:r>
            <a:r>
              <a:rPr sz="1400" i="1" spc="-10" dirty="0">
                <a:latin typeface="Arial"/>
                <a:cs typeface="Arial"/>
              </a:rPr>
              <a:t>н</a:t>
            </a:r>
            <a:r>
              <a:rPr sz="1400" i="1" dirty="0">
                <a:latin typeface="Arial"/>
                <a:cs typeface="Arial"/>
              </a:rPr>
              <a:t>ци</a:t>
            </a:r>
            <a:r>
              <a:rPr sz="1400" i="1" spc="-10" dirty="0">
                <a:latin typeface="Arial"/>
                <a:cs typeface="Arial"/>
              </a:rPr>
              <a:t>я</a:t>
            </a:r>
            <a:r>
              <a:rPr sz="1400" i="1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51097" y="898110"/>
            <a:ext cx="5349875" cy="1113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5" dirty="0">
                <a:latin typeface="Arial"/>
                <a:cs typeface="Arial"/>
              </a:rPr>
              <a:t>Д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5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жна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из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ться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бюрокр</a:t>
            </a:r>
            <a:r>
              <a:rPr sz="1600" spc="-4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ес</a:t>
            </a:r>
            <a:r>
              <a:rPr sz="1600" spc="20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ая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аг</a:t>
            </a:r>
            <a:r>
              <a:rPr sz="1600" spc="-25" dirty="0">
                <a:latin typeface="Arial"/>
                <a:cs typeface="Arial"/>
              </a:rPr>
              <a:t>р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20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в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зы</a:t>
            </a:r>
            <a:endParaRPr sz="1600" dirty="0">
              <a:latin typeface="Arial"/>
              <a:cs typeface="Arial"/>
            </a:endParaRPr>
          </a:p>
          <a:p>
            <a:pPr marL="184785" marR="5080" indent="-172085">
              <a:lnSpc>
                <a:spcPct val="100000"/>
              </a:lnSpc>
              <a:spcBef>
                <a:spcPts val="490"/>
              </a:spcBef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15" dirty="0">
                <a:latin typeface="Arial"/>
                <a:cs typeface="Arial"/>
              </a:rPr>
              <a:t>В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5" dirty="0">
                <a:latin typeface="Arial"/>
                <a:cs typeface="Arial"/>
              </a:rPr>
              <a:t>ды</a:t>
            </a:r>
            <a:r>
              <a:rPr sz="1600" spc="-5" dirty="0">
                <a:latin typeface="Arial"/>
                <a:cs typeface="Arial"/>
              </a:rPr>
              <a:t>д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35" dirty="0">
                <a:latin typeface="Arial"/>
                <a:cs typeface="Arial"/>
              </a:rPr>
              <a:t>щ</a:t>
            </a:r>
            <a:r>
              <a:rPr sz="160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й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пер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-20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р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0" dirty="0">
                <a:latin typeface="Arial"/>
                <a:cs typeface="Arial"/>
              </a:rPr>
              <a:t>д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5" dirty="0">
                <a:latin typeface="Arial"/>
                <a:cs typeface="Arial"/>
              </a:rPr>
              <a:t>ц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й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д</a:t>
            </a:r>
            <a:r>
              <a:rPr sz="1600" spc="-10" dirty="0">
                <a:latin typeface="Arial"/>
                <a:cs typeface="Arial"/>
              </a:rPr>
              <a:t>ля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30" dirty="0">
                <a:latin typeface="Arial"/>
                <a:cs typeface="Arial"/>
              </a:rPr>
              <a:t>ву</a:t>
            </a:r>
            <a:r>
              <a:rPr sz="1600" spc="-10" dirty="0">
                <a:latin typeface="Arial"/>
                <a:cs typeface="Arial"/>
              </a:rPr>
              <a:t>за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ч</a:t>
            </a:r>
            <a:r>
              <a:rPr sz="1600" spc="-2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б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5" dirty="0">
                <a:latin typeface="Arial"/>
                <a:cs typeface="Arial"/>
              </a:rPr>
              <a:t>ый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ти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ески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был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2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ян</a:t>
            </a:r>
            <a:endParaRPr sz="1600" dirty="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spcBef>
                <a:spcPts val="505"/>
              </a:spcBef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15" dirty="0">
                <a:latin typeface="Arial"/>
                <a:cs typeface="Arial"/>
              </a:rPr>
              <a:t>М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ч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ся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50" dirty="0">
                <a:latin typeface="Arial"/>
                <a:cs typeface="Arial"/>
              </a:rPr>
              <a:t>р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2023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5" dirty="0" err="1" smtClean="0">
                <a:latin typeface="Arial"/>
                <a:cs typeface="Arial"/>
              </a:rPr>
              <a:t>г</a:t>
            </a:r>
            <a:r>
              <a:rPr sz="1600" spc="-50" dirty="0" err="1" smtClean="0">
                <a:latin typeface="Arial"/>
                <a:cs typeface="Arial"/>
              </a:rPr>
              <a:t>о</a:t>
            </a:r>
            <a:r>
              <a:rPr sz="1600" spc="-10" dirty="0" err="1" smtClean="0">
                <a:latin typeface="Arial"/>
                <a:cs typeface="Arial"/>
              </a:rPr>
              <a:t>да</a:t>
            </a:r>
            <a:r>
              <a:rPr lang="ru-RU" sz="1600" spc="-10" dirty="0" smtClean="0">
                <a:latin typeface="Arial"/>
                <a:cs typeface="Arial"/>
              </a:rPr>
              <a:t> </a:t>
            </a:r>
            <a:r>
              <a:rPr lang="ru-RU" sz="1600" i="1" spc="-10" dirty="0" smtClean="0">
                <a:latin typeface="Arial"/>
                <a:cs typeface="Arial"/>
              </a:rPr>
              <a:t>(сейчас осень 2023)</a:t>
            </a:r>
            <a:endParaRPr sz="1600" i="1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5695" y="670560"/>
            <a:ext cx="2718816" cy="14996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1640" y="2325463"/>
            <a:ext cx="6766559" cy="778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0" marR="5080" indent="-177800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91135" algn="l"/>
              </a:tabLst>
            </a:pPr>
            <a:r>
              <a:rPr sz="1600" spc="-120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впер</a:t>
            </a:r>
            <a:r>
              <a:rPr sz="1600" spc="-45" dirty="0">
                <a:latin typeface="Arial"/>
                <a:cs typeface="Arial"/>
              </a:rPr>
              <a:t>е</a:t>
            </a:r>
            <a:r>
              <a:rPr sz="1600" spc="0" dirty="0">
                <a:latin typeface="Arial"/>
                <a:cs typeface="Arial"/>
              </a:rPr>
              <a:t>д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п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лит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234790"/>
                </a:solidFill>
                <a:latin typeface="Arial"/>
                <a:cs typeface="Arial"/>
              </a:rPr>
              <a:t>п</a:t>
            </a:r>
            <a:r>
              <a:rPr sz="1600" b="1" spc="-20" dirty="0">
                <a:solidFill>
                  <a:srgbClr val="234790"/>
                </a:solidFill>
                <a:latin typeface="Arial"/>
                <a:cs typeface="Arial"/>
              </a:rPr>
              <a:t>р</a:t>
            </a:r>
            <a:r>
              <a:rPr sz="1600" b="1" spc="-5" dirty="0">
                <a:solidFill>
                  <a:srgbClr val="234790"/>
                </a:solidFill>
                <a:latin typeface="Arial"/>
                <a:cs typeface="Arial"/>
              </a:rPr>
              <a:t>о</a:t>
            </a:r>
            <a:r>
              <a:rPr sz="1600" b="1" spc="-35" dirty="0">
                <a:solidFill>
                  <a:srgbClr val="234790"/>
                </a:solidFill>
                <a:latin typeface="Arial"/>
                <a:cs typeface="Arial"/>
              </a:rPr>
              <a:t>в</a:t>
            </a:r>
            <a:r>
              <a:rPr sz="1600" b="1" spc="-25" dirty="0">
                <a:solidFill>
                  <a:srgbClr val="234790"/>
                </a:solidFill>
                <a:latin typeface="Arial"/>
                <a:cs typeface="Arial"/>
              </a:rPr>
              <a:t>е</a:t>
            </a:r>
            <a:r>
              <a:rPr sz="1600" b="1" dirty="0">
                <a:solidFill>
                  <a:srgbClr val="234790"/>
                </a:solidFill>
                <a:latin typeface="Arial"/>
                <a:cs typeface="Arial"/>
              </a:rPr>
              <a:t>с</a:t>
            </a:r>
            <a:r>
              <a:rPr sz="1600" b="1" spc="-25" dirty="0">
                <a:solidFill>
                  <a:srgbClr val="234790"/>
                </a:solidFill>
                <a:latin typeface="Arial"/>
                <a:cs typeface="Arial"/>
              </a:rPr>
              <a:t>т</a:t>
            </a:r>
            <a:r>
              <a:rPr sz="1600" b="1" spc="-10" dirty="0">
                <a:solidFill>
                  <a:srgbClr val="234790"/>
                </a:solidFill>
                <a:latin typeface="Arial"/>
                <a:cs typeface="Arial"/>
              </a:rPr>
              <a:t>и</a:t>
            </a:r>
            <a:r>
              <a:rPr sz="1600" b="1" dirty="0">
                <a:solidFill>
                  <a:srgbClr val="234790"/>
                </a:solidFill>
                <a:latin typeface="Arial"/>
                <a:cs typeface="Arial"/>
              </a:rPr>
              <a:t> </a:t>
            </a:r>
            <a:r>
              <a:rPr sz="1600" b="1" spc="60" dirty="0">
                <a:solidFill>
                  <a:srgbClr val="234790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234790"/>
                </a:solidFill>
                <a:latin typeface="Arial"/>
                <a:cs typeface="Arial"/>
              </a:rPr>
              <a:t>ап</a:t>
            </a:r>
            <a:r>
              <a:rPr sz="1600" b="1" spc="-20" dirty="0">
                <a:solidFill>
                  <a:srgbClr val="234790"/>
                </a:solidFill>
                <a:latin typeface="Arial"/>
                <a:cs typeface="Arial"/>
              </a:rPr>
              <a:t>р</a:t>
            </a:r>
            <a:r>
              <a:rPr sz="1600" b="1" spc="-5" dirty="0">
                <a:solidFill>
                  <a:srgbClr val="234790"/>
                </a:solidFill>
                <a:latin typeface="Arial"/>
                <a:cs typeface="Arial"/>
              </a:rPr>
              <a:t>о</a:t>
            </a:r>
            <a:r>
              <a:rPr sz="1600" b="1" spc="-10" dirty="0">
                <a:solidFill>
                  <a:srgbClr val="234790"/>
                </a:solidFill>
                <a:latin typeface="Arial"/>
                <a:cs typeface="Arial"/>
              </a:rPr>
              <a:t>бац</a:t>
            </a:r>
            <a:r>
              <a:rPr sz="1600" b="1" dirty="0">
                <a:solidFill>
                  <a:srgbClr val="234790"/>
                </a:solidFill>
                <a:latin typeface="Arial"/>
                <a:cs typeface="Arial"/>
              </a:rPr>
              <a:t>и</a:t>
            </a:r>
            <a:r>
              <a:rPr sz="1600" b="1" spc="-15" dirty="0">
                <a:solidFill>
                  <a:srgbClr val="234790"/>
                </a:solidFill>
                <a:latin typeface="Arial"/>
                <a:cs typeface="Arial"/>
              </a:rPr>
              <a:t>ю</a:t>
            </a:r>
            <a:r>
              <a:rPr sz="1600" b="1" dirty="0">
                <a:solidFill>
                  <a:srgbClr val="234790"/>
                </a:solidFill>
                <a:latin typeface="Arial"/>
                <a:cs typeface="Arial"/>
              </a:rPr>
              <a:t> </a:t>
            </a:r>
            <a:r>
              <a:rPr sz="1600" b="1" spc="55" dirty="0">
                <a:solidFill>
                  <a:srgbClr val="234790"/>
                </a:solidFill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3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т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орр</a:t>
            </a:r>
            <a:r>
              <a:rPr sz="1600" dirty="0">
                <a:latin typeface="Arial"/>
                <a:cs typeface="Arial"/>
              </a:rPr>
              <a:t>е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иро</a:t>
            </a:r>
            <a:r>
              <a:rPr sz="1600" spc="-25" dirty="0">
                <a:latin typeface="Arial"/>
                <a:cs typeface="Arial"/>
              </a:rPr>
              <a:t>в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ь</a:t>
            </a:r>
            <a:r>
              <a:rPr sz="1600" spc="-5" dirty="0">
                <a:latin typeface="Arial"/>
                <a:cs typeface="Arial"/>
              </a:rPr>
              <a:t> (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ь</a:t>
            </a:r>
            <a:r>
              <a:rPr sz="1600" spc="7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по</a:t>
            </a:r>
            <a:r>
              <a:rPr sz="1600" spc="20" dirty="0">
                <a:latin typeface="Arial"/>
                <a:cs typeface="Arial"/>
              </a:rPr>
              <a:t>к</a:t>
            </a:r>
            <a:r>
              <a:rPr sz="1600" spc="-2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ли,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поро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овые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зн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че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15" dirty="0">
                <a:latin typeface="Arial"/>
                <a:cs typeface="Arial"/>
              </a:rPr>
              <a:t>я</a:t>
            </a:r>
            <a:r>
              <a:rPr sz="1600" spc="-5" dirty="0">
                <a:latin typeface="Arial"/>
                <a:cs typeface="Arial"/>
              </a:rPr>
              <a:t>,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…)</a:t>
            </a:r>
            <a:endParaRPr sz="1600" dirty="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spcBef>
                <a:spcPts val="490"/>
              </a:spcBef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15" dirty="0">
                <a:latin typeface="Arial"/>
                <a:cs typeface="Arial"/>
              </a:rPr>
              <a:t>АМ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ф</a:t>
            </a:r>
            <a:r>
              <a:rPr sz="1600" spc="-15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лиалы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б</a:t>
            </a:r>
            <a:r>
              <a:rPr sz="1600" spc="-8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2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т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</a:t>
            </a:r>
            <a:r>
              <a:rPr sz="1600" spc="-30" dirty="0">
                <a:latin typeface="Arial"/>
                <a:cs typeface="Arial"/>
              </a:rPr>
              <a:t>ох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дить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6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5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ль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83957" y="2325463"/>
            <a:ext cx="15125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i="1" spc="-10" dirty="0">
                <a:latin typeface="Arial"/>
                <a:cs typeface="Arial"/>
              </a:rPr>
              <a:t>э</a:t>
            </a:r>
            <a:r>
              <a:rPr sz="1600" i="1" spc="-40" dirty="0">
                <a:latin typeface="Arial"/>
                <a:cs typeface="Arial"/>
              </a:rPr>
              <a:t>т</a:t>
            </a:r>
            <a:r>
              <a:rPr sz="1600" i="1" dirty="0">
                <a:latin typeface="Arial"/>
                <a:cs typeface="Arial"/>
              </a:rPr>
              <a:t>о</a:t>
            </a:r>
            <a:r>
              <a:rPr sz="1600" i="1" spc="-15" dirty="0">
                <a:latin typeface="Arial"/>
                <a:cs typeface="Arial"/>
              </a:rPr>
              <a:t>т</a:t>
            </a:r>
            <a:r>
              <a:rPr sz="1600" i="1" dirty="0">
                <a:latin typeface="Arial"/>
                <a:cs typeface="Arial"/>
              </a:rPr>
              <a:t> </a:t>
            </a:r>
            <a:r>
              <a:rPr sz="1600" i="1" spc="60" dirty="0">
                <a:latin typeface="Arial"/>
                <a:cs typeface="Arial"/>
              </a:rPr>
              <a:t> </a:t>
            </a:r>
            <a:r>
              <a:rPr sz="1600" i="1" spc="-10" dirty="0">
                <a:latin typeface="Arial"/>
                <a:cs typeface="Arial"/>
              </a:rPr>
              <a:t>про</a:t>
            </a:r>
            <a:r>
              <a:rPr sz="1600" i="1" spc="-20" dirty="0">
                <a:latin typeface="Arial"/>
                <a:cs typeface="Arial"/>
              </a:rPr>
              <a:t>д</a:t>
            </a:r>
            <a:r>
              <a:rPr sz="1600" i="1" spc="-10" dirty="0">
                <a:latin typeface="Arial"/>
                <a:cs typeface="Arial"/>
              </a:rPr>
              <a:t>у</a:t>
            </a:r>
            <a:r>
              <a:rPr sz="1600" i="1" dirty="0">
                <a:latin typeface="Arial"/>
                <a:cs typeface="Arial"/>
              </a:rPr>
              <a:t>к</a:t>
            </a:r>
            <a:r>
              <a:rPr sz="1600" i="1" spc="-15" dirty="0">
                <a:latin typeface="Arial"/>
                <a:cs typeface="Arial"/>
              </a:rPr>
              <a:t>т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1640" y="3183729"/>
            <a:ext cx="8375015" cy="1295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5080" indent="-172085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в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–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lang="ru-RU" sz="1600" spc="20" dirty="0" smtClean="0">
                <a:latin typeface="Arial"/>
                <a:cs typeface="Arial"/>
              </a:rPr>
              <a:t>при ГА </a:t>
            </a:r>
            <a:r>
              <a:rPr sz="1600" spc="-10" dirty="0" err="1" smtClean="0">
                <a:latin typeface="Arial"/>
                <a:cs typeface="Arial"/>
              </a:rPr>
              <a:t>о</a:t>
            </a:r>
            <a:r>
              <a:rPr sz="1600" spc="-25" dirty="0" err="1" smtClean="0">
                <a:latin typeface="Arial"/>
                <a:cs typeface="Arial"/>
              </a:rPr>
              <a:t>ц</a:t>
            </a:r>
            <a:r>
              <a:rPr sz="1600" dirty="0" err="1" smtClean="0">
                <a:latin typeface="Arial"/>
                <a:cs typeface="Arial"/>
              </a:rPr>
              <a:t>е</a:t>
            </a:r>
            <a:r>
              <a:rPr sz="1600" spc="-15" dirty="0" err="1" smtClean="0">
                <a:latin typeface="Arial"/>
                <a:cs typeface="Arial"/>
              </a:rPr>
              <a:t>н</a:t>
            </a:r>
            <a:r>
              <a:rPr sz="1600" spc="20" dirty="0" err="1" smtClean="0">
                <a:latin typeface="Arial"/>
                <a:cs typeface="Arial"/>
              </a:rPr>
              <a:t>к</a:t>
            </a:r>
            <a:r>
              <a:rPr sz="1600" spc="-10" dirty="0" err="1" smtClean="0">
                <a:latin typeface="Arial"/>
                <a:cs typeface="Arial"/>
              </a:rPr>
              <a:t>а</a:t>
            </a:r>
            <a:r>
              <a:rPr sz="1600" spc="35" dirty="0" smtClean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ос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5" dirty="0">
                <a:latin typeface="Arial"/>
                <a:cs typeface="Arial"/>
              </a:rPr>
              <a:t>ч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" dirty="0">
                <a:latin typeface="Arial"/>
                <a:cs typeface="Arial"/>
              </a:rPr>
              <a:t>ы</a:t>
            </a:r>
            <a:r>
              <a:rPr sz="1600" spc="-10" dirty="0">
                <a:latin typeface="Arial"/>
                <a:cs typeface="Arial"/>
              </a:rPr>
              <a:t>х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зн</a:t>
            </a:r>
            <a:r>
              <a:rPr sz="1600" spc="-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н</a:t>
            </a:r>
            <a:r>
              <a:rPr sz="1600" spc="-5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й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0" dirty="0" err="1">
                <a:latin typeface="Arial"/>
                <a:cs typeface="Arial"/>
              </a:rPr>
              <a:t>с</a:t>
            </a:r>
            <a:r>
              <a:rPr sz="1600" spc="5" dirty="0" err="1">
                <a:latin typeface="Arial"/>
                <a:cs typeface="Arial"/>
              </a:rPr>
              <a:t>т</a:t>
            </a:r>
            <a:r>
              <a:rPr sz="1600" spc="-80" dirty="0" err="1">
                <a:latin typeface="Arial"/>
                <a:cs typeface="Arial"/>
              </a:rPr>
              <a:t>у</a:t>
            </a:r>
            <a:r>
              <a:rPr sz="1600" spc="-10" dirty="0" err="1">
                <a:latin typeface="Arial"/>
                <a:cs typeface="Arial"/>
              </a:rPr>
              <a:t>д</a:t>
            </a:r>
            <a:r>
              <a:rPr sz="1600" dirty="0" err="1">
                <a:latin typeface="Arial"/>
                <a:cs typeface="Arial"/>
              </a:rPr>
              <a:t>е</a:t>
            </a:r>
            <a:r>
              <a:rPr sz="1600" spc="-15" dirty="0" err="1">
                <a:latin typeface="Arial"/>
                <a:cs typeface="Arial"/>
              </a:rPr>
              <a:t>н</a:t>
            </a:r>
            <a:r>
              <a:rPr sz="1600" spc="-10" dirty="0" err="1">
                <a:latin typeface="Arial"/>
                <a:cs typeface="Arial"/>
              </a:rPr>
              <a:t>тов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lang="ru-RU" sz="1600" spc="35" dirty="0" smtClean="0">
                <a:latin typeface="Arial"/>
                <a:cs typeface="Arial"/>
              </a:rPr>
              <a:t>будет проводиться </a:t>
            </a:r>
            <a:r>
              <a:rPr sz="1600" spc="-15" dirty="0" err="1" smtClean="0">
                <a:latin typeface="Arial"/>
                <a:cs typeface="Arial"/>
              </a:rPr>
              <a:t>п</a:t>
            </a:r>
            <a:r>
              <a:rPr sz="1600" spc="-10" dirty="0" err="1" smtClean="0">
                <a:latin typeface="Arial"/>
                <a:cs typeface="Arial"/>
              </a:rPr>
              <a:t>о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Ф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dirty="0">
                <a:latin typeface="Arial"/>
                <a:cs typeface="Arial"/>
              </a:rPr>
              <a:t>а</a:t>
            </a:r>
            <a:r>
              <a:rPr sz="1600" spc="-15" dirty="0">
                <a:latin typeface="Arial"/>
                <a:cs typeface="Arial"/>
              </a:rPr>
              <a:t>м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30" dirty="0">
                <a:latin typeface="Arial"/>
                <a:cs typeface="Arial"/>
              </a:rPr>
              <a:t>в</a:t>
            </a:r>
            <a:r>
              <a:rPr sz="1600" spc="-2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5" dirty="0">
                <a:latin typeface="Arial"/>
                <a:cs typeface="Arial"/>
              </a:rPr>
              <a:t>а</a:t>
            </a:r>
            <a:r>
              <a:rPr sz="1600" spc="-5" dirty="0">
                <a:latin typeface="Arial"/>
                <a:cs typeface="Arial"/>
              </a:rPr>
              <a:t>!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Ф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дера</a:t>
            </a:r>
            <a:r>
              <a:rPr sz="1600" spc="-5" dirty="0">
                <a:latin typeface="Arial"/>
                <a:cs typeface="Arial"/>
              </a:rPr>
              <a:t>ль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" dirty="0">
                <a:latin typeface="Arial"/>
                <a:cs typeface="Arial"/>
              </a:rPr>
              <a:t>ы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б</a:t>
            </a:r>
            <a:r>
              <a:rPr sz="1600" spc="-2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зы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15" dirty="0">
                <a:latin typeface="Arial"/>
                <a:cs typeface="Arial"/>
              </a:rPr>
              <a:t>С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50" dirty="0">
                <a:latin typeface="Arial"/>
                <a:cs typeface="Arial"/>
              </a:rPr>
              <a:t>з</a:t>
            </a:r>
            <a:r>
              <a:rPr sz="1600" spc="-10" dirty="0">
                <a:latin typeface="Arial"/>
                <a:cs typeface="Arial"/>
              </a:rPr>
              <a:t>да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ться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б</a:t>
            </a:r>
            <a:r>
              <a:rPr sz="1600" spc="-8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т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(</a:t>
            </a:r>
            <a:r>
              <a:rPr sz="1600" spc="-19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.е.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ансиро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б</a:t>
            </a:r>
            <a:r>
              <a:rPr sz="1600" spc="-8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т)</a:t>
            </a:r>
            <a:endParaRPr sz="1600" dirty="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spcBef>
                <a:spcPts val="505"/>
              </a:spcBef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sz="1600" spc="-15" dirty="0">
                <a:latin typeface="Arial"/>
                <a:cs typeface="Arial"/>
              </a:rPr>
              <a:t>П</a:t>
            </a:r>
            <a:r>
              <a:rPr sz="1600" spc="-5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анов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п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04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-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35" dirty="0">
                <a:latin typeface="Arial"/>
                <a:cs typeface="Arial"/>
              </a:rPr>
              <a:t>щ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5" dirty="0">
                <a:latin typeface="Arial"/>
                <a:cs typeface="Arial"/>
              </a:rPr>
              <a:t>н</a:t>
            </a:r>
            <a:r>
              <a:rPr sz="1600" spc="-15" dirty="0">
                <a:latin typeface="Arial"/>
                <a:cs typeface="Arial"/>
              </a:rPr>
              <a:t>ию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0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ти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10" dirty="0">
                <a:latin typeface="Arial"/>
                <a:cs typeface="Arial"/>
              </a:rPr>
              <a:t> </a:t>
            </a:r>
            <a:r>
              <a:rPr sz="1600" spc="-30" dirty="0">
                <a:latin typeface="Arial"/>
                <a:cs typeface="Arial"/>
              </a:rPr>
              <a:t>в</a:t>
            </a:r>
            <a:r>
              <a:rPr sz="1600" spc="-20" dirty="0">
                <a:latin typeface="Arial"/>
                <a:cs typeface="Arial"/>
              </a:rPr>
              <a:t>у</a:t>
            </a:r>
            <a:r>
              <a:rPr sz="1600" spc="-25" dirty="0">
                <a:latin typeface="Arial"/>
                <a:cs typeface="Arial"/>
              </a:rPr>
              <a:t>з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04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1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ф</a:t>
            </a:r>
            <a:r>
              <a:rPr sz="1600" spc="-5" dirty="0">
                <a:latin typeface="Arial"/>
                <a:cs typeface="Arial"/>
              </a:rPr>
              <a:t>и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иа</a:t>
            </a:r>
            <a:r>
              <a:rPr sz="1600" spc="5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90" dirty="0">
                <a:latin typeface="Arial"/>
                <a:cs typeface="Arial"/>
              </a:rPr>
              <a:t>т</a:t>
            </a:r>
            <a:r>
              <a:rPr sz="1600" spc="-5" dirty="0">
                <a:latin typeface="Arial"/>
                <a:cs typeface="Arial"/>
              </a:rPr>
              <a:t>.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10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04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п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21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ощ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35" dirty="0">
                <a:latin typeface="Arial"/>
                <a:cs typeface="Arial"/>
              </a:rPr>
              <a:t>щ</a:t>
            </a:r>
            <a:r>
              <a:rPr sz="160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ния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" dirty="0">
                <a:latin typeface="Arial"/>
                <a:cs typeface="Arial"/>
              </a:rPr>
              <a:t>,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9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5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чество</a:t>
            </a:r>
            <a:endParaRPr sz="1600" dirty="0">
              <a:latin typeface="Arial"/>
              <a:cs typeface="Arial"/>
            </a:endParaRPr>
          </a:p>
          <a:p>
            <a:pPr marL="184785">
              <a:lnSpc>
                <a:spcPct val="100000"/>
              </a:lnSpc>
            </a:pPr>
            <a:r>
              <a:rPr sz="1600" spc="-45" dirty="0">
                <a:latin typeface="Arial"/>
                <a:cs typeface="Arial"/>
              </a:rPr>
              <a:t>в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25" dirty="0">
                <a:latin typeface="Arial"/>
                <a:cs typeface="Arial"/>
              </a:rPr>
              <a:t>з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ф</a:t>
            </a:r>
            <a:r>
              <a:rPr sz="1600" spc="-15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лиа</a:t>
            </a:r>
            <a:r>
              <a:rPr sz="1600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1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р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</a:t>
            </a:r>
            <a:r>
              <a:rPr sz="1600" spc="-15" dirty="0">
                <a:latin typeface="Arial"/>
                <a:cs typeface="Arial"/>
              </a:rPr>
              <a:t>и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ся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2211" y="4793605"/>
            <a:ext cx="559371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ht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ps://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o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brnad</a:t>
            </a:r>
            <a:r>
              <a:rPr sz="1000" spc="-30" dirty="0">
                <a:solidFill>
                  <a:srgbClr val="7E7E7E"/>
                </a:solidFill>
                <a:latin typeface="Arial"/>
                <a:cs typeface="Arial"/>
              </a:rPr>
              <a:t>z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or.go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v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.ru/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n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e</a:t>
            </a:r>
            <a:r>
              <a:rPr sz="1000" spc="-25" dirty="0">
                <a:solidFill>
                  <a:srgbClr val="7E7E7E"/>
                </a:solidFill>
                <a:latin typeface="Arial"/>
                <a:cs typeface="Arial"/>
              </a:rPr>
              <a:t>w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/n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ov</a:t>
            </a:r>
            <a:r>
              <a:rPr sz="1000" spc="-35" dirty="0">
                <a:solidFill>
                  <a:srgbClr val="7E7E7E"/>
                </a:solidFill>
                <a:latin typeface="Arial"/>
                <a:cs typeface="Arial"/>
              </a:rPr>
              <a:t>y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e-pra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vila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-a</a:t>
            </a:r>
            <a:r>
              <a:rPr sz="1000" spc="5" dirty="0">
                <a:solidFill>
                  <a:srgbClr val="7E7E7E"/>
                </a:solidFill>
                <a:latin typeface="Arial"/>
                <a:cs typeface="Arial"/>
              </a:rPr>
              <a:t>kk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re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di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tac</a:t>
            </a:r>
            <a:r>
              <a:rPr sz="1000" spc="-25" dirty="0">
                <a:solidFill>
                  <a:srgbClr val="7E7E7E"/>
                </a:solidFill>
                <a:latin typeface="Arial"/>
                <a:cs typeface="Arial"/>
              </a:rPr>
              <a:t>z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i-o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b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ra</a:t>
            </a:r>
            <a:r>
              <a:rPr sz="1000" spc="-25" dirty="0">
                <a:solidFill>
                  <a:srgbClr val="7E7E7E"/>
                </a:solidFill>
                <a:latin typeface="Arial"/>
                <a:cs typeface="Arial"/>
              </a:rPr>
              <a:t>z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o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v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at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eln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o</a:t>
            </a:r>
            <a:r>
              <a:rPr sz="1000" spc="0" dirty="0">
                <a:solidFill>
                  <a:srgbClr val="7E7E7E"/>
                </a:solidFill>
                <a:latin typeface="Arial"/>
                <a:cs typeface="Arial"/>
              </a:rPr>
              <a:t>j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-de</a:t>
            </a:r>
            <a:r>
              <a:rPr sz="1000" spc="-25" dirty="0">
                <a:solidFill>
                  <a:srgbClr val="7E7E7E"/>
                </a:solidFill>
                <a:latin typeface="Arial"/>
                <a:cs typeface="Arial"/>
              </a:rPr>
              <a:t>y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at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eln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7E7E7E"/>
                </a:solidFill>
                <a:latin typeface="Arial"/>
                <a:cs typeface="Arial"/>
              </a:rPr>
              <a:t>-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tu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-</a:t>
            </a:r>
            <a:r>
              <a:rPr sz="1000" spc="-15" dirty="0">
                <a:solidFill>
                  <a:srgbClr val="7E7E7E"/>
                </a:solidFill>
                <a:latin typeface="Arial"/>
                <a:cs typeface="Arial"/>
              </a:rPr>
              <a:t>v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-</a:t>
            </a:r>
            <a:r>
              <a:rPr sz="1000" spc="5" dirty="0">
                <a:solidFill>
                  <a:srgbClr val="7E7E7E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l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u/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24380" y="92161"/>
            <a:ext cx="7292340" cy="787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48615" algn="r">
              <a:lnSpc>
                <a:spcPts val="1370"/>
              </a:lnSpc>
            </a:pPr>
            <a:r>
              <a:rPr sz="1200" b="1" dirty="0">
                <a:solidFill>
                  <a:srgbClr val="7E7E7E"/>
                </a:solidFill>
                <a:latin typeface="Arial"/>
                <a:cs typeface="Arial"/>
              </a:rPr>
              <a:t>Пр</a:t>
            </a:r>
            <a:r>
              <a:rPr sz="1200" b="1" spc="-15" dirty="0">
                <a:solidFill>
                  <a:srgbClr val="7E7E7E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7E7E7E"/>
                </a:solidFill>
                <a:latin typeface="Arial"/>
                <a:cs typeface="Arial"/>
              </a:rPr>
              <a:t>к</a:t>
            </a:r>
            <a:r>
              <a:rPr sz="1200" b="1" spc="10" dirty="0">
                <a:solidFill>
                  <a:srgbClr val="7E7E7E"/>
                </a:solidFill>
                <a:latin typeface="Arial"/>
                <a:cs typeface="Arial"/>
              </a:rPr>
              <a:t>а</a:t>
            </a:r>
            <a:r>
              <a:rPr sz="1200" b="1" dirty="0">
                <a:solidFill>
                  <a:srgbClr val="7E7E7E"/>
                </a:solidFill>
                <a:latin typeface="Arial"/>
                <a:cs typeface="Arial"/>
              </a:rPr>
              <a:t>з </a:t>
            </a:r>
            <a:r>
              <a:rPr sz="1200" b="1" spc="-10" dirty="0">
                <a:solidFill>
                  <a:srgbClr val="7E7E7E"/>
                </a:solidFill>
                <a:latin typeface="Arial"/>
                <a:cs typeface="Arial"/>
              </a:rPr>
              <a:t>М</a:t>
            </a:r>
            <a:r>
              <a:rPr sz="1200" b="1" dirty="0">
                <a:solidFill>
                  <a:srgbClr val="7E7E7E"/>
                </a:solidFill>
                <a:latin typeface="Arial"/>
                <a:cs typeface="Arial"/>
              </a:rPr>
              <a:t>ОН</a:t>
            </a:r>
            <a:endParaRPr sz="1200">
              <a:latin typeface="Arial"/>
              <a:cs typeface="Arial"/>
            </a:endParaRPr>
          </a:p>
          <a:p>
            <a:pPr marR="5080" algn="r">
              <a:lnSpc>
                <a:spcPts val="1370"/>
              </a:lnSpc>
            </a:pP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№ </a:t>
            </a:r>
            <a:r>
              <a:rPr sz="1200" b="1" i="1" spc="5" dirty="0">
                <a:solidFill>
                  <a:srgbClr val="7E7E7E"/>
                </a:solidFill>
                <a:latin typeface="Arial"/>
                <a:cs typeface="Arial"/>
              </a:rPr>
              <a:t>1</a:t>
            </a: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094</a:t>
            </a:r>
            <a:r>
              <a:rPr sz="1200" b="1" i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от </a:t>
            </a:r>
            <a:r>
              <a:rPr sz="1200" b="1" i="1" spc="5" dirty="0">
                <a:solidFill>
                  <a:srgbClr val="7E7E7E"/>
                </a:solidFill>
                <a:latin typeface="Arial"/>
                <a:cs typeface="Arial"/>
              </a:rPr>
              <a:t>2</a:t>
            </a: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5.</a:t>
            </a:r>
            <a:r>
              <a:rPr sz="1200" b="1" i="1" spc="-80" dirty="0">
                <a:solidFill>
                  <a:srgbClr val="7E7E7E"/>
                </a:solidFill>
                <a:latin typeface="Arial"/>
                <a:cs typeface="Arial"/>
              </a:rPr>
              <a:t>1</a:t>
            </a:r>
            <a:r>
              <a:rPr sz="1200" b="1" i="1" spc="-10" dirty="0">
                <a:solidFill>
                  <a:srgbClr val="7E7E7E"/>
                </a:solidFill>
                <a:latin typeface="Arial"/>
                <a:cs typeface="Arial"/>
              </a:rPr>
              <a:t>1</a:t>
            </a: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.</a:t>
            </a:r>
            <a:r>
              <a:rPr sz="1200" b="1" i="1" spc="5" dirty="0">
                <a:solidFill>
                  <a:srgbClr val="7E7E7E"/>
                </a:solidFill>
                <a:latin typeface="Arial"/>
                <a:cs typeface="Arial"/>
              </a:rPr>
              <a:t>2</a:t>
            </a:r>
            <a:r>
              <a:rPr sz="1200" b="1" i="1" spc="-10" dirty="0">
                <a:solidFill>
                  <a:srgbClr val="7E7E7E"/>
                </a:solidFill>
                <a:latin typeface="Arial"/>
                <a:cs typeface="Arial"/>
              </a:rPr>
              <a:t>02</a:t>
            </a:r>
            <a:r>
              <a:rPr sz="1200" b="1" i="1" dirty="0">
                <a:solidFill>
                  <a:srgbClr val="7E7E7E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b="1" spc="-15" dirty="0">
                <a:solidFill>
                  <a:srgbClr val="252525"/>
                </a:solidFill>
                <a:latin typeface="Arial"/>
                <a:cs typeface="Arial"/>
              </a:rPr>
              <a:t>С</a:t>
            </a:r>
            <a:r>
              <a:rPr sz="1600" b="1" spc="-35" dirty="0">
                <a:solidFill>
                  <a:srgbClr val="252525"/>
                </a:solidFill>
                <a:latin typeface="Arial"/>
                <a:cs typeface="Arial"/>
              </a:rPr>
              <a:t>в</a:t>
            </a:r>
            <a:r>
              <a:rPr sz="1600" b="1" spc="-40" dirty="0">
                <a:solidFill>
                  <a:srgbClr val="252525"/>
                </a:solidFill>
                <a:latin typeface="Arial"/>
                <a:cs typeface="Arial"/>
              </a:rPr>
              <a:t>о</a:t>
            </a:r>
            <a:r>
              <a:rPr sz="1600" b="1" spc="-20" dirty="0">
                <a:solidFill>
                  <a:srgbClr val="252525"/>
                </a:solidFill>
                <a:latin typeface="Arial"/>
                <a:cs typeface="Arial"/>
              </a:rPr>
              <a:t>д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ная</a:t>
            </a:r>
            <a:r>
              <a:rPr sz="1600" b="1" spc="2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25" dirty="0">
                <a:solidFill>
                  <a:srgbClr val="252525"/>
                </a:solidFill>
                <a:latin typeface="Arial"/>
                <a:cs typeface="Arial"/>
              </a:rPr>
              <a:t>т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а</a:t>
            </a:r>
            <a:r>
              <a:rPr sz="1600" b="1" spc="-50" dirty="0">
                <a:solidFill>
                  <a:srgbClr val="252525"/>
                </a:solidFill>
                <a:latin typeface="Arial"/>
                <a:cs typeface="Arial"/>
              </a:rPr>
              <a:t>б</a:t>
            </a:r>
            <a:r>
              <a:rPr sz="1600" b="1" spc="-20" dirty="0">
                <a:solidFill>
                  <a:srgbClr val="252525"/>
                </a:solidFill>
                <a:latin typeface="Arial"/>
                <a:cs typeface="Arial"/>
              </a:rPr>
              <a:t>л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и</a:t>
            </a:r>
            <a:r>
              <a:rPr sz="1600" b="1" spc="15" dirty="0">
                <a:solidFill>
                  <a:srgbClr val="252525"/>
                </a:solidFill>
                <a:latin typeface="Arial"/>
                <a:cs typeface="Arial"/>
              </a:rPr>
              <a:t>ц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а</a:t>
            </a:r>
            <a:r>
              <a:rPr sz="1600" b="1" spc="4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аккре</a:t>
            </a:r>
            <a:r>
              <a:rPr sz="1600" b="1" spc="-25" dirty="0">
                <a:solidFill>
                  <a:srgbClr val="252525"/>
                </a:solidFill>
                <a:latin typeface="Arial"/>
                <a:cs typeface="Arial"/>
              </a:rPr>
              <a:t>д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и</a:t>
            </a:r>
            <a:r>
              <a:rPr sz="1600" b="1" spc="-25" dirty="0">
                <a:solidFill>
                  <a:srgbClr val="252525"/>
                </a:solidFill>
                <a:latin typeface="Arial"/>
                <a:cs typeface="Arial"/>
              </a:rPr>
              <a:t>т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ацио</a:t>
            </a:r>
            <a:r>
              <a:rPr sz="1600" b="1" spc="-20" dirty="0">
                <a:solidFill>
                  <a:srgbClr val="252525"/>
                </a:solidFill>
                <a:latin typeface="Arial"/>
                <a:cs typeface="Arial"/>
              </a:rPr>
              <a:t>н</a:t>
            </a:r>
            <a:r>
              <a:rPr sz="1600" b="1" spc="-15" dirty="0">
                <a:solidFill>
                  <a:srgbClr val="252525"/>
                </a:solidFill>
                <a:latin typeface="Arial"/>
                <a:cs typeface="Arial"/>
              </a:rPr>
              <a:t>ных</a:t>
            </a:r>
            <a:r>
              <a:rPr sz="1600" b="1" spc="4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п</a:t>
            </a:r>
            <a:r>
              <a:rPr sz="1600" b="1" spc="-20" dirty="0">
                <a:solidFill>
                  <a:srgbClr val="252525"/>
                </a:solidFill>
                <a:latin typeface="Arial"/>
                <a:cs typeface="Arial"/>
              </a:rPr>
              <a:t>о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к</a:t>
            </a:r>
            <a:r>
              <a:rPr sz="1600" b="1" spc="5" dirty="0">
                <a:solidFill>
                  <a:srgbClr val="252525"/>
                </a:solidFill>
                <a:latin typeface="Arial"/>
                <a:cs typeface="Arial"/>
              </a:rPr>
              <a:t>а</a:t>
            </a:r>
            <a:r>
              <a:rPr sz="1600" b="1" spc="-40" dirty="0">
                <a:solidFill>
                  <a:srgbClr val="252525"/>
                </a:solidFill>
                <a:latin typeface="Arial"/>
                <a:cs typeface="Arial"/>
              </a:rPr>
              <a:t>з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а</a:t>
            </a:r>
            <a:r>
              <a:rPr sz="1600" b="1" spc="-25" dirty="0">
                <a:solidFill>
                  <a:srgbClr val="252525"/>
                </a:solidFill>
                <a:latin typeface="Arial"/>
                <a:cs typeface="Arial"/>
              </a:rPr>
              <a:t>т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е</a:t>
            </a:r>
            <a:r>
              <a:rPr sz="1600" b="1" spc="-45" dirty="0">
                <a:solidFill>
                  <a:srgbClr val="252525"/>
                </a:solidFill>
                <a:latin typeface="Arial"/>
                <a:cs typeface="Arial"/>
              </a:rPr>
              <a:t>л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ей</a:t>
            </a:r>
            <a:r>
              <a:rPr sz="1600" b="1" spc="3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252525"/>
                </a:solidFill>
                <a:latin typeface="Arial"/>
                <a:cs typeface="Arial"/>
              </a:rPr>
              <a:t>по</a:t>
            </a:r>
            <a:r>
              <a:rPr sz="1600" b="1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25" dirty="0">
                <a:solidFill>
                  <a:srgbClr val="252525"/>
                </a:solidFill>
                <a:latin typeface="Arial"/>
                <a:cs typeface="Arial"/>
              </a:rPr>
              <a:t>О</a:t>
            </a:r>
            <a:r>
              <a:rPr sz="1600" b="1" spc="-15" dirty="0">
                <a:solidFill>
                  <a:srgbClr val="252525"/>
                </a:solidFill>
                <a:latin typeface="Arial"/>
                <a:cs typeface="Arial"/>
              </a:rPr>
              <a:t>П</a:t>
            </a:r>
            <a:r>
              <a:rPr sz="1600" b="1" spc="2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55" dirty="0">
                <a:solidFill>
                  <a:srgbClr val="252525"/>
                </a:solidFill>
                <a:latin typeface="Arial"/>
                <a:cs typeface="Arial"/>
              </a:rPr>
              <a:t>В</a:t>
            </a:r>
            <a:r>
              <a:rPr sz="1600" b="1" spc="-15" dirty="0">
                <a:solidFill>
                  <a:srgbClr val="252525"/>
                </a:solidFill>
                <a:latin typeface="Arial"/>
                <a:cs typeface="Arial"/>
              </a:rPr>
              <a:t>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741191"/>
              </p:ext>
            </p:extLst>
          </p:nvPr>
        </p:nvGraphicFramePr>
        <p:xfrm>
          <a:off x="263486" y="928624"/>
          <a:ext cx="8567965" cy="41296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19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59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ГА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АМ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</a:t>
                      </a: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Н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г =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90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37465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(6</a:t>
                      </a:r>
                      <a:r>
                        <a:rPr sz="11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г =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70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(6</a:t>
                      </a:r>
                      <a:r>
                        <a:rPr sz="11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г =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60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(6</a:t>
                      </a:r>
                      <a:r>
                        <a:rPr sz="11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E7E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942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1.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ний 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ЕГЭ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7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2.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Наличие 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э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ой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ф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орм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ион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spc="1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зо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4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ь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ой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942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3.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 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чающи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ся,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спешно з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ершив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ш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их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чение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238760" marR="416559" indent="-17716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4.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 вып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скни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ов,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вып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нив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ш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их 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яз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ьст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орам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 </a:t>
                      </a:r>
                      <a:r>
                        <a:rPr sz="1200" spc="-20" dirty="0" err="1">
                          <a:latin typeface="Arial"/>
                          <a:cs typeface="Arial"/>
                        </a:rPr>
                        <a:t>ц</a:t>
                      </a:r>
                      <a:r>
                        <a:rPr sz="1200" spc="-35" dirty="0" err="1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 err="1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 err="1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15" dirty="0" err="1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 err="1">
                          <a:latin typeface="Arial"/>
                          <a:cs typeface="Arial"/>
                        </a:rPr>
                        <a:t>ом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15" dirty="0" err="1" smtClean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 err="1" smtClean="0">
                          <a:latin typeface="Arial"/>
                          <a:cs typeface="Arial"/>
                        </a:rPr>
                        <a:t>чении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69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5.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«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Ос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епенён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ость»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6.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раб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тни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ов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из с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их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ор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аниза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ий,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ея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ь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ость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ых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язана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 про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ф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илем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реа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ем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й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ОП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4314">
                <a:tc>
                  <a:txBody>
                    <a:bodyPr/>
                    <a:lstStyle/>
                    <a:p>
                      <a:pPr marL="238760" marR="775335" indent="-17716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7.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 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чающи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ся,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вып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нив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ш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их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70%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ее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аний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иа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ностичес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ой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ты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из фон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ен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ых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ств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…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75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75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993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8.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6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9.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 т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оивши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ся вып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скни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ов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ts val="600"/>
                        </a:lnSpc>
                      </a:pPr>
                      <a:r>
                        <a:rPr sz="800" b="1" i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b="1" i="1" spc="-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800" b="1" i="1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800" b="1" i="1" spc="5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800" b="1" i="1" spc="-5" dirty="0">
                          <a:latin typeface="Arial"/>
                          <a:cs typeface="Arial"/>
                        </a:rPr>
                        <a:t>-e</a:t>
                      </a:r>
                      <a:r>
                        <a:rPr sz="800" b="1" i="1" dirty="0">
                          <a:latin typeface="Arial"/>
                          <a:cs typeface="Arial"/>
                        </a:rPr>
                        <a:t>du</a:t>
                      </a:r>
                      <a:r>
                        <a:rPr sz="800" b="1" i="1" spc="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800" b="1" i="1" spc="-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800" b="1" i="1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u   </a:t>
                      </a:r>
                      <a:r>
                        <a:rPr sz="800" b="1" i="1" spc="-1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i="1" dirty="0">
                          <a:latin typeface="Arial"/>
                          <a:cs typeface="Arial"/>
                        </a:rPr>
                        <a:t>uk</a:t>
                      </a:r>
                      <a:r>
                        <a:rPr sz="800" b="1" i="1" spc="-1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800" b="1" i="1" spc="-5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800" b="1" i="1" dirty="0">
                          <a:latin typeface="Arial"/>
                          <a:cs typeface="Arial"/>
                        </a:rPr>
                        <a:t>ni</a:t>
                      </a:r>
                      <a:r>
                        <a:rPr sz="800" b="1" i="1" spc="-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800" b="1" i="1" dirty="0">
                          <a:latin typeface="Arial"/>
                          <a:cs typeface="Arial"/>
                        </a:rPr>
                        <a:t>a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450"/>
                        </a:lnSpc>
                      </a:pPr>
                      <a:r>
                        <a:rPr sz="800" b="1" i="1" spc="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800" b="1" i="1" spc="-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ru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412854"/>
            <a:ext cx="3102864" cy="27675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2477" y="423889"/>
            <a:ext cx="770000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b="1" dirty="0" smtClean="0">
                <a:solidFill>
                  <a:srgbClr val="234790"/>
                </a:solidFill>
                <a:latin typeface="Arial"/>
                <a:cs typeface="Arial"/>
              </a:rPr>
              <a:t>АП-1 Средний балл ЕГЭ (от 60 до 65 – 5 баллов, от 66 - 10 баллов) 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0731" y="4564301"/>
            <a:ext cx="78740" cy="161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dirty="0">
                <a:solidFill>
                  <a:srgbClr val="C00000"/>
                </a:solidFill>
                <a:latin typeface="Arial"/>
                <a:cs typeface="Arial"/>
              </a:rPr>
              <a:t>*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3" name="object 3"/>
          <p:cNvSpPr txBox="1"/>
          <p:nvPr/>
        </p:nvSpPr>
        <p:spPr>
          <a:xfrm>
            <a:off x="4114800" y="1319317"/>
            <a:ext cx="4343272" cy="2954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Средний балл ЕГЭ рассчитывается только по очной форме (не учитывается заочная и очно-заочная формы). 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15" dirty="0" smtClean="0">
                <a:latin typeface="Arial"/>
                <a:cs typeface="Arial"/>
              </a:rPr>
              <a:t>Преимущество получают «популярные» у абитуриентов образовательные программы, реализуемые в очной форме в крупных федеральных центрах.    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15" dirty="0" smtClean="0">
                <a:latin typeface="Arial"/>
                <a:cs typeface="Arial"/>
              </a:rPr>
              <a:t>Программы магистратуры и ординатуры ставятся в заранее невыгодное положение. 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15" dirty="0" smtClean="0">
                <a:latin typeface="Arial"/>
                <a:cs typeface="Arial"/>
              </a:rPr>
              <a:t>Не учитываются все дополнительные вступительные испытания согласно правилам приема.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3400" y="181536"/>
            <a:ext cx="797944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9550">
              <a:lnSpc>
                <a:spcPct val="100000"/>
              </a:lnSpc>
            </a:pPr>
            <a:r>
              <a:rPr lang="ru-RU" sz="1800" b="1" i="0" dirty="0" smtClean="0">
                <a:solidFill>
                  <a:srgbClr val="003399"/>
                </a:solidFill>
                <a:latin typeface="Arial"/>
                <a:cs typeface="Arial"/>
              </a:rPr>
              <a:t>АП</a:t>
            </a:r>
            <a:r>
              <a:rPr sz="1800" b="1" i="0" dirty="0" smtClean="0">
                <a:solidFill>
                  <a:srgbClr val="003399"/>
                </a:solidFill>
                <a:latin typeface="Arial"/>
                <a:cs typeface="Arial"/>
              </a:rPr>
              <a:t>2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. Н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л</a:t>
            </a:r>
            <a:r>
              <a:rPr sz="1800" b="1" i="0" spc="-10" dirty="0">
                <a:solidFill>
                  <a:srgbClr val="003399"/>
                </a:solidFill>
                <a:latin typeface="Arial"/>
                <a:cs typeface="Arial"/>
              </a:rPr>
              <a:t>и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чие</a:t>
            </a:r>
            <a:r>
              <a:rPr sz="1800" b="1" i="0" spc="15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spc="-45" dirty="0">
                <a:solidFill>
                  <a:srgbClr val="003399"/>
                </a:solidFill>
                <a:latin typeface="Arial"/>
                <a:cs typeface="Arial"/>
              </a:rPr>
              <a:t>э</a:t>
            </a:r>
            <a:r>
              <a:rPr sz="1800" b="1" i="0" spc="-30" dirty="0">
                <a:solidFill>
                  <a:srgbClr val="003399"/>
                </a:solidFill>
                <a:latin typeface="Arial"/>
                <a:cs typeface="Arial"/>
              </a:rPr>
              <a:t>л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ек</a:t>
            </a:r>
            <a:r>
              <a:rPr sz="1800" b="1" i="0" spc="-35" dirty="0">
                <a:solidFill>
                  <a:srgbClr val="003399"/>
                </a:solidFill>
                <a:latin typeface="Arial"/>
                <a:cs typeface="Arial"/>
              </a:rPr>
              <a:t>т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р</a:t>
            </a:r>
            <a:r>
              <a:rPr sz="1800" b="1" i="0" spc="5" dirty="0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н</a:t>
            </a:r>
            <a:r>
              <a:rPr sz="1800" b="1" i="0" spc="5" dirty="0">
                <a:solidFill>
                  <a:srgbClr val="003399"/>
                </a:solidFill>
                <a:latin typeface="Arial"/>
                <a:cs typeface="Arial"/>
              </a:rPr>
              <a:t>н</a:t>
            </a:r>
            <a:r>
              <a:rPr sz="1800" b="1" i="0" dirty="0">
                <a:solidFill>
                  <a:srgbClr val="003399"/>
                </a:solidFill>
                <a:latin typeface="Arial"/>
                <a:cs typeface="Arial"/>
              </a:rPr>
              <a:t>ой</a:t>
            </a:r>
            <a:r>
              <a:rPr sz="1800" b="1" i="0" spc="25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ин</a:t>
            </a:r>
            <a:r>
              <a:rPr sz="1800" b="1" i="0" spc="-65" dirty="0" err="1">
                <a:solidFill>
                  <a:srgbClr val="003399"/>
                </a:solidFill>
                <a:latin typeface="Arial"/>
                <a:cs typeface="Arial"/>
              </a:rPr>
              <a:t>ф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spc="-20" dirty="0" err="1">
                <a:solidFill>
                  <a:srgbClr val="003399"/>
                </a:solidFill>
                <a:latin typeface="Arial"/>
                <a:cs typeface="Arial"/>
              </a:rPr>
              <a:t>р</a:t>
            </a:r>
            <a:r>
              <a:rPr sz="1800" b="1" i="0" spc="-25" dirty="0" err="1">
                <a:solidFill>
                  <a:srgbClr val="003399"/>
                </a:solidFill>
                <a:latin typeface="Arial"/>
                <a:cs typeface="Arial"/>
              </a:rPr>
              <a:t>м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ацион</a:t>
            </a:r>
            <a:r>
              <a:rPr sz="1800" b="1" i="0" spc="5" dirty="0" err="1">
                <a:solidFill>
                  <a:srgbClr val="003399"/>
                </a:solidFill>
                <a:latin typeface="Arial"/>
                <a:cs typeface="Arial"/>
              </a:rPr>
              <a:t>н</a:t>
            </a:r>
            <a:r>
              <a:rPr sz="1800" b="1" i="0" spc="20" dirty="0" err="1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-о</a:t>
            </a:r>
            <a:r>
              <a:rPr sz="1800" b="1" i="0" spc="5" dirty="0" err="1">
                <a:solidFill>
                  <a:srgbClr val="003399"/>
                </a:solidFill>
                <a:latin typeface="Arial"/>
                <a:cs typeface="Arial"/>
              </a:rPr>
              <a:t>б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р</a:t>
            </a:r>
            <a:r>
              <a:rPr sz="1800" b="1" i="0" spc="20" dirty="0" err="1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spc="-45" dirty="0" err="1">
                <a:solidFill>
                  <a:srgbClr val="003399"/>
                </a:solidFill>
                <a:latin typeface="Arial"/>
                <a:cs typeface="Arial"/>
              </a:rPr>
              <a:t>з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о</a:t>
            </a:r>
            <a:r>
              <a:rPr sz="1800" b="1" i="0" spc="-25" dirty="0" err="1">
                <a:solidFill>
                  <a:srgbClr val="003399"/>
                </a:solidFill>
                <a:latin typeface="Arial"/>
                <a:cs typeface="Arial"/>
              </a:rPr>
              <a:t>в</a:t>
            </a:r>
            <a:r>
              <a:rPr sz="1800" b="1" i="0" spc="5" dirty="0" err="1">
                <a:solidFill>
                  <a:srgbClr val="003399"/>
                </a:solidFill>
                <a:latin typeface="Arial"/>
                <a:cs typeface="Arial"/>
              </a:rPr>
              <a:t>а</a:t>
            </a:r>
            <a:r>
              <a:rPr sz="1800" b="1" i="0" spc="-20" dirty="0" err="1">
                <a:solidFill>
                  <a:srgbClr val="003399"/>
                </a:solidFill>
                <a:latin typeface="Arial"/>
                <a:cs typeface="Arial"/>
              </a:rPr>
              <a:t>т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spc="-10" dirty="0" err="1">
                <a:solidFill>
                  <a:srgbClr val="003399"/>
                </a:solidFill>
                <a:latin typeface="Arial"/>
                <a:cs typeface="Arial"/>
              </a:rPr>
              <a:t>л</a:t>
            </a:r>
            <a:r>
              <a:rPr sz="1800" b="1" i="0" dirty="0" err="1">
                <a:solidFill>
                  <a:srgbClr val="003399"/>
                </a:solidFill>
                <a:latin typeface="Arial"/>
                <a:cs typeface="Arial"/>
              </a:rPr>
              <a:t>ьной</a:t>
            </a:r>
            <a:r>
              <a:rPr sz="1800" b="1" i="0" spc="55" dirty="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800" b="1" i="0" dirty="0" err="1" smtClean="0">
                <a:solidFill>
                  <a:srgbClr val="003399"/>
                </a:solidFill>
                <a:latin typeface="Arial"/>
                <a:cs typeface="Arial"/>
              </a:rPr>
              <a:t>ср</a:t>
            </a:r>
            <a:r>
              <a:rPr sz="1800" b="1" i="0" spc="-10" dirty="0" err="1" smtClean="0">
                <a:solidFill>
                  <a:srgbClr val="003399"/>
                </a:solidFill>
                <a:latin typeface="Arial"/>
                <a:cs typeface="Arial"/>
              </a:rPr>
              <a:t>е</a:t>
            </a:r>
            <a:r>
              <a:rPr sz="1800" b="1" i="0" dirty="0" err="1" smtClean="0">
                <a:solidFill>
                  <a:srgbClr val="003399"/>
                </a:solidFill>
                <a:latin typeface="Arial"/>
                <a:cs typeface="Arial"/>
              </a:rPr>
              <a:t>ды</a:t>
            </a:r>
            <a:r>
              <a:rPr lang="ru-RU" sz="1800" b="1" i="0" dirty="0" smtClean="0">
                <a:solidFill>
                  <a:srgbClr val="003399"/>
                </a:solidFill>
                <a:latin typeface="Arial"/>
                <a:cs typeface="Arial"/>
              </a:rPr>
              <a:t>: имеется – 10 баллов, не имеется – 0 баллов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80915" y="1447339"/>
            <a:ext cx="808990" cy="379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Ф</a:t>
            </a:r>
            <a:r>
              <a:rPr sz="1400" spc="-9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50" dirty="0">
                <a:latin typeface="Arial"/>
                <a:cs typeface="Arial"/>
              </a:rPr>
              <a:t>ВО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900" dirty="0">
                <a:latin typeface="Arial"/>
                <a:cs typeface="Arial"/>
              </a:rPr>
              <a:t>(Бакалавриа</a:t>
            </a:r>
            <a:r>
              <a:rPr sz="900" spc="-5" dirty="0">
                <a:latin typeface="Arial"/>
                <a:cs typeface="Arial"/>
              </a:rPr>
              <a:t>т</a:t>
            </a:r>
            <a:r>
              <a:rPr sz="90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79264" y="2005583"/>
            <a:ext cx="4090415" cy="23088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36321" y="1527376"/>
            <a:ext cx="1986914" cy="216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67080" algn="l"/>
              </a:tabLst>
            </a:pPr>
            <a:r>
              <a:rPr sz="1500" dirty="0">
                <a:latin typeface="Arial"/>
                <a:cs typeface="Arial"/>
              </a:rPr>
              <a:t>ЭИОС	пр</a:t>
            </a:r>
            <a:r>
              <a:rPr sz="1500" spc="-35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д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ля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93442" y="1527376"/>
            <a:ext cx="552450" cy="216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spc="1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об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й</a:t>
            </a:r>
            <a:endParaRPr sz="15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15817" y="1527376"/>
            <a:ext cx="1285240" cy="216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i="1" spc="-10" dirty="0">
                <a:latin typeface="Arial"/>
                <a:cs typeface="Arial"/>
              </a:rPr>
              <a:t>с</a:t>
            </a:r>
            <a:r>
              <a:rPr sz="1500" i="1" dirty="0">
                <a:latin typeface="Arial"/>
                <a:cs typeface="Arial"/>
              </a:rPr>
              <a:t>о</a:t>
            </a:r>
            <a:r>
              <a:rPr sz="1500" i="1" spc="-45" dirty="0">
                <a:latin typeface="Arial"/>
                <a:cs typeface="Arial"/>
              </a:rPr>
              <a:t>в</a:t>
            </a:r>
            <a:r>
              <a:rPr sz="1500" i="1" dirty="0">
                <a:latin typeface="Arial"/>
                <a:cs typeface="Arial"/>
              </a:rPr>
              <a:t>окупность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6321" y="1802196"/>
            <a:ext cx="1649095" cy="764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0000"/>
              </a:lnSpc>
            </a:pPr>
            <a:r>
              <a:rPr sz="1500" i="1" spc="-30" dirty="0">
                <a:latin typeface="Arial"/>
                <a:cs typeface="Arial"/>
              </a:rPr>
              <a:t>э</a:t>
            </a:r>
            <a:r>
              <a:rPr sz="1500" i="1" spc="-10" dirty="0">
                <a:latin typeface="Arial"/>
                <a:cs typeface="Arial"/>
              </a:rPr>
              <a:t>л</a:t>
            </a:r>
            <a:r>
              <a:rPr sz="1500" i="1" dirty="0">
                <a:latin typeface="Arial"/>
                <a:cs typeface="Arial"/>
              </a:rPr>
              <a:t>е</a:t>
            </a:r>
            <a:r>
              <a:rPr sz="1500" i="1" spc="10" dirty="0">
                <a:latin typeface="Arial"/>
                <a:cs typeface="Arial"/>
              </a:rPr>
              <a:t>к</a:t>
            </a:r>
            <a:r>
              <a:rPr sz="1500" i="1" spc="-15" dirty="0">
                <a:latin typeface="Arial"/>
                <a:cs typeface="Arial"/>
              </a:rPr>
              <a:t>т</a:t>
            </a:r>
            <a:r>
              <a:rPr sz="1500" i="1" dirty="0">
                <a:latin typeface="Arial"/>
                <a:cs typeface="Arial"/>
              </a:rPr>
              <a:t>ронных о</a:t>
            </a:r>
            <a:r>
              <a:rPr sz="1500" i="1" spc="-5" dirty="0">
                <a:latin typeface="Arial"/>
                <a:cs typeface="Arial"/>
              </a:rPr>
              <a:t>б</a:t>
            </a:r>
            <a:r>
              <a:rPr sz="1500" i="1" dirty="0">
                <a:latin typeface="Arial"/>
                <a:cs typeface="Arial"/>
              </a:rPr>
              <a:t>р</a:t>
            </a:r>
            <a:r>
              <a:rPr sz="1500" i="1" spc="-30" dirty="0">
                <a:latin typeface="Arial"/>
                <a:cs typeface="Arial"/>
              </a:rPr>
              <a:t>а</a:t>
            </a:r>
            <a:r>
              <a:rPr sz="1500" i="1" spc="-15" dirty="0">
                <a:latin typeface="Arial"/>
                <a:cs typeface="Arial"/>
              </a:rPr>
              <a:t>з</a:t>
            </a:r>
            <a:r>
              <a:rPr sz="1500" i="1" dirty="0">
                <a:latin typeface="Arial"/>
                <a:cs typeface="Arial"/>
              </a:rPr>
              <a:t>о</a:t>
            </a:r>
            <a:r>
              <a:rPr sz="1500" i="1" spc="-40" dirty="0">
                <a:latin typeface="Arial"/>
                <a:cs typeface="Arial"/>
              </a:rPr>
              <a:t>в</a:t>
            </a:r>
            <a:r>
              <a:rPr sz="1500" i="1" dirty="0">
                <a:latin typeface="Arial"/>
                <a:cs typeface="Arial"/>
              </a:rPr>
              <a:t>ат</a:t>
            </a:r>
            <a:r>
              <a:rPr sz="1500" i="1" spc="-45" dirty="0">
                <a:latin typeface="Arial"/>
                <a:cs typeface="Arial"/>
              </a:rPr>
              <a:t>е</a:t>
            </a:r>
            <a:r>
              <a:rPr sz="1500" i="1" spc="-10" dirty="0">
                <a:latin typeface="Arial"/>
                <a:cs typeface="Arial"/>
              </a:rPr>
              <a:t>л</a:t>
            </a:r>
            <a:r>
              <a:rPr sz="1500" i="1" dirty="0">
                <a:latin typeface="Arial"/>
                <a:cs typeface="Arial"/>
              </a:rPr>
              <a:t>ьных </a:t>
            </a:r>
            <a:r>
              <a:rPr sz="1500" dirty="0">
                <a:latin typeface="Arial"/>
                <a:cs typeface="Arial"/>
              </a:rPr>
              <a:t>информ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цио</a:t>
            </a:r>
            <a:r>
              <a:rPr sz="1500" spc="-1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ы</a:t>
            </a:r>
            <a:r>
              <a:rPr sz="1500" dirty="0">
                <a:latin typeface="Arial"/>
                <a:cs typeface="Arial"/>
              </a:rPr>
              <a:t>х</a:t>
            </a:r>
            <a:endParaRPr sz="1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65401" y="1802196"/>
            <a:ext cx="1609725" cy="215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i="1" dirty="0">
                <a:latin typeface="Arial"/>
                <a:cs typeface="Arial"/>
              </a:rPr>
              <a:t>ин</a:t>
            </a:r>
            <a:r>
              <a:rPr sz="1500" i="1" spc="10" dirty="0">
                <a:latin typeface="Arial"/>
                <a:cs typeface="Arial"/>
              </a:rPr>
              <a:t>ф</a:t>
            </a:r>
            <a:r>
              <a:rPr sz="1500" i="1" spc="-10" dirty="0">
                <a:latin typeface="Arial"/>
                <a:cs typeface="Arial"/>
              </a:rPr>
              <a:t>ор</a:t>
            </a:r>
            <a:r>
              <a:rPr sz="1500" i="1" dirty="0">
                <a:latin typeface="Arial"/>
                <a:cs typeface="Arial"/>
              </a:rPr>
              <a:t>ма</a:t>
            </a:r>
            <a:r>
              <a:rPr sz="1500" i="1" spc="-20" dirty="0">
                <a:latin typeface="Arial"/>
                <a:cs typeface="Arial"/>
              </a:rPr>
              <a:t>ц</a:t>
            </a:r>
            <a:r>
              <a:rPr sz="1500" i="1" dirty="0">
                <a:latin typeface="Arial"/>
                <a:cs typeface="Arial"/>
              </a:rPr>
              <a:t>ионн</a:t>
            </a:r>
            <a:r>
              <a:rPr sz="1500" i="1" spc="-10" dirty="0">
                <a:latin typeface="Arial"/>
                <a:cs typeface="Arial"/>
              </a:rPr>
              <a:t>ы</a:t>
            </a:r>
            <a:r>
              <a:rPr sz="1500" i="1" dirty="0">
                <a:latin typeface="Arial"/>
                <a:cs typeface="Arial"/>
              </a:rPr>
              <a:t>х</a:t>
            </a:r>
            <a:endParaRPr sz="15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8215" y="1802196"/>
            <a:ext cx="131445" cy="215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i="1" dirty="0">
                <a:latin typeface="Arial"/>
                <a:cs typeface="Arial"/>
              </a:rPr>
              <a:t>и</a:t>
            </a:r>
            <a:endParaRPr sz="15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78532" y="2076517"/>
            <a:ext cx="2421890" cy="490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534795">
              <a:lnSpc>
                <a:spcPct val="120000"/>
              </a:lnSpc>
              <a:tabLst>
                <a:tab pos="280670" algn="l"/>
              </a:tabLst>
            </a:pPr>
            <a:r>
              <a:rPr sz="1500" i="1" dirty="0">
                <a:latin typeface="Arial"/>
                <a:cs typeface="Arial"/>
              </a:rPr>
              <a:t>р</a:t>
            </a:r>
            <a:r>
              <a:rPr sz="1500" i="1" spc="-20" dirty="0">
                <a:latin typeface="Arial"/>
                <a:cs typeface="Arial"/>
              </a:rPr>
              <a:t>е</a:t>
            </a:r>
            <a:r>
              <a:rPr sz="1500" i="1" spc="-10" dirty="0">
                <a:latin typeface="Arial"/>
                <a:cs typeface="Arial"/>
              </a:rPr>
              <a:t>с</a:t>
            </a:r>
            <a:r>
              <a:rPr sz="1500" i="1" dirty="0">
                <a:latin typeface="Arial"/>
                <a:cs typeface="Arial"/>
              </a:rPr>
              <a:t>у</a:t>
            </a:r>
            <a:r>
              <a:rPr sz="1500" i="1" spc="-10" dirty="0">
                <a:latin typeface="Arial"/>
                <a:cs typeface="Arial"/>
              </a:rPr>
              <a:t>р</a:t>
            </a:r>
            <a:r>
              <a:rPr sz="1500" i="1" dirty="0">
                <a:latin typeface="Arial"/>
                <a:cs typeface="Arial"/>
              </a:rPr>
              <a:t>со</a:t>
            </a:r>
            <a:r>
              <a:rPr sz="1500" i="1" spc="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, и	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м</a:t>
            </a:r>
            <a:r>
              <a:rPr sz="1500" spc="20" dirty="0">
                <a:latin typeface="Arial"/>
                <a:cs typeface="Arial"/>
              </a:rPr>
              <a:t>м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ни</a:t>
            </a:r>
            <a:r>
              <a:rPr sz="1500" spc="3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аци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нных</a:t>
            </a:r>
            <a:endParaRPr sz="15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6321" y="2624910"/>
            <a:ext cx="2413000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0100"/>
              </a:lnSpc>
            </a:pPr>
            <a:r>
              <a:rPr sz="1500" spc="-20" dirty="0">
                <a:latin typeface="Arial"/>
                <a:cs typeface="Arial"/>
              </a:rPr>
              <a:t>т</a:t>
            </a:r>
            <a:r>
              <a:rPr sz="1500" spc="-35" dirty="0">
                <a:latin typeface="Arial"/>
                <a:cs typeface="Arial"/>
              </a:rPr>
              <a:t>е</a:t>
            </a:r>
            <a:r>
              <a:rPr sz="1500" spc="-20" dirty="0">
                <a:latin typeface="Arial"/>
                <a:cs typeface="Arial"/>
              </a:rPr>
              <a:t>х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25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л</a:t>
            </a:r>
            <a:r>
              <a:rPr sz="1500" dirty="0">
                <a:latin typeface="Arial"/>
                <a:cs typeface="Arial"/>
              </a:rPr>
              <a:t>огий    </a:t>
            </a:r>
            <a:r>
              <a:rPr sz="1500" spc="-8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    </a:t>
            </a:r>
            <a:r>
              <a:rPr sz="1500" spc="-105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р</a:t>
            </a:r>
            <a:r>
              <a:rPr sz="1500" spc="-3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дст</a:t>
            </a:r>
            <a:r>
              <a:rPr sz="1500" spc="-1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, ос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оен</a:t>
            </a:r>
            <a:r>
              <a:rPr sz="1500" spc="-15" dirty="0">
                <a:latin typeface="Arial"/>
                <a:cs typeface="Arial"/>
              </a:rPr>
              <a:t>и</a:t>
            </a:r>
            <a:r>
              <a:rPr sz="1500" dirty="0">
                <a:latin typeface="Arial"/>
                <a:cs typeface="Arial"/>
              </a:rPr>
              <a:t>е   </a:t>
            </a:r>
            <a:r>
              <a:rPr sz="1500" spc="-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35" dirty="0">
                <a:latin typeface="Arial"/>
                <a:cs typeface="Arial"/>
              </a:rPr>
              <a:t>б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1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ющими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я 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ог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ам</a:t>
            </a:r>
            <a:r>
              <a:rPr sz="1500" spc="5" dirty="0">
                <a:latin typeface="Arial"/>
                <a:cs typeface="Arial"/>
              </a:rPr>
              <a:t>м</a:t>
            </a:r>
            <a:r>
              <a:rPr sz="1500" dirty="0">
                <a:latin typeface="Arial"/>
                <a:cs typeface="Arial"/>
              </a:rPr>
              <a:t>.</a:t>
            </a:r>
            <a:endParaRPr sz="15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23210" y="2624910"/>
            <a:ext cx="1578610" cy="490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384">
              <a:lnSpc>
                <a:spcPct val="100000"/>
              </a:lnSpc>
            </a:pPr>
            <a:r>
              <a:rPr sz="1500" dirty="0">
                <a:latin typeface="Arial"/>
                <a:cs typeface="Arial"/>
              </a:rPr>
              <a:t>о</a:t>
            </a:r>
            <a:r>
              <a:rPr sz="1500" spc="-25" dirty="0">
                <a:latin typeface="Arial"/>
                <a:cs typeface="Arial"/>
              </a:rPr>
              <a:t>б</a:t>
            </a:r>
            <a:r>
              <a:rPr sz="1500" dirty="0">
                <a:latin typeface="Arial"/>
                <a:cs typeface="Arial"/>
              </a:rPr>
              <a:t>есп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чи</a:t>
            </a:r>
            <a:r>
              <a:rPr sz="1500" spc="-2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ающих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500" dirty="0">
                <a:latin typeface="Arial"/>
                <a:cs typeface="Arial"/>
              </a:rPr>
              <a:t>обр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spc="-30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льных</a:t>
            </a:r>
            <a:endParaRPr sz="15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6321" y="3448498"/>
            <a:ext cx="138874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0100"/>
              </a:lnSpc>
            </a:pPr>
            <a:r>
              <a:rPr sz="1500" dirty="0">
                <a:latin typeface="Arial"/>
                <a:cs typeface="Arial"/>
              </a:rPr>
              <a:t>И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ль</a:t>
            </a:r>
            <a:r>
              <a:rPr sz="1500" spc="-15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ан</a:t>
            </a:r>
            <a:r>
              <a:rPr sz="1500" spc="-15" dirty="0">
                <a:latin typeface="Arial"/>
                <a:cs typeface="Arial"/>
              </a:rPr>
              <a:t>и</a:t>
            </a:r>
            <a:r>
              <a:rPr sz="1500" dirty="0">
                <a:latin typeface="Arial"/>
                <a:cs typeface="Arial"/>
              </a:rPr>
              <a:t>е пр</a:t>
            </a:r>
            <a:r>
              <a:rPr sz="1500" spc="-3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35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см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трено нап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-4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ниям</a:t>
            </a:r>
            <a:endParaRPr sz="15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33169" y="3448498"/>
            <a:ext cx="2667000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505" marR="5080" indent="-91440" algn="just">
              <a:lnSpc>
                <a:spcPct val="120100"/>
              </a:lnSpc>
            </a:pPr>
            <a:r>
              <a:rPr sz="1500" dirty="0">
                <a:latin typeface="Arial"/>
                <a:cs typeface="Arial"/>
              </a:rPr>
              <a:t>ЭИОС  </a:t>
            </a:r>
            <a:r>
              <a:rPr sz="1500" spc="-1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в  </a:t>
            </a:r>
            <a:r>
              <a:rPr sz="1500" spc="-20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ч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бном  </a:t>
            </a:r>
            <a:r>
              <a:rPr sz="1500" spc="-1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це</a:t>
            </a:r>
            <a:r>
              <a:rPr sz="1500" dirty="0">
                <a:latin typeface="Arial"/>
                <a:cs typeface="Arial"/>
              </a:rPr>
              <a:t>ссе Ф</a:t>
            </a:r>
            <a:r>
              <a:rPr sz="1500" spc="-100" dirty="0">
                <a:latin typeface="Arial"/>
                <a:cs typeface="Arial"/>
              </a:rPr>
              <a:t>Г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С     </a:t>
            </a:r>
            <a:r>
              <a:rPr sz="1500" spc="160" dirty="0"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     </a:t>
            </a:r>
            <a:r>
              <a:rPr sz="1500" spc="145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п</a:t>
            </a:r>
            <a:r>
              <a:rPr sz="1500" dirty="0">
                <a:latin typeface="Arial"/>
                <a:cs typeface="Arial"/>
              </a:rPr>
              <a:t>о     </a:t>
            </a:r>
            <a:r>
              <a:rPr sz="1500" spc="150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сем п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30" dirty="0">
                <a:latin typeface="Arial"/>
                <a:cs typeface="Arial"/>
              </a:rPr>
              <a:t>гот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ки     </a:t>
            </a:r>
            <a:r>
              <a:rPr sz="1500" spc="-130" dirty="0">
                <a:latin typeface="Arial"/>
                <a:cs typeface="Arial"/>
              </a:rPr>
              <a:t> </a:t>
            </a:r>
            <a:r>
              <a:rPr sz="1500" spc="-35" dirty="0">
                <a:latin typeface="Arial"/>
                <a:cs typeface="Arial"/>
              </a:rPr>
              <a:t>б</a:t>
            </a:r>
            <a:r>
              <a:rPr sz="1500" dirty="0">
                <a:latin typeface="Arial"/>
                <a:cs typeface="Arial"/>
              </a:rPr>
              <a:t>а</a:t>
            </a:r>
            <a:r>
              <a:rPr sz="1500" spc="2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ал</a:t>
            </a:r>
            <a:r>
              <a:rPr sz="1500" spc="5" dirty="0">
                <a:latin typeface="Arial"/>
                <a:cs typeface="Arial"/>
              </a:rPr>
              <a:t>а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ри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а,</a:t>
            </a:r>
            <a:endParaRPr sz="15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6321" y="4271737"/>
            <a:ext cx="3947795" cy="215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dirty="0">
                <a:latin typeface="Arial"/>
                <a:cs typeface="Arial"/>
              </a:rPr>
              <a:t>сп</a:t>
            </a:r>
            <a:r>
              <a:rPr sz="1500" spc="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циали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1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,</a:t>
            </a:r>
            <a:r>
              <a:rPr sz="1500" spc="-4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магистр</a:t>
            </a:r>
            <a:r>
              <a:rPr sz="1500" spc="-30" dirty="0">
                <a:latin typeface="Arial"/>
                <a:cs typeface="Arial"/>
              </a:rPr>
              <a:t>а</a:t>
            </a:r>
            <a:r>
              <a:rPr sz="1500" spc="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ры</a:t>
            </a:r>
            <a:r>
              <a:rPr sz="1500" spc="1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аспи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ан</a:t>
            </a:r>
            <a:r>
              <a:rPr sz="1500" spc="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ры</a:t>
            </a:r>
            <a:endParaRPr sz="15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81905" y="1268730"/>
            <a:ext cx="4320540" cy="3217545"/>
          </a:xfrm>
          <a:custGeom>
            <a:avLst/>
            <a:gdLst/>
            <a:ahLst/>
            <a:cxnLst/>
            <a:rect l="l" t="t" r="r" b="b"/>
            <a:pathLst>
              <a:path w="4320540" h="3217545">
                <a:moveTo>
                  <a:pt x="0" y="536194"/>
                </a:moveTo>
                <a:lnTo>
                  <a:pt x="1777" y="492213"/>
                </a:lnTo>
                <a:lnTo>
                  <a:pt x="7017" y="449212"/>
                </a:lnTo>
                <a:lnTo>
                  <a:pt x="15581" y="407329"/>
                </a:lnTo>
                <a:lnTo>
                  <a:pt x="27332" y="366702"/>
                </a:lnTo>
                <a:lnTo>
                  <a:pt x="42132" y="327469"/>
                </a:lnTo>
                <a:lnTo>
                  <a:pt x="59842" y="289767"/>
                </a:lnTo>
                <a:lnTo>
                  <a:pt x="80326" y="253735"/>
                </a:lnTo>
                <a:lnTo>
                  <a:pt x="103445" y="219510"/>
                </a:lnTo>
                <a:lnTo>
                  <a:pt x="129060" y="187231"/>
                </a:lnTo>
                <a:lnTo>
                  <a:pt x="157035" y="157035"/>
                </a:lnTo>
                <a:lnTo>
                  <a:pt x="187231" y="129060"/>
                </a:lnTo>
                <a:lnTo>
                  <a:pt x="219510" y="103445"/>
                </a:lnTo>
                <a:lnTo>
                  <a:pt x="253735" y="80326"/>
                </a:lnTo>
                <a:lnTo>
                  <a:pt x="289767" y="59842"/>
                </a:lnTo>
                <a:lnTo>
                  <a:pt x="327469" y="42132"/>
                </a:lnTo>
                <a:lnTo>
                  <a:pt x="366702" y="27332"/>
                </a:lnTo>
                <a:lnTo>
                  <a:pt x="407329" y="15581"/>
                </a:lnTo>
                <a:lnTo>
                  <a:pt x="449212" y="7017"/>
                </a:lnTo>
                <a:lnTo>
                  <a:pt x="492213" y="1777"/>
                </a:lnTo>
                <a:lnTo>
                  <a:pt x="536194" y="0"/>
                </a:lnTo>
                <a:lnTo>
                  <a:pt x="3784346" y="0"/>
                </a:lnTo>
                <a:lnTo>
                  <a:pt x="3828326" y="1777"/>
                </a:lnTo>
                <a:lnTo>
                  <a:pt x="3871327" y="7017"/>
                </a:lnTo>
                <a:lnTo>
                  <a:pt x="3913210" y="15581"/>
                </a:lnTo>
                <a:lnTo>
                  <a:pt x="3953837" y="27332"/>
                </a:lnTo>
                <a:lnTo>
                  <a:pt x="3993070" y="42132"/>
                </a:lnTo>
                <a:lnTo>
                  <a:pt x="4030772" y="59842"/>
                </a:lnTo>
                <a:lnTo>
                  <a:pt x="4066804" y="80326"/>
                </a:lnTo>
                <a:lnTo>
                  <a:pt x="4101029" y="103445"/>
                </a:lnTo>
                <a:lnTo>
                  <a:pt x="4133308" y="129060"/>
                </a:lnTo>
                <a:lnTo>
                  <a:pt x="4163504" y="157035"/>
                </a:lnTo>
                <a:lnTo>
                  <a:pt x="4191479" y="187231"/>
                </a:lnTo>
                <a:lnTo>
                  <a:pt x="4217094" y="219510"/>
                </a:lnTo>
                <a:lnTo>
                  <a:pt x="4240213" y="253735"/>
                </a:lnTo>
                <a:lnTo>
                  <a:pt x="4260697" y="289767"/>
                </a:lnTo>
                <a:lnTo>
                  <a:pt x="4278407" y="327469"/>
                </a:lnTo>
                <a:lnTo>
                  <a:pt x="4293207" y="366702"/>
                </a:lnTo>
                <a:lnTo>
                  <a:pt x="4304958" y="407329"/>
                </a:lnTo>
                <a:lnTo>
                  <a:pt x="4313522" y="449212"/>
                </a:lnTo>
                <a:lnTo>
                  <a:pt x="4318762" y="492213"/>
                </a:lnTo>
                <a:lnTo>
                  <a:pt x="4320540" y="536194"/>
                </a:lnTo>
                <a:lnTo>
                  <a:pt x="4320540" y="2680957"/>
                </a:lnTo>
                <a:lnTo>
                  <a:pt x="4318762" y="2724934"/>
                </a:lnTo>
                <a:lnTo>
                  <a:pt x="4313522" y="2767932"/>
                </a:lnTo>
                <a:lnTo>
                  <a:pt x="4304958" y="2809813"/>
                </a:lnTo>
                <a:lnTo>
                  <a:pt x="4293207" y="2850440"/>
                </a:lnTo>
                <a:lnTo>
                  <a:pt x="4278407" y="2889673"/>
                </a:lnTo>
                <a:lnTo>
                  <a:pt x="4260697" y="2927375"/>
                </a:lnTo>
                <a:lnTo>
                  <a:pt x="4240213" y="2963408"/>
                </a:lnTo>
                <a:lnTo>
                  <a:pt x="4217094" y="2997633"/>
                </a:lnTo>
                <a:lnTo>
                  <a:pt x="4191479" y="3029914"/>
                </a:lnTo>
                <a:lnTo>
                  <a:pt x="4163504" y="3060112"/>
                </a:lnTo>
                <a:lnTo>
                  <a:pt x="4133308" y="3088089"/>
                </a:lnTo>
                <a:lnTo>
                  <a:pt x="4101029" y="3113707"/>
                </a:lnTo>
                <a:lnTo>
                  <a:pt x="4066804" y="3136827"/>
                </a:lnTo>
                <a:lnTo>
                  <a:pt x="4030772" y="3157313"/>
                </a:lnTo>
                <a:lnTo>
                  <a:pt x="3993070" y="3175026"/>
                </a:lnTo>
                <a:lnTo>
                  <a:pt x="3953837" y="3189827"/>
                </a:lnTo>
                <a:lnTo>
                  <a:pt x="3913210" y="3201580"/>
                </a:lnTo>
                <a:lnTo>
                  <a:pt x="3871327" y="3210145"/>
                </a:lnTo>
                <a:lnTo>
                  <a:pt x="3828326" y="3215386"/>
                </a:lnTo>
                <a:lnTo>
                  <a:pt x="3784346" y="3217164"/>
                </a:lnTo>
                <a:lnTo>
                  <a:pt x="536194" y="3217164"/>
                </a:lnTo>
                <a:lnTo>
                  <a:pt x="492213" y="3215386"/>
                </a:lnTo>
                <a:lnTo>
                  <a:pt x="449212" y="3210145"/>
                </a:lnTo>
                <a:lnTo>
                  <a:pt x="407329" y="3201580"/>
                </a:lnTo>
                <a:lnTo>
                  <a:pt x="366702" y="3189827"/>
                </a:lnTo>
                <a:lnTo>
                  <a:pt x="327469" y="3175026"/>
                </a:lnTo>
                <a:lnTo>
                  <a:pt x="289767" y="3157313"/>
                </a:lnTo>
                <a:lnTo>
                  <a:pt x="253735" y="3136827"/>
                </a:lnTo>
                <a:lnTo>
                  <a:pt x="219510" y="3113707"/>
                </a:lnTo>
                <a:lnTo>
                  <a:pt x="187231" y="3088089"/>
                </a:lnTo>
                <a:lnTo>
                  <a:pt x="157035" y="3060112"/>
                </a:lnTo>
                <a:lnTo>
                  <a:pt x="129060" y="3029914"/>
                </a:lnTo>
                <a:lnTo>
                  <a:pt x="103445" y="2997633"/>
                </a:lnTo>
                <a:lnTo>
                  <a:pt x="80326" y="2963408"/>
                </a:lnTo>
                <a:lnTo>
                  <a:pt x="59842" y="2927375"/>
                </a:lnTo>
                <a:lnTo>
                  <a:pt x="42132" y="2889673"/>
                </a:lnTo>
                <a:lnTo>
                  <a:pt x="27332" y="2850440"/>
                </a:lnTo>
                <a:lnTo>
                  <a:pt x="15581" y="2809813"/>
                </a:lnTo>
                <a:lnTo>
                  <a:pt x="7017" y="2767932"/>
                </a:lnTo>
                <a:lnTo>
                  <a:pt x="1777" y="2724934"/>
                </a:lnTo>
                <a:lnTo>
                  <a:pt x="0" y="2680957"/>
                </a:lnTo>
                <a:lnTo>
                  <a:pt x="0" y="536194"/>
                </a:lnTo>
                <a:close/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650863" y="4934065"/>
            <a:ext cx="121475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n</a:t>
            </a:r>
            <a:r>
              <a:rPr sz="800" b="1" i="1" spc="-5" dirty="0">
                <a:latin typeface="Arial"/>
                <a:cs typeface="Arial"/>
              </a:rPr>
              <a:t>f</a:t>
            </a:r>
            <a:r>
              <a:rPr sz="800" b="1" i="1" dirty="0">
                <a:latin typeface="Arial"/>
                <a:cs typeface="Arial"/>
              </a:rPr>
              <a:t>p</a:t>
            </a:r>
            <a:r>
              <a:rPr sz="800" b="1" i="1" spc="5" dirty="0">
                <a:latin typeface="Arial"/>
                <a:cs typeface="Arial"/>
              </a:rPr>
              <a:t>i</a:t>
            </a:r>
            <a:r>
              <a:rPr sz="800" b="1" i="1" spc="-5" dirty="0">
                <a:latin typeface="Arial"/>
                <a:cs typeface="Arial"/>
              </a:rPr>
              <a:t>-e</a:t>
            </a:r>
            <a:r>
              <a:rPr sz="800" b="1" i="1" dirty="0">
                <a:latin typeface="Arial"/>
                <a:cs typeface="Arial"/>
              </a:rPr>
              <a:t>du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</a:t>
            </a:r>
            <a:r>
              <a:rPr sz="800" b="1" i="1" dirty="0">
                <a:solidFill>
                  <a:srgbClr val="0033CC"/>
                </a:solidFill>
                <a:latin typeface="Arial"/>
                <a:cs typeface="Arial"/>
              </a:rPr>
              <a:t>u   </a:t>
            </a:r>
            <a:r>
              <a:rPr sz="800" b="1" i="1" spc="-15" dirty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sz="800" b="1" i="1" dirty="0">
                <a:latin typeface="Arial"/>
                <a:cs typeface="Arial"/>
              </a:rPr>
              <a:t>uk</a:t>
            </a:r>
            <a:r>
              <a:rPr sz="800" b="1" i="1" spc="-10" dirty="0">
                <a:latin typeface="Arial"/>
                <a:cs typeface="Arial"/>
              </a:rPr>
              <a:t>c</a:t>
            </a:r>
            <a:r>
              <a:rPr sz="800" b="1" i="1" spc="-5" dirty="0">
                <a:latin typeface="Arial"/>
                <a:cs typeface="Arial"/>
              </a:rPr>
              <a:t>-</a:t>
            </a:r>
            <a:r>
              <a:rPr sz="800" b="1" i="1" dirty="0">
                <a:latin typeface="Arial"/>
                <a:cs typeface="Arial"/>
              </a:rPr>
              <a:t>ni</a:t>
            </a:r>
            <a:r>
              <a:rPr sz="800" b="1" i="1" spc="-5" dirty="0">
                <a:latin typeface="Arial"/>
                <a:cs typeface="Arial"/>
              </a:rPr>
              <a:t>ca</a:t>
            </a:r>
            <a:r>
              <a:rPr sz="800" b="1" i="1" spc="5" dirty="0">
                <a:latin typeface="Arial"/>
                <a:cs typeface="Arial"/>
              </a:rPr>
              <a:t>.</a:t>
            </a:r>
            <a:r>
              <a:rPr sz="800" b="1" i="1" spc="-5" dirty="0">
                <a:solidFill>
                  <a:srgbClr val="0033CC"/>
                </a:solidFill>
                <a:latin typeface="Arial"/>
                <a:cs typeface="Arial"/>
              </a:rPr>
              <a:t>ru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12"/>
            <a:ext cx="9144000" cy="488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9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3400" y="181536"/>
            <a:ext cx="797944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9550">
              <a:lnSpc>
                <a:spcPct val="100000"/>
              </a:lnSpc>
            </a:pPr>
            <a:r>
              <a:rPr lang="ru-RU" sz="1800" b="1" i="0" dirty="0" smtClean="0">
                <a:solidFill>
                  <a:srgbClr val="003399"/>
                </a:solidFill>
                <a:latin typeface="Arial"/>
                <a:cs typeface="Arial"/>
              </a:rPr>
              <a:t>АП3</a:t>
            </a:r>
            <a:r>
              <a:rPr sz="1800" b="1" i="0" dirty="0" smtClean="0">
                <a:solidFill>
                  <a:srgbClr val="003399"/>
                </a:solidFill>
                <a:latin typeface="Arial"/>
                <a:cs typeface="Arial"/>
              </a:rPr>
              <a:t>. </a:t>
            </a:r>
            <a:r>
              <a:rPr lang="ru-RU" sz="1800" b="1" i="0" dirty="0">
                <a:solidFill>
                  <a:srgbClr val="003399"/>
                </a:solidFill>
              </a:rPr>
              <a:t>Доля обучающихся, успешно завершивших </a:t>
            </a:r>
            <a:r>
              <a:rPr lang="ru-RU" sz="1800" b="1" i="0" dirty="0" smtClean="0">
                <a:solidFill>
                  <a:srgbClr val="003399"/>
                </a:solidFill>
              </a:rPr>
              <a:t>обучение по ОП ВО, от общей численности обучающихся, поступивших по соответствующей ОП ВО</a:t>
            </a:r>
            <a:endParaRPr lang="ru-RU" sz="1800" b="1" i="0" dirty="0">
              <a:solidFill>
                <a:srgbClr val="003399"/>
              </a:solidFill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31310"/>
            <a:ext cx="2900083" cy="2002439"/>
          </a:xfrm>
          <a:prstGeom prst="rect">
            <a:avLst/>
          </a:prstGeom>
        </p:spPr>
      </p:pic>
      <p:sp>
        <p:nvSpPr>
          <p:cNvPr id="25" name="object 3"/>
          <p:cNvSpPr txBox="1"/>
          <p:nvPr/>
        </p:nvSpPr>
        <p:spPr>
          <a:xfrm>
            <a:off x="4114800" y="1319317"/>
            <a:ext cx="4343272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Ухудшение качественного состава студентов.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Не учитывается модель 2+2+2 – переход с одного НП/С на другое.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Не учитывается «внутренняя миграция» – перевод студентов на другую ОП внутри вуза, оформление академического отпуска.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Не учитывается коммерческая основа обучения.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endParaRPr lang="ru-RU" sz="1600" spc="-5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8278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3400" y="181536"/>
            <a:ext cx="797944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9550" algn="just">
              <a:lnSpc>
                <a:spcPct val="100000"/>
              </a:lnSpc>
            </a:pPr>
            <a:r>
              <a:rPr lang="ru-RU" sz="1800" b="1" i="0" dirty="0" smtClean="0">
                <a:solidFill>
                  <a:srgbClr val="003399"/>
                </a:solidFill>
                <a:latin typeface="Arial"/>
                <a:cs typeface="Arial"/>
              </a:rPr>
              <a:t>АП4</a:t>
            </a:r>
            <a:r>
              <a:rPr sz="1800" b="1" i="0" dirty="0" smtClean="0">
                <a:solidFill>
                  <a:srgbClr val="003399"/>
                </a:solidFill>
                <a:latin typeface="Arial"/>
                <a:cs typeface="Arial"/>
              </a:rPr>
              <a:t>. </a:t>
            </a:r>
            <a:r>
              <a:rPr lang="ru-RU" sz="1800" b="1" i="0" dirty="0">
                <a:solidFill>
                  <a:srgbClr val="003399"/>
                </a:solidFill>
              </a:rPr>
              <a:t>Доля </a:t>
            </a:r>
            <a:r>
              <a:rPr lang="ru-RU" sz="1800" b="1" i="0" dirty="0" smtClean="0">
                <a:solidFill>
                  <a:srgbClr val="003399"/>
                </a:solidFill>
              </a:rPr>
              <a:t>выпускников, выполнивших обязательства по договорам о целевом обучении </a:t>
            </a:r>
            <a:r>
              <a:rPr lang="ru-RU" sz="1200" b="1" i="0" dirty="0" smtClean="0">
                <a:solidFill>
                  <a:srgbClr val="003399"/>
                </a:solidFill>
              </a:rPr>
              <a:t>по соответствующим НП/С ВО, от общего количества выпускников, обучавшихся по договорам о целевом обучении</a:t>
            </a:r>
            <a:endParaRPr lang="ru-RU" sz="1200" b="1" i="0" dirty="0">
              <a:solidFill>
                <a:srgbClr val="003399"/>
              </a:solidFill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5" name="object 3"/>
          <p:cNvSpPr txBox="1"/>
          <p:nvPr/>
        </p:nvSpPr>
        <p:spPr>
          <a:xfrm>
            <a:off x="4114800" y="1319317"/>
            <a:ext cx="4343272" cy="2708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Вузы не могут повлиять на исполнение обучающимися обязательств по договору о целевом обучении.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r>
              <a:rPr lang="ru-RU" sz="1600" spc="-5" dirty="0" smtClean="0">
                <a:latin typeface="Arial"/>
                <a:cs typeface="Arial"/>
              </a:rPr>
              <a:t>Предлагается альтернативный вариант показателя АП4.1. «Доля обучающихся по договорам о целевом обучении, успешно завершивших обучение по ОП ВО, в общей численности обучающихся по договорам о целевом обучении по соответствующей ОП ВО». </a:t>
            </a:r>
          </a:p>
          <a:p>
            <a:pPr marL="184785" indent="-172085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  <a:tabLst>
                <a:tab pos="185420" algn="l"/>
              </a:tabLst>
            </a:pPr>
            <a:endParaRPr lang="ru-RU" sz="1600" spc="-5" dirty="0" smtClean="0">
              <a:latin typeface="Arial"/>
              <a:cs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28750"/>
            <a:ext cx="2848373" cy="19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32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85759" y="4985003"/>
            <a:ext cx="908557" cy="3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5" y="4985003"/>
            <a:ext cx="6569202" cy="38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181536"/>
            <a:ext cx="8991600" cy="1508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9550" algn="just">
              <a:lnSpc>
                <a:spcPct val="100000"/>
              </a:lnSpc>
            </a:pPr>
            <a:r>
              <a:rPr lang="ru-RU" b="1" i="0" dirty="0" smtClean="0">
                <a:solidFill>
                  <a:srgbClr val="003399"/>
                </a:solidFill>
              </a:rPr>
              <a:t>АП5</a:t>
            </a:r>
            <a:r>
              <a:rPr b="1" i="0" dirty="0" smtClean="0">
                <a:solidFill>
                  <a:srgbClr val="003399"/>
                </a:solidFill>
              </a:rPr>
              <a:t>. </a:t>
            </a:r>
            <a:r>
              <a:rPr lang="ru-RU" b="1" i="0" dirty="0">
                <a:solidFill>
                  <a:srgbClr val="003399"/>
                </a:solidFill>
              </a:rPr>
              <a:t>Для </a:t>
            </a:r>
            <a:r>
              <a:rPr lang="ru-RU" b="1" i="0" dirty="0" smtClean="0">
                <a:solidFill>
                  <a:srgbClr val="003399"/>
                </a:solidFill>
              </a:rPr>
              <a:t>НПР (в </a:t>
            </a:r>
            <a:r>
              <a:rPr lang="ru-RU" b="1" i="0" dirty="0">
                <a:solidFill>
                  <a:srgbClr val="003399"/>
                </a:solidFill>
              </a:rPr>
              <a:t>приведенных к целочисленным значениям ставок), имеющих ученую степень и (или) ученое звание, награды, международные почетные звания или премии</a:t>
            </a:r>
            <a:br>
              <a:rPr lang="ru-RU" b="1" i="0" dirty="0">
                <a:solidFill>
                  <a:srgbClr val="003399"/>
                </a:solidFill>
              </a:rPr>
            </a:br>
            <a:r>
              <a:rPr lang="ru-RU" b="1" i="0" dirty="0" smtClean="0">
                <a:solidFill>
                  <a:srgbClr val="003399"/>
                </a:solidFill>
              </a:rPr>
              <a:t>АП.6. Доля </a:t>
            </a:r>
            <a:r>
              <a:rPr lang="ru-RU" b="1" i="0" dirty="0">
                <a:solidFill>
                  <a:srgbClr val="003399"/>
                </a:solidFill>
              </a:rPr>
              <a:t>работников (в приведенных к целочисленным значениям ставок) из числа руководителей и работников организаций, деятельность которых связана с направленностью (профилем) реализуемой образовательной программы (имеющих стаж работы в данной профессиональной области), в общем числе работников, реализующих образовательную программу высшего </a:t>
            </a:r>
            <a:r>
              <a:rPr lang="ru-RU" b="1" i="0" dirty="0" smtClean="0">
                <a:solidFill>
                  <a:srgbClr val="003399"/>
                </a:solidFill>
              </a:rPr>
              <a:t>образования</a:t>
            </a:r>
            <a:endParaRPr lang="ru-RU" b="1" i="0" dirty="0">
              <a:solidFill>
                <a:srgbClr val="003399"/>
              </a:solidFill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00400" y="1826122"/>
            <a:ext cx="31714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1CADE4"/>
              </a:buClr>
              <a:buSzPct val="100000"/>
            </a:pPr>
            <a:r>
              <a:rPr lang="ru-RU" sz="1400" dirty="0">
                <a:latin typeface="Calibri" panose="020F0502020204030204" pitchFamily="34" charset="0"/>
              </a:rPr>
              <a:t>Требования к ППС (ФГОС ВО 3++) по квалификации: </a:t>
            </a:r>
          </a:p>
          <a:p>
            <a:pPr lvl="0" algn="just">
              <a:buClr>
                <a:srgbClr val="1CADE4"/>
              </a:buClr>
              <a:buSzPct val="100000"/>
            </a:pPr>
            <a:r>
              <a:rPr lang="ru-RU" sz="1400" dirty="0">
                <a:latin typeface="Calibri" panose="020F0502020204030204" pitchFamily="34" charset="0"/>
              </a:rPr>
              <a:t>- по должности (квалификационные требования);</a:t>
            </a:r>
          </a:p>
          <a:p>
            <a:pPr lvl="0">
              <a:buClr>
                <a:srgbClr val="1CADE4"/>
              </a:buClr>
              <a:buSzPct val="100000"/>
            </a:pPr>
            <a:r>
              <a:rPr lang="ru-RU" sz="1400" dirty="0">
                <a:latin typeface="Calibri" panose="020F0502020204030204" pitchFamily="34" charset="0"/>
              </a:rPr>
              <a:t>- по профильности образования (вести научную, учебно-методическую и (или) практическую работу, соответствующую профилю преподаваемой дисциплины);</a:t>
            </a:r>
          </a:p>
          <a:p>
            <a:pPr lvl="0" algn="just">
              <a:buClr>
                <a:srgbClr val="1CADE4"/>
              </a:buClr>
              <a:buSzPct val="100000"/>
            </a:pPr>
            <a:r>
              <a:rPr lang="ru-RU" sz="1400" dirty="0">
                <a:latin typeface="Calibri" panose="020F0502020204030204" pitchFamily="34" charset="0"/>
              </a:rPr>
              <a:t>- по </a:t>
            </a:r>
            <a:r>
              <a:rPr lang="ru-RU" sz="1400" dirty="0" err="1">
                <a:latin typeface="Calibri" panose="020F0502020204030204" pitchFamily="34" charset="0"/>
              </a:rPr>
              <a:t>остепенённости</a:t>
            </a:r>
            <a:r>
              <a:rPr lang="ru-RU" sz="1400" dirty="0">
                <a:latin typeface="Calibri" panose="020F0502020204030204" pitchFamily="34" charset="0"/>
              </a:rPr>
              <a:t>; </a:t>
            </a:r>
          </a:p>
          <a:p>
            <a:pPr lvl="0" algn="just">
              <a:buClr>
                <a:srgbClr val="1CADE4"/>
              </a:buClr>
              <a:buSzPct val="100000"/>
            </a:pPr>
            <a:r>
              <a:rPr lang="ru-RU" sz="1400" dirty="0">
                <a:latin typeface="Calibri" panose="020F0502020204030204" pitchFamily="34" charset="0"/>
              </a:rPr>
              <a:t>- по опыту практической работы и деятельности (не менее 3 лет)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049" y="1787076"/>
            <a:ext cx="2695951" cy="17528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05" y="1812752"/>
            <a:ext cx="308953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8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</TotalTime>
  <Words>1482</Words>
  <Application>Microsoft Office PowerPoint</Application>
  <PresentationFormat>Экран (16:9)</PresentationFormat>
  <Paragraphs>380</Paragraphs>
  <Slides>16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АП2. Наличие электронной информационно-образовательной среды: имеется – 10 баллов, не имеется – 0 баллов</vt:lpstr>
      <vt:lpstr>Презентация PowerPoint</vt:lpstr>
      <vt:lpstr>АП3. Доля обучающихся, успешно завершивших обучение по ОП ВО, от общей численности обучающихся, поступивших по соответствующей ОП ВО</vt:lpstr>
      <vt:lpstr>АП4. Доля выпускников, выполнивших обязательства по договорам о целевом обучении по соответствующим НП/С ВО, от общего количества выпускников, обучавшихся по договорам о целевом обучении</vt:lpstr>
      <vt:lpstr>АП5. Для НПР (в приведенных к целочисленным значениям ставок), имеющих ученую степень и (или) ученое звание, награды, международные почетные звания или премии АП.6. Доля работников (в приведенных к целочисленным значениям ставок) из числа руководителей и работников организаций, деятельность которых связана с направленностью (профилем) реализуемой образовательной программы (имеющих стаж работы в данной профессиональной области), в общем числе работников, реализующих образовательную программу высшего образования</vt:lpstr>
      <vt:lpstr>АП-7. Наличие внутренней системы оценки качества образования - ВСОКО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постановления: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17</cp:revision>
  <cp:lastPrinted>2023-01-31T03:45:15Z</cp:lastPrinted>
  <dcterms:created xsi:type="dcterms:W3CDTF">2023-01-24T16:21:34Z</dcterms:created>
  <dcterms:modified xsi:type="dcterms:W3CDTF">2023-01-31T03:45:20Z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2022-12-16T00:00:00Z</vt:filetime>
  </property>
  <property fmtid="{D5CDD505-2E9C-101B-9397-08002B2CF9AE}" pid="3" name="LastSaved">
    <vt:filetime>2023-01-24T00:00:00Z</vt:filetime>
  </property>
</Properties>
</file>