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59" r:id="rId4"/>
    <p:sldId id="309" r:id="rId5"/>
    <p:sldId id="293" r:id="rId6"/>
    <p:sldId id="287" r:id="rId7"/>
    <p:sldId id="307" r:id="rId8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A3752D3-D272-4D99-B878-6ED9E2A33274}">
          <p14:sldIdLst>
            <p14:sldId id="256"/>
            <p14:sldId id="258"/>
            <p14:sldId id="259"/>
            <p14:sldId id="309"/>
            <p14:sldId id="293"/>
            <p14:sldId id="287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BB23"/>
    <a:srgbClr val="38F12F"/>
    <a:srgbClr val="FE3E02"/>
    <a:srgbClr val="FF3300"/>
    <a:srgbClr val="E9FB05"/>
    <a:srgbClr val="9900CC"/>
    <a:srgbClr val="FAF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 autoAdjust="0"/>
    <p:restoredTop sz="94638" autoAdjust="0"/>
  </p:normalViewPr>
  <p:slideViewPr>
    <p:cSldViewPr>
      <p:cViewPr varScale="1">
        <p:scale>
          <a:sx n="109" d="100"/>
          <a:sy n="109" d="100"/>
        </p:scale>
        <p:origin x="1998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10E04-DE06-444E-B919-DD732D5C4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20130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4BF70-C8E4-4E9C-A422-D27FBBAD8A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74083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riem.s-vfu.ru/wp-content/uploads/2022/10/&#1055;&#1088;&#1072;&#1074;&#1080;&#1083;&#1072;-&#1087;&#1088;&#1080;&#1077;&#1084;&#1072;-&#1041;&#1057;&#1052;-2022-28.10.2022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5286412"/>
          </a:xfrm>
        </p:spPr>
        <p:txBody>
          <a:bodyPr>
            <a:normAutofit/>
          </a:bodyPr>
          <a:lstStyle/>
          <a:p>
            <a:r>
              <a:rPr lang="ru-RU" sz="67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ПЛАН работы Отборочной комиссии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900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2023/2024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ГОД</a:t>
            </a:r>
            <a:endParaRPr lang="ru-RU" sz="49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58530"/>
            <a:ext cx="8929718" cy="64294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Утверждение Правил приема на 2023 год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76064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	</a:t>
            </a:r>
            <a:r>
              <a:rPr lang="ru-RU" sz="1800" dirty="0">
                <a:solidFill>
                  <a:schemeClr val="bg1"/>
                </a:solidFill>
              </a:rPr>
              <a:t>Приказом СВФУ от 27 октября 2023 г. №</a:t>
            </a:r>
            <a:r>
              <a:rPr lang="ru-RU" sz="1800" dirty="0" smtClean="0">
                <a:solidFill>
                  <a:schemeClr val="bg1"/>
                </a:solidFill>
              </a:rPr>
              <a:t>1013-ОД </a:t>
            </a:r>
            <a:r>
              <a:rPr lang="ru-RU" sz="18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утверждены </a:t>
            </a:r>
            <a:r>
              <a:rPr lang="ru-RU" sz="1800" dirty="0" smtClean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Правила приема в СВФУ на обучение по образовательным программам высшего образования — </a:t>
            </a:r>
            <a:r>
              <a:rPr lang="ru-RU" sz="1800" dirty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программам </a:t>
            </a:r>
            <a:r>
              <a:rPr lang="ru-RU" sz="1800" dirty="0" err="1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бакалавриата</a:t>
            </a:r>
            <a:r>
              <a:rPr lang="ru-RU" sz="1800" dirty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, программам </a:t>
            </a:r>
            <a:r>
              <a:rPr lang="ru-RU" sz="1800" dirty="0" err="1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специалитета</a:t>
            </a:r>
            <a:r>
              <a:rPr lang="ru-RU" sz="1800" dirty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, программам магистратуры на </a:t>
            </a:r>
            <a:r>
              <a:rPr lang="ru-RU" sz="1800" dirty="0" smtClean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2024/25 </a:t>
            </a:r>
            <a:r>
              <a:rPr lang="ru-RU" sz="1800" dirty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учебный </a:t>
            </a:r>
            <a:r>
              <a:rPr lang="ru-RU" sz="1800" dirty="0" smtClean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год</a:t>
            </a:r>
            <a:r>
              <a:rPr lang="ru-RU" sz="18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. </a:t>
            </a:r>
          </a:p>
          <a:p>
            <a:pPr marL="137160" indent="0">
              <a:buNone/>
            </a:pPr>
            <a:r>
              <a:rPr lang="ru-RU" sz="1800" dirty="0">
                <a:solidFill>
                  <a:schemeClr val="bg1"/>
                </a:solidFill>
                <a:latin typeface="Bookman Old Style" panose="02050604050505020204" pitchFamily="18" charset="0"/>
              </a:rPr>
              <a:t>	</a:t>
            </a:r>
            <a:r>
              <a:rPr lang="ru-RU" sz="18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Основные разделы: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1. Общие положения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2. Прием на обучение по программам </a:t>
            </a:r>
            <a:r>
              <a:rPr lang="ru-RU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бакалавриата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 и </a:t>
            </a:r>
            <a:r>
              <a:rPr lang="ru-RU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специалитета</a:t>
            </a:r>
            <a:endParaRPr lang="ru-RU" sz="1800" dirty="0" smtClean="0">
              <a:solidFill>
                <a:schemeClr val="bg1">
                  <a:lumMod val="95000"/>
                  <a:lumOff val="5000"/>
                </a:schemeClr>
              </a:solidFill>
              <a:latin typeface="Bookman Old Style" panose="02050604050505020204" pitchFamily="18" charset="0"/>
            </a:endParaRP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3. Вступительные испытания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4. Особые права при приеме на обучение по программам </a:t>
            </a:r>
            <a:r>
              <a:rPr lang="ru-RU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бакалавриата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 и программам </a:t>
            </a:r>
            <a:r>
              <a:rPr lang="ru-RU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специалитета</a:t>
            </a:r>
            <a:endParaRPr lang="ru-RU" sz="1800" dirty="0" smtClean="0">
              <a:solidFill>
                <a:schemeClr val="bg1">
                  <a:lumMod val="95000"/>
                  <a:lumOff val="5000"/>
                </a:schemeClr>
              </a:solidFill>
              <a:latin typeface="Bookman Old Style" panose="02050604050505020204" pitchFamily="18" charset="0"/>
            </a:endParaRP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5. Перечень необходимых документов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6. Сроки приема документов и сроки проведения вступительных испытаний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7. Зачисление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8. Особенности приема на целевое обучение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9. Особенности приема на места в пределах специальной квоты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10. Особенности приема иностранных граждан и лиц без гражданства</a:t>
            </a:r>
          </a:p>
          <a:p>
            <a:pPr marL="480060" indent="-342900">
              <a:buAutoNum type="arabicPeriod"/>
            </a:pPr>
            <a:endParaRPr lang="ru-RU" sz="1800" dirty="0" smtClean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pPr marL="480060" indent="-342900">
              <a:buAutoNum type="arabicPeriod"/>
            </a:pPr>
            <a:endParaRPr lang="ru-RU" sz="1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4282" y="401244"/>
            <a:ext cx="8929718" cy="56922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137160" indent="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План работы Отборочной комиссии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137160" indent="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695571"/>
              </p:ext>
            </p:extLst>
          </p:nvPr>
        </p:nvGraphicFramePr>
        <p:xfrm>
          <a:off x="395536" y="970468"/>
          <a:ext cx="8424936" cy="564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0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Сроки 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Мероприятия 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Не позднее 1 ноября 2023 года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размещение информации на официальном сайте об утверждении Правил приема и их публикация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Не позднее 1 июня 2024 года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37160" indent="0">
                        <a:buNone/>
                        <a:tabLst>
                          <a:tab pos="533400" algn="l"/>
                        </a:tabLst>
                      </a:pPr>
                      <a:r>
                        <a:rPr lang="ru-RU" sz="20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размещение на официальном сайте следующей информации: </a:t>
                      </a:r>
                    </a:p>
                    <a:p>
                      <a:pPr marL="137160" indent="0">
                        <a:buNone/>
                        <a:tabLst>
                          <a:tab pos="533400" algn="l"/>
                        </a:tabLst>
                      </a:pPr>
                      <a:r>
                        <a:rPr lang="ru-RU" sz="1800" i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- количество мест по условиям поступления (целевая, особая и отдельная квоты);     </a:t>
                      </a:r>
                    </a:p>
                    <a:p>
                      <a:pPr marL="137160" indent="0">
                        <a:buFontTx/>
                        <a:buNone/>
                        <a:tabLst>
                          <a:tab pos="533400" algn="l"/>
                        </a:tabLst>
                      </a:pPr>
                      <a:r>
                        <a:rPr lang="ru-RU" sz="1800" i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- информация о количестве мест в общежитии для иногородних обучающихся;               </a:t>
                      </a:r>
                    </a:p>
                    <a:p>
                      <a:pPr marL="137160" indent="0">
                        <a:buFontTx/>
                        <a:buNone/>
                        <a:tabLst>
                          <a:tab pos="533400" algn="l"/>
                        </a:tabLst>
                      </a:pPr>
                      <a:r>
                        <a:rPr lang="ru-RU" sz="1800" i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- расписание вступительных испытаний.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20 июня 2024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Начало приема заявлений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20 июля 2024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Завершение приема документов от абитуриентов, поступающих по результатам ВИ, проводимых СВФУ самостоятельно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16 июля – 24 июля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Проведение  вступительных испытаний для поступающих на места в рамках контрольных цифр приема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25 июля 2024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Срок завершения приема документов от абитуриентов, поступающих по результатам ЕГЭ</a:t>
                      </a:r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4282" y="401244"/>
            <a:ext cx="8929718" cy="56922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137160" indent="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План работы Отборочной комиссии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137160" indent="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595158"/>
              </p:ext>
            </p:extLst>
          </p:nvPr>
        </p:nvGraphicFramePr>
        <p:xfrm>
          <a:off x="395536" y="970468"/>
          <a:ext cx="8424936" cy="3134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0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Сроки 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Мероприятия 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27 июля 2024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Публикация конкурсных списков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28-30 июля 2024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37160" indent="0">
                        <a:buNone/>
                        <a:tabLst>
                          <a:tab pos="533400" algn="l"/>
                        </a:tabLst>
                      </a:pPr>
                      <a:r>
                        <a:rPr lang="ru-RU" sz="18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Этап приоритетного зачисления </a:t>
                      </a:r>
                      <a:endParaRPr lang="ru-RU" sz="1800" i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3-9 августа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Основной этап зачисления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с 10 по 12 августа 2024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В случае, если после зачисления имеются незаполненные места, СВФУ объявляет о дополнительном зачислении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16 июля – 28 августа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Проведение вступительных испытаний для поступающих на места по ДОПОУ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16253" y="4509120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Дополнительный </a:t>
            </a:r>
            <a:r>
              <a:rPr lang="ru-RU" b="1" dirty="0">
                <a:solidFill>
                  <a:schemeClr val="bg1"/>
                </a:solidFill>
              </a:rPr>
              <a:t>прием </a:t>
            </a:r>
            <a:r>
              <a:rPr lang="ru-RU" dirty="0">
                <a:solidFill>
                  <a:schemeClr val="bg1"/>
                </a:solidFill>
              </a:rPr>
              <a:t>на обучение по программам </a:t>
            </a:r>
            <a:r>
              <a:rPr lang="ru-RU" dirty="0" err="1">
                <a:solidFill>
                  <a:schemeClr val="bg1"/>
                </a:solidFill>
              </a:rPr>
              <a:t>бакалавриата</a:t>
            </a:r>
            <a:r>
              <a:rPr lang="ru-RU" dirty="0">
                <a:solidFill>
                  <a:schemeClr val="bg1"/>
                </a:solidFill>
              </a:rPr>
              <a:t> и программам </a:t>
            </a:r>
            <a:r>
              <a:rPr lang="ru-RU" dirty="0" err="1">
                <a:solidFill>
                  <a:schemeClr val="bg1"/>
                </a:solidFill>
              </a:rPr>
              <a:t>специалитета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по </a:t>
            </a:r>
            <a:r>
              <a:rPr lang="ru-RU" b="1" dirty="0" smtClean="0">
                <a:solidFill>
                  <a:schemeClr val="bg1"/>
                </a:solidFill>
              </a:rPr>
              <a:t>ДОПОУ, </a:t>
            </a:r>
            <a:r>
              <a:rPr lang="ru-RU" dirty="0">
                <a:solidFill>
                  <a:schemeClr val="bg1"/>
                </a:solidFill>
              </a:rPr>
              <a:t>завершается в следующие сроки: </a:t>
            </a:r>
            <a:endParaRPr lang="ru-RU" dirty="0" smtClean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при </a:t>
            </a:r>
            <a:r>
              <a:rPr lang="ru-RU" dirty="0">
                <a:solidFill>
                  <a:schemeClr val="bg1"/>
                </a:solidFill>
              </a:rPr>
              <a:t>поступлении на обучение </a:t>
            </a:r>
            <a:r>
              <a:rPr lang="ru-RU" b="1" dirty="0">
                <a:solidFill>
                  <a:schemeClr val="bg1"/>
                </a:solidFill>
              </a:rPr>
              <a:t>по очной форме – не позднее 31 августа</a:t>
            </a:r>
            <a:r>
              <a:rPr lang="ru-RU" dirty="0">
                <a:solidFill>
                  <a:schemeClr val="bg1"/>
                </a:solidFill>
              </a:rPr>
              <a:t>; </a:t>
            </a:r>
            <a:endParaRPr lang="ru-RU" dirty="0" smtClean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при </a:t>
            </a:r>
            <a:r>
              <a:rPr lang="ru-RU" dirty="0">
                <a:solidFill>
                  <a:schemeClr val="bg1"/>
                </a:solidFill>
              </a:rPr>
              <a:t>поступлении на обучение </a:t>
            </a:r>
            <a:r>
              <a:rPr lang="ru-RU" b="1" dirty="0">
                <a:solidFill>
                  <a:schemeClr val="bg1"/>
                </a:solidFill>
              </a:rPr>
              <a:t>по очно-заочной и заочной формам – не позднее дня начала учебного года или не позднее 1 ноября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470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0" y="332656"/>
            <a:ext cx="9144000" cy="5692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137160" indent="0" algn="ctr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Направления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профориентационной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работы: 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79" y="1309484"/>
            <a:ext cx="639435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1. Работа со школьникам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721718" y="3906112"/>
            <a:ext cx="6372707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5. Работа с образовательными учреждениями (СОО и СПО)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34969" y="3256955"/>
            <a:ext cx="6359457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4. Информационная работа в СМИ, печатная продукция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21719" y="2607798"/>
            <a:ext cx="637270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3. Работа с родителями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713325" y="1958641"/>
            <a:ext cx="637270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2. Работа с выпускниками СПО</a:t>
            </a:r>
            <a:endParaRPr lang="ru-RU" dirty="0"/>
          </a:p>
        </p:txBody>
      </p:sp>
      <p:cxnSp>
        <p:nvCxnSpPr>
          <p:cNvPr id="4" name="Прямая со стрелкой 3"/>
          <p:cNvCxnSpPr>
            <a:endCxn id="9" idx="1"/>
          </p:cNvCxnSpPr>
          <p:nvPr/>
        </p:nvCxnSpPr>
        <p:spPr>
          <a:xfrm>
            <a:off x="1187624" y="1484784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157583" y="901880"/>
            <a:ext cx="30041" cy="318279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198447" y="3436938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198447" y="2789201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198447" y="2140044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187623" y="4075309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14282" y="116632"/>
            <a:ext cx="8929718" cy="56922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137160" indent="0" algn="ctr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Работа со школьниками и родителями : 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35830"/>
              </p:ext>
            </p:extLst>
          </p:nvPr>
        </p:nvGraphicFramePr>
        <p:xfrm>
          <a:off x="243120" y="764704"/>
          <a:ext cx="8433336" cy="5923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11293">
                  <a:extLst>
                    <a:ext uri="{9D8B030D-6E8A-4147-A177-3AD203B41FA5}">
                      <a16:colId xmlns:a16="http://schemas.microsoft.com/office/drawing/2014/main" val="2200977310"/>
                    </a:ext>
                  </a:extLst>
                </a:gridCol>
                <a:gridCol w="1865859">
                  <a:extLst>
                    <a:ext uri="{9D8B030D-6E8A-4147-A177-3AD203B41FA5}">
                      <a16:colId xmlns:a16="http://schemas.microsoft.com/office/drawing/2014/main" val="2148262698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3309289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Вид работы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Сроки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Исполнители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6861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Посещение классных часов,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профориентационные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встречи с учащимися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10-11 классов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Ноябрь 2023 – апрель 2024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, Отдел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ВУР, 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представители кафедр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4066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Проведение Дня открытых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дверей Технического института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Февраль – март  2024 год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, Отдел ВУР, кафедры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0631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Проведение заключительного очного этапа СВОШ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и предметных олимпиад школьников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Февраль-март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2024 год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0505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Участие в Ярмарке учебных мест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г.Якутск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Июль 2024 год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426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Посещение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родительских собраний учащихся СОШ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Ноябрь2023 – апрель 2024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1960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Организация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Круглого стола по </a:t>
                      </a:r>
                      <a:r>
                        <a:rPr lang="ru-RU" sz="1600" baseline="0" dirty="0" err="1" smtClean="0">
                          <a:solidFill>
                            <a:sysClr val="windowText" lastClr="000000"/>
                          </a:solidFill>
                        </a:rPr>
                        <a:t>профориентационной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тематике в структуре «Школа – вуз – предприятие» с представителями промышленных предприятий, работников учреждений среднего и средне-профессионального образования и представителей Технического института.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Март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– апрель 2024 года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,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зав.кафедрами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4522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Информационная и просветительская работа в СМИ, изготовление раздаточного и видеоматериала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В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теч.года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2671138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4709160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1. Утвердить План работы Отборочной комиссии на 2023/2024 </a:t>
            </a:r>
            <a:r>
              <a:rPr lang="ru-RU" dirty="0" err="1" smtClean="0">
                <a:solidFill>
                  <a:schemeClr val="bg1"/>
                </a:solidFill>
              </a:rPr>
              <a:t>уч.год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2. До 01 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июня 2024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года: Отделу по ВУР предоставить информацию 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о количестве мест в общежитии для иногородних обучающихся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 заведующим кафедрой согласовать расписание вступительных испытаний, проводимых ТИ (ф) СВФУ самостоятельно.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3. Провести в срок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профориентационные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мероприятия. 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Пос</a:t>
            </a: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тановление</a:t>
            </a:r>
            <a:r>
              <a:rPr kumimoji="0" lang="ru-RU" sz="36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66647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8166</TotalTime>
  <Words>490</Words>
  <Application>Microsoft Office PowerPoint</Application>
  <PresentationFormat>Экран (4:3)</PresentationFormat>
  <Paragraphs>90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Book Antiqua</vt:lpstr>
      <vt:lpstr>Bookman Old Style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ПЛАН работы Отборочной комиссии  2023/2024 ГОД</vt:lpstr>
      <vt:lpstr>Утверждение Правил приема на 2023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Постановление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ь ь</dc:title>
  <dc:creator>1</dc:creator>
  <cp:lastModifiedBy>Лидия Дмитриевна Ядреева</cp:lastModifiedBy>
  <cp:revision>432</cp:revision>
  <cp:lastPrinted>2023-12-01T01:07:01Z</cp:lastPrinted>
  <dcterms:created xsi:type="dcterms:W3CDTF">2013-09-18T07:01:51Z</dcterms:created>
  <dcterms:modified xsi:type="dcterms:W3CDTF">2023-12-01T01:07:05Z</dcterms:modified>
</cp:coreProperties>
</file>