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1"/>
  </p:notesMasterIdLst>
  <p:handoutMasterIdLst>
    <p:handoutMasterId r:id="rId42"/>
  </p:handoutMasterIdLst>
  <p:sldIdLst>
    <p:sldId id="256" r:id="rId2"/>
    <p:sldId id="282" r:id="rId3"/>
    <p:sldId id="260" r:id="rId4"/>
    <p:sldId id="295" r:id="rId5"/>
    <p:sldId id="265" r:id="rId6"/>
    <p:sldId id="300" r:id="rId7"/>
    <p:sldId id="261" r:id="rId8"/>
    <p:sldId id="262" r:id="rId9"/>
    <p:sldId id="290" r:id="rId10"/>
    <p:sldId id="264" r:id="rId11"/>
    <p:sldId id="297" r:id="rId12"/>
    <p:sldId id="268" r:id="rId13"/>
    <p:sldId id="269" r:id="rId14"/>
    <p:sldId id="301" r:id="rId15"/>
    <p:sldId id="276" r:id="rId16"/>
    <p:sldId id="266" r:id="rId17"/>
    <p:sldId id="270" r:id="rId18"/>
    <p:sldId id="302" r:id="rId19"/>
    <p:sldId id="272" r:id="rId20"/>
    <p:sldId id="271" r:id="rId21"/>
    <p:sldId id="273" r:id="rId22"/>
    <p:sldId id="298" r:id="rId23"/>
    <p:sldId id="274" r:id="rId24"/>
    <p:sldId id="299" r:id="rId25"/>
    <p:sldId id="275" r:id="rId26"/>
    <p:sldId id="267" r:id="rId27"/>
    <p:sldId id="303" r:id="rId28"/>
    <p:sldId id="288" r:id="rId29"/>
    <p:sldId id="292" r:id="rId30"/>
    <p:sldId id="304" r:id="rId31"/>
    <p:sldId id="278" r:id="rId32"/>
    <p:sldId id="293" r:id="rId33"/>
    <p:sldId id="283" r:id="rId34"/>
    <p:sldId id="305" r:id="rId35"/>
    <p:sldId id="285" r:id="rId36"/>
    <p:sldId id="286" r:id="rId37"/>
    <p:sldId id="291" r:id="rId38"/>
    <p:sldId id="294" r:id="rId39"/>
    <p:sldId id="281" r:id="rId4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316718564885824E-2"/>
          <c:y val="6.7711181691273811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B36-45DF-81DD-45F57385B6C3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B36-45DF-81DD-45F57385B6C3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B36-45DF-81DD-45F57385B6C3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B36-45DF-81DD-45F57385B6C3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B36-45DF-81DD-45F57385B6C3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B36-45DF-81DD-45F57385B6C3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B36-45DF-81DD-45F57385B6C3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B36-45DF-81DD-45F57385B6C3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BB36-45DF-81DD-45F57385B6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51</c:v>
                </c:pt>
                <c:pt idx="1">
                  <c:v>52.94</c:v>
                </c:pt>
                <c:pt idx="2">
                  <c:v>55.41</c:v>
                </c:pt>
                <c:pt idx="3">
                  <c:v>57.23</c:v>
                </c:pt>
                <c:pt idx="4">
                  <c:v>57.54</c:v>
                </c:pt>
                <c:pt idx="5">
                  <c:v>56.33</c:v>
                </c:pt>
                <c:pt idx="6">
                  <c:v>58.37</c:v>
                </c:pt>
                <c:pt idx="7">
                  <c:v>63.3</c:v>
                </c:pt>
                <c:pt idx="8">
                  <c:v>63.4</c:v>
                </c:pt>
                <c:pt idx="9">
                  <c:v>66.569999999999993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B36-45DF-81DD-45F57385B6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4375680"/>
        <c:axId val="264557696"/>
        <c:axId val="0"/>
      </c:bar3DChart>
      <c:catAx>
        <c:axId val="26437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64557696"/>
        <c:crosses val="autoZero"/>
        <c:auto val="1"/>
        <c:lblAlgn val="ctr"/>
        <c:lblOffset val="100"/>
        <c:noMultiLvlLbl val="0"/>
      </c:catAx>
      <c:valAx>
        <c:axId val="264557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64375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таблицы!$C$3:$E$3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таблицы!$C$4:$E$4</c:f>
              <c:numCache>
                <c:formatCode>0.0%</c:formatCode>
                <c:ptCount val="3"/>
                <c:pt idx="0">
                  <c:v>0.50670000000000004</c:v>
                </c:pt>
                <c:pt idx="1">
                  <c:v>0.51239999999999997</c:v>
                </c:pt>
                <c:pt idx="2">
                  <c:v>0.42099999999999999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C7-4CE0-84C8-CCF4400E44C6}"/>
            </c:ext>
          </c:extLst>
        </c:ser>
        <c:ser>
          <c:idx val="1"/>
          <c:order val="1"/>
          <c:tx>
            <c:strRef>
              <c:f>таблицы!$B$5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2.7777777777777776E-2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C7-4CE0-84C8-CCF4400E44C6}"/>
                </c:ext>
              </c:extLst>
            </c:dLbl>
            <c:dLbl>
              <c:idx val="1"/>
              <c:layout>
                <c:manualLayout>
                  <c:x val="3.4643968130525178E-2"/>
                  <c:y val="-1.2780383500061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1C7-4CE0-84C8-CCF4400E44C6}"/>
                </c:ext>
              </c:extLst>
            </c:dLbl>
            <c:dLbl>
              <c:idx val="2"/>
              <c:layout>
                <c:manualLayout>
                  <c:x val="4.7241774723443423E-2"/>
                  <c:y val="-2.3004690300111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C7-4CE0-84C8-CCF4400E44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таблицы!$C$3:$E$3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таблицы!$C$5:$E$5</c:f>
              <c:numCache>
                <c:formatCode>0.0%</c:formatCode>
                <c:ptCount val="3"/>
                <c:pt idx="0">
                  <c:v>0.42330000000000001</c:v>
                </c:pt>
                <c:pt idx="1">
                  <c:v>0.41049999999999998</c:v>
                </c:pt>
                <c:pt idx="2">
                  <c:v>0.35499999999999998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C7-4CE0-84C8-CCF4400E44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7689344"/>
        <c:axId val="327690880"/>
        <c:axId val="0"/>
      </c:bar3DChart>
      <c:catAx>
        <c:axId val="32768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690880"/>
        <c:crosses val="autoZero"/>
        <c:auto val="1"/>
        <c:lblAlgn val="ctr"/>
        <c:lblOffset val="100"/>
        <c:noMultiLvlLbl val="0"/>
      </c:catAx>
      <c:valAx>
        <c:axId val="327690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689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6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018948850905828E-2"/>
          <c:y val="0.10778305729025252"/>
          <c:w val="0.89702698250584789"/>
          <c:h val="0.598817592552312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'Итого '!$C$109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1.2598425196850317E-2"/>
                  <c:y val="-8.97867247146098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11B-4179-A565-54628445CE51}"/>
                </c:ext>
              </c:extLst>
            </c:dLbl>
            <c:dLbl>
              <c:idx val="2"/>
              <c:layout>
                <c:manualLayout>
                  <c:x val="1.39470013947001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1B-4179-A565-54628445CE51}"/>
                </c:ext>
              </c:extLst>
            </c:dLbl>
            <c:dLbl>
              <c:idx val="3"/>
              <c:layout>
                <c:manualLayout>
                  <c:x val="-1.75490110980223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B-4179-A565-54628445CE51}"/>
                </c:ext>
              </c:extLst>
            </c:dLbl>
            <c:dLbl>
              <c:idx val="4"/>
              <c:layout>
                <c:manualLayout>
                  <c:x val="1.6736401673640166E-2"/>
                  <c:y val="-2.1101659239812141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1B-4179-A565-54628445C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'!$B$110:$B$113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'!$C$110:$C$113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1B-4179-A565-54628445CE51}"/>
            </c:ext>
          </c:extLst>
        </c:ser>
        <c:ser>
          <c:idx val="1"/>
          <c:order val="1"/>
          <c:tx>
            <c:strRef>
              <c:f>'Итого '!$D$109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dLbl>
              <c:idx val="1"/>
              <c:layout>
                <c:manualLayout>
                  <c:x val="1.39470013947001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11B-4179-A565-54628445CE51}"/>
                </c:ext>
              </c:extLst>
            </c:dLbl>
            <c:dLbl>
              <c:idx val="2"/>
              <c:layout>
                <c:manualLayout>
                  <c:x val="-6.3607167214334431E-3"/>
                  <c:y val="-1.34680087071913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11B-4179-A565-54628445CE51}"/>
                </c:ext>
              </c:extLst>
            </c:dLbl>
            <c:dLbl>
              <c:idx val="3"/>
              <c:layout>
                <c:manualLayout>
                  <c:x val="-2.1058879451092236E-2"/>
                  <c:y val="-7.36639982806197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1B-4179-A565-54628445CE51}"/>
                </c:ext>
              </c:extLst>
            </c:dLbl>
            <c:dLbl>
              <c:idx val="4"/>
              <c:layout>
                <c:manualLayout>
                  <c:x val="1.1157381477942872E-2"/>
                  <c:y val="-7.3664825046040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11B-4179-A565-54628445C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'!$B$110:$B$113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'!$D$110:$D$113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11B-4179-A565-54628445CE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327809664"/>
        <c:axId val="327844224"/>
        <c:axId val="0"/>
      </c:bar3DChart>
      <c:catAx>
        <c:axId val="327809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844224"/>
        <c:crosses val="autoZero"/>
        <c:auto val="1"/>
        <c:lblAlgn val="ctr"/>
        <c:lblOffset val="100"/>
        <c:noMultiLvlLbl val="0"/>
      </c:catAx>
      <c:valAx>
        <c:axId val="32784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8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Лист1!$D$7:$D$9</c:f>
              <c:strCache>
                <c:ptCount val="3"/>
                <c:pt idx="0">
                  <c:v>Кандидаты наук</c:v>
                </c:pt>
                <c:pt idx="1">
                  <c:v>Доктора наук</c:v>
                </c:pt>
                <c:pt idx="2">
                  <c:v>Без ученой степени</c:v>
                </c:pt>
              </c:strCache>
            </c:strRef>
          </c:cat>
          <c:val>
            <c:numRef>
              <c:f>Лист1!$E$7:$E$9</c:f>
              <c:numCache>
                <c:formatCode>0%</c:formatCode>
                <c:ptCount val="3"/>
                <c:pt idx="0">
                  <c:v>0.68</c:v>
                </c:pt>
                <c:pt idx="1">
                  <c:v>0.06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70-4A79-B949-DE3AA08C43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Лист1!$C$8:$C$16</c:f>
              <c:strCache>
                <c:ptCount val="9"/>
                <c:pt idx="0">
                  <c:v>30-35 лет</c:v>
                </c:pt>
                <c:pt idx="1">
                  <c:v>36-40 лет</c:v>
                </c:pt>
                <c:pt idx="2">
                  <c:v>41-45 лет</c:v>
                </c:pt>
                <c:pt idx="3">
                  <c:v>46-50 лет</c:v>
                </c:pt>
                <c:pt idx="4">
                  <c:v>51-55 лет</c:v>
                </c:pt>
                <c:pt idx="5">
                  <c:v>56-60 лет</c:v>
                </c:pt>
                <c:pt idx="6">
                  <c:v>61-65 лет</c:v>
                </c:pt>
                <c:pt idx="7">
                  <c:v>66-70 лет</c:v>
                </c:pt>
                <c:pt idx="8">
                  <c:v>71-75 лет</c:v>
                </c:pt>
              </c:strCache>
            </c:strRef>
          </c:cat>
          <c:val>
            <c:numRef>
              <c:f>Лист1!$D$8:$D$16</c:f>
              <c:numCache>
                <c:formatCode>General</c:formatCode>
                <c:ptCount val="9"/>
                <c:pt idx="0">
                  <c:v>4</c:v>
                </c:pt>
                <c:pt idx="1">
                  <c:v>7</c:v>
                </c:pt>
                <c:pt idx="2">
                  <c:v>13</c:v>
                </c:pt>
                <c:pt idx="3">
                  <c:v>7</c:v>
                </c:pt>
                <c:pt idx="4">
                  <c:v>3</c:v>
                </c:pt>
                <c:pt idx="5">
                  <c:v>3</c:v>
                </c:pt>
                <c:pt idx="6">
                  <c:v>2</c:v>
                </c:pt>
                <c:pt idx="7">
                  <c:v>3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13-43DA-A4E2-5E596BAF90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8524160"/>
        <c:axId val="328525696"/>
        <c:axId val="0"/>
      </c:bar3DChart>
      <c:catAx>
        <c:axId val="328524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28525696"/>
        <c:crosses val="autoZero"/>
        <c:auto val="1"/>
        <c:lblAlgn val="ctr"/>
        <c:lblOffset val="100"/>
        <c:noMultiLvlLbl val="0"/>
      </c:catAx>
      <c:valAx>
        <c:axId val="328525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85241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Лист3!$A$2</c:f>
              <c:strCache>
                <c:ptCount val="1"/>
                <c:pt idx="0">
                  <c:v>Бюджетные средства РФ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Лист3!$B$2:$G$2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E3-4E5E-B927-1C7D2486E758}"/>
            </c:ext>
          </c:extLst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Средства Научных фондов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Лист3!$B$3:$G$3</c:f>
              <c:numCache>
                <c:formatCode>General</c:formatCode>
                <c:ptCount val="6"/>
                <c:pt idx="0">
                  <c:v>50</c:v>
                </c:pt>
                <c:pt idx="1">
                  <c:v>50</c:v>
                </c:pt>
                <c:pt idx="2">
                  <c:v>0</c:v>
                </c:pt>
                <c:pt idx="3">
                  <c:v>1389.89</c:v>
                </c:pt>
                <c:pt idx="4">
                  <c:v>1587.09</c:v>
                </c:pt>
                <c:pt idx="5" formatCode="0.00">
                  <c:v>1685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E3-4E5E-B927-1C7D2486E758}"/>
            </c:ext>
          </c:extLst>
        </c:ser>
        <c:ser>
          <c:idx val="2"/>
          <c:order val="2"/>
          <c:tx>
            <c:strRef>
              <c:f>Лист3!$A$4</c:f>
              <c:strCache>
                <c:ptCount val="1"/>
                <c:pt idx="0">
                  <c:v>Бюджетные средства РС(Я)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460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Лист3!$B$4:$G$4</c:f>
              <c:numCache>
                <c:formatCode>General</c:formatCode>
                <c:ptCount val="6"/>
                <c:pt idx="0">
                  <c:v>121.5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E3-4E5E-B927-1C7D2486E758}"/>
            </c:ext>
          </c:extLst>
        </c:ser>
        <c:ser>
          <c:idx val="3"/>
          <c:order val="3"/>
          <c:tx>
            <c:strRef>
              <c:f>Лист3!$A$5</c:f>
              <c:strCache>
                <c:ptCount val="1"/>
                <c:pt idx="0">
                  <c:v>Средства хоз. договоров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Лист3!$B$5:$G$5</c:f>
              <c:numCache>
                <c:formatCode>General</c:formatCode>
                <c:ptCount val="6"/>
                <c:pt idx="0">
                  <c:v>3270</c:v>
                </c:pt>
                <c:pt idx="1">
                  <c:v>2827.76</c:v>
                </c:pt>
                <c:pt idx="2">
                  <c:v>4507.549</c:v>
                </c:pt>
                <c:pt idx="3">
                  <c:v>4181.0844999999999</c:v>
                </c:pt>
                <c:pt idx="4">
                  <c:v>4229.7700000000004</c:v>
                </c:pt>
                <c:pt idx="5" formatCode="0.00">
                  <c:v>4553.91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E3-4E5E-B927-1C7D2486E7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9"/>
        <c:overlap val="-3"/>
        <c:axId val="345744896"/>
        <c:axId val="345746816"/>
      </c:barChart>
      <c:lineChart>
        <c:grouping val="standard"/>
        <c:varyColors val="0"/>
        <c:ser>
          <c:idx val="4"/>
          <c:order val="4"/>
          <c:tx>
            <c:strRef>
              <c:f>Лист3!$A$6</c:f>
              <c:strCache>
                <c:ptCount val="1"/>
                <c:pt idx="0">
                  <c:v>Всего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>
              <a:glow rad="368300">
                <a:srgbClr val="CCFFCC">
                  <a:alpha val="40000"/>
                </a:srgbClr>
              </a:glow>
            </a:effectLst>
          </c:spPr>
          <c:marker>
            <c:symbol val="circle"/>
            <c:size val="9"/>
            <c:spPr>
              <a:solidFill>
                <a:srgbClr val="C00000"/>
              </a:solidFill>
              <a:ln w="28575">
                <a:solidFill>
                  <a:srgbClr val="C00000"/>
                </a:solidFill>
              </a:ln>
              <a:effectLst>
                <a:glow rad="368300">
                  <a:srgbClr val="CCFFCC">
                    <a:alpha val="40000"/>
                  </a:srgb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C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Лист3!$B$1:$F$1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Лист3!$B$6:$G$6</c:f>
              <c:numCache>
                <c:formatCode>General</c:formatCode>
                <c:ptCount val="6"/>
                <c:pt idx="0">
                  <c:v>3441.5</c:v>
                </c:pt>
                <c:pt idx="1">
                  <c:v>2877.76</c:v>
                </c:pt>
                <c:pt idx="2">
                  <c:v>4507.549</c:v>
                </c:pt>
                <c:pt idx="3">
                  <c:v>5570.9745000000003</c:v>
                </c:pt>
                <c:pt idx="4">
                  <c:v>5816.8600000000006</c:v>
                </c:pt>
                <c:pt idx="5" formatCode="0.00">
                  <c:v>6238.9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BE3-4E5E-B927-1C7D2486E7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5763200"/>
        <c:axId val="345761280"/>
      </c:lineChart>
      <c:catAx>
        <c:axId val="3457448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5746816"/>
        <c:crosses val="autoZero"/>
        <c:auto val="1"/>
        <c:lblAlgn val="ctr"/>
        <c:lblOffset val="100"/>
        <c:noMultiLvlLbl val="0"/>
      </c:catAx>
      <c:valAx>
        <c:axId val="34574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Финансирование (по видам), тыс.руб.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5744896"/>
        <c:crosses val="autoZero"/>
        <c:crossBetween val="between"/>
      </c:valAx>
      <c:valAx>
        <c:axId val="34576128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Финансирование</a:t>
                </a:r>
                <a:r>
                  <a:rPr lang="ru-RU" sz="1400" b="1" i="1" baseline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(всего), тыс.руб.</a:t>
                </a:r>
                <a:endParaRPr lang="ru-RU" sz="1400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0099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5763200"/>
        <c:crosses val="max"/>
        <c:crossBetween val="between"/>
      </c:valAx>
      <c:catAx>
        <c:axId val="345763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57612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631671041119867E-2"/>
          <c:y val="0.83702495767910667"/>
          <c:w val="0.95719403701988248"/>
          <c:h val="0.1471959496187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Лист7!$A$3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Лист7!$B$3:$K$3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C7-467D-83BE-F641FACD4266}"/>
            </c:ext>
          </c:extLst>
        </c:ser>
        <c:ser>
          <c:idx val="1"/>
          <c:order val="1"/>
          <c:tx>
            <c:strRef>
              <c:f>Лист7!$A$4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Лист7!$B$4:$K$4</c:f>
              <c:numCache>
                <c:formatCode>General</c:formatCode>
                <c:ptCount val="10"/>
                <c:pt idx="0">
                  <c:v>0.8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0.9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C7-467D-83BE-F641FACD4266}"/>
            </c:ext>
          </c:extLst>
        </c:ser>
        <c:ser>
          <c:idx val="2"/>
          <c:order val="2"/>
          <c:tx>
            <c:strRef>
              <c:f>Лист7!$A$5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Лист7!$B$5:$K$5</c:f>
              <c:numCache>
                <c:formatCode>General</c:formatCode>
                <c:ptCount val="10"/>
                <c:pt idx="0">
                  <c:v>3.4</c:v>
                </c:pt>
                <c:pt idx="1">
                  <c:v>5</c:v>
                </c:pt>
                <c:pt idx="2">
                  <c:v>1</c:v>
                </c:pt>
                <c:pt idx="3">
                  <c:v>10.5</c:v>
                </c:pt>
                <c:pt idx="4">
                  <c:v>2</c:v>
                </c:pt>
                <c:pt idx="5">
                  <c:v>52.5</c:v>
                </c:pt>
                <c:pt idx="6">
                  <c:v>6</c:v>
                </c:pt>
                <c:pt idx="7">
                  <c:v>9</c:v>
                </c:pt>
                <c:pt idx="8">
                  <c:v>0.3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C7-467D-83BE-F641FACD4266}"/>
            </c:ext>
          </c:extLst>
        </c:ser>
        <c:ser>
          <c:idx val="3"/>
          <c:order val="3"/>
          <c:tx>
            <c:strRef>
              <c:f>Лист7!$A$6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Лист7!$B$6:$K$6</c:f>
              <c:numCache>
                <c:formatCode>General</c:formatCode>
                <c:ptCount val="10"/>
                <c:pt idx="0">
                  <c:v>3.8</c:v>
                </c:pt>
                <c:pt idx="1">
                  <c:v>5</c:v>
                </c:pt>
                <c:pt idx="2">
                  <c:v>1</c:v>
                </c:pt>
                <c:pt idx="3">
                  <c:v>11.5</c:v>
                </c:pt>
                <c:pt idx="4">
                  <c:v>2</c:v>
                </c:pt>
                <c:pt idx="5">
                  <c:v>54.5</c:v>
                </c:pt>
                <c:pt idx="6">
                  <c:v>10</c:v>
                </c:pt>
                <c:pt idx="7">
                  <c:v>8</c:v>
                </c:pt>
                <c:pt idx="8">
                  <c:v>0.3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BC7-467D-83BE-F641FACD4266}"/>
            </c:ext>
          </c:extLst>
        </c:ser>
        <c:ser>
          <c:idx val="4"/>
          <c:order val="4"/>
          <c:tx>
            <c:strRef>
              <c:f>Лист7!$A$7</c:f>
              <c:strCache>
                <c:ptCount val="1"/>
                <c:pt idx="0">
                  <c:v>РИД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Лист7!$B$7:$K$7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C7-467D-83BE-F641FACD42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shape val="box"/>
        <c:axId val="346671360"/>
        <c:axId val="346693632"/>
        <c:axId val="0"/>
      </c:bar3DChart>
      <c:catAx>
        <c:axId val="34667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6693632"/>
        <c:crosses val="autoZero"/>
        <c:auto val="1"/>
        <c:lblAlgn val="ctr"/>
        <c:lblOffset val="100"/>
        <c:noMultiLvlLbl val="0"/>
      </c:catAx>
      <c:valAx>
        <c:axId val="34669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публикаций,</a:t>
                </a:r>
                <a:r>
                  <a:rPr lang="ru-RU" sz="1400" b="1" i="1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ед</a:t>
                </a:r>
                <a:endParaRPr lang="ru-RU" sz="1400" b="1" i="1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4.7440985261457694E-2"/>
              <c:y val="3.3031825795644884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66713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0.12425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806190" cy="394972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D2EE5-9B23-44F8-A12E-C472CD23F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24288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2FCA-5812-493C-B661-ED65CA24A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987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B2FCA-5812-493C-B661-ED65CA24A3C2}" type="slidenum">
              <a:rPr lang="ru-RU" smtClean="0"/>
              <a:t>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3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4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4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452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752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10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6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2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7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05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8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126560" cy="424847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ОТЧЕТ О РЕЗУЛЬТАТАХ САМООБСЛЕДОВАНИЯ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ТЕХНИЧЕСКОГО ИНСТИТУТА (ФИЛИАЛА) СВФУ В </a:t>
            </a:r>
            <a:r>
              <a:rPr lang="ru-RU" sz="3200" b="1" dirty="0" err="1">
                <a:solidFill>
                  <a:srgbClr val="C00000"/>
                </a:solidFill>
              </a:rPr>
              <a:t>г</a:t>
            </a:r>
            <a:r>
              <a:rPr lang="ru-RU" sz="3200" b="1" dirty="0" err="1" smtClean="0">
                <a:solidFill>
                  <a:srgbClr val="C00000"/>
                </a:solidFill>
              </a:rPr>
              <a:t>.НЕРЮНГРИ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rgbClr val="C00000"/>
                </a:solidFill>
              </a:rPr>
              <a:t>ЗА </a:t>
            </a:r>
            <a:r>
              <a:rPr lang="ru-RU" sz="3200" b="1" dirty="0" smtClean="0">
                <a:solidFill>
                  <a:srgbClr val="C00000"/>
                </a:solidFill>
              </a:rPr>
              <a:t>20</a:t>
            </a:r>
            <a:r>
              <a:rPr lang="en-US" sz="3200" b="1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2 </a:t>
            </a:r>
            <a:r>
              <a:rPr lang="ru-RU" sz="3200" b="1" dirty="0">
                <a:solidFill>
                  <a:srgbClr val="C00000"/>
                </a:solidFill>
              </a:rPr>
              <a:t>ГОД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8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507288" cy="10440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Информация о разработанных программах профессионального обучения в структуре реализуемых ОПОП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9962731"/>
              </p:ext>
            </p:extLst>
          </p:nvPr>
        </p:nvGraphicFramePr>
        <p:xfrm>
          <a:off x="539552" y="1340768"/>
          <a:ext cx="7920880" cy="4876513"/>
        </p:xfrm>
        <a:graphic>
          <a:graphicData uri="http://schemas.openxmlformats.org/drawingml/2006/table">
            <a:tbl>
              <a:tblPr firstRow="1" firstCol="1" bandRow="1"/>
              <a:tblGrid>
                <a:gridCol w="563889">
                  <a:extLst>
                    <a:ext uri="{9D8B030D-6E8A-4147-A177-3AD203B41FA5}">
                      <a16:colId xmlns:a16="http://schemas.microsoft.com/office/drawing/2014/main" val="1675282677"/>
                    </a:ext>
                  </a:extLst>
                </a:gridCol>
                <a:gridCol w="2172415">
                  <a:extLst>
                    <a:ext uri="{9D8B030D-6E8A-4147-A177-3AD203B41FA5}">
                      <a16:colId xmlns:a16="http://schemas.microsoft.com/office/drawing/2014/main" val="2667250283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587288487"/>
                    </a:ext>
                  </a:extLst>
                </a:gridCol>
              </a:tblGrid>
              <a:tr h="20720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ППО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ОПОП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129148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«Секретарь-администратор»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45.03.01 Филология, профиль «Зарубежная филология (английский язык и литература)»;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45.03.01 Филология, профиль «Отечественная филология (русский язык и литература)»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621398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16199 «Оператор электронно-вычислительных и вычислительных программ»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09.03.03 Прикладная информатика, «Прикладная информатика в менеджменте»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492285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14919 «Наладчик контрольно-измерительных приборов и автоматики»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13.03.02 Электроэнергетика и электротехника, профиль «Электропривод и автоматика»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029968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16199 «Оператор электронно-вычислительных и вычислительных программ»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38.03.01 Экономика, профиль «Экономика труда»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2924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24236 «Младший воспитатель»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44.03.02 Психолого-педагогическое образование, профиль «Общая и специальная психология и педагогика в образовании»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13862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24236 «Младший воспитатель»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44.03.05 Педагогическое образование (с двумя профилями подготовки), профиль «Дошкольное образование и начальное образование»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94124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11711 «Горнорабочий на маркшейдерских работах»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 21.05.04 Горное дело, специализация «Маркшейдерское дело»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46352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11723 «Горнорабочий разреза»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 21.05.04 Горное дело, специализация «Открытые горные работы»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56580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11717 «Горнорабочий подземный»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 21.05.04	 Горное дело, специализация «Подземная разработка пластовых месторождений»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423340"/>
                  </a:ext>
                </a:extLst>
              </a:tr>
              <a:tr h="20720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13777 «Машинист конвейера»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 21.05.04 Горное дело, специализация «Обогащение полезных ископаемых»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219630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17544 «Рабочий по комплексному обслуживанию и ремонту зданий»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 08.03.01 Строительство, профиль «Промышленное и гражданское строительство»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160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10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6734"/>
            <a:ext cx="8147248" cy="900018"/>
          </a:xfrm>
        </p:spPr>
        <p:txBody>
          <a:bodyPr>
            <a:normAutofit/>
          </a:bodyPr>
          <a:lstStyle/>
          <a:p>
            <a:r>
              <a:rPr lang="ru-RU" dirty="0" smtClean="0"/>
              <a:t>Диагностическое тестирование 2022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147248" cy="4929411"/>
          </a:xfrm>
        </p:spPr>
        <p:txBody>
          <a:bodyPr>
            <a:norm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С 21 по 29 сентября 2022 года всего прошел диагностическое тестирование 81 студент из 116, охват составил 70%. Диагностическое тестирование проводилось с помощью системы онлайн-тестирования СВФУ через личные кабинеты студента по 5 учебным дисциплинам. По итогам проведенного тестирования были выявлены следующие данные: </a:t>
            </a:r>
          </a:p>
          <a:p>
            <a:pPr marL="514350" indent="-342900" algn="just"/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«Физика» - 95% общ. успеваемость, 86% </a:t>
            </a:r>
            <a:r>
              <a:rPr lang="ru-RU" b="0" dirty="0" err="1" smtClean="0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 успеваемость;</a:t>
            </a:r>
          </a:p>
          <a:p>
            <a:pPr marL="514350" indent="-342900" algn="just"/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«Русский язык» - 93% общ. успеваемость, 76% </a:t>
            </a:r>
            <a:r>
              <a:rPr lang="ru-RU" b="0" dirty="0" err="1" smtClean="0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 успеваемость; </a:t>
            </a:r>
          </a:p>
          <a:p>
            <a:pPr marL="514350" indent="-342900" algn="just"/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«Английский язык» - 100% общ. успеваемость, 75% </a:t>
            </a:r>
            <a:r>
              <a:rPr lang="ru-RU" b="0" dirty="0" err="1" smtClean="0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 успеваемость; </a:t>
            </a: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«Математика» - 92% общ. успеваемость, </a:t>
            </a:r>
            <a:r>
              <a:rPr lang="ru-RU" b="0" dirty="0" err="1" smtClean="0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 успеваемость 67%; </a:t>
            </a: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«Обществознание» - 62% общ. успеваемость, 46% </a:t>
            </a:r>
            <a:r>
              <a:rPr lang="ru-RU" b="0" dirty="0" err="1" smtClean="0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 успеваемость.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27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492664"/>
              </p:ext>
            </p:extLst>
          </p:nvPr>
        </p:nvGraphicFramePr>
        <p:xfrm>
          <a:off x="611560" y="764704"/>
          <a:ext cx="7776863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3261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560840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4731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715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Индивидуальная траектория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08912" cy="512422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С 2022 г. в институте для повышения качества успеваемости и удобства студентов внедрено обучение по планам индивидуальной траектории образования, которые предусматривают наличие индивидуального образовательного маршрута и разработанные технологии организации образовательного процесса. Индивидуальная образовательная траектория в данном случае представляет собой комплекс учебно-методических материалов по дисциплине, специально разработанных с учетом особого характера обучения студентов, оформивших свободное посещение учебных занятий по уважительным причинам (уход за ребенком до 3 лет, трудовая деятельность и др.). Индивидуальная траектория образования включает в себя индивидуальный график сдачи форм контроля, консультаций, занятий; индивидуальные задания и </a:t>
            </a:r>
            <a:r>
              <a:rPr lang="ru-RU" dirty="0" err="1" smtClean="0"/>
              <a:t>балльно</a:t>
            </a:r>
            <a:r>
              <a:rPr lang="ru-RU" dirty="0" smtClean="0"/>
              <a:t>-рейтинговую систему; разработку комплекса учебно-методических материалов в ЭОР системы MOODLE; план учебной деятельности студента по дисциплине в течение семестра. </a:t>
            </a:r>
          </a:p>
          <a:p>
            <a:pPr algn="just"/>
            <a:r>
              <a:rPr lang="ru-RU" dirty="0" smtClean="0"/>
              <a:t>По состоянию на 31.12.2022 г. утверждено 43 плана индивидуальной траектории образования на первое полугодие 2022-2023 учебного года.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870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851104" cy="756002"/>
          </a:xfrm>
        </p:spPr>
        <p:txBody>
          <a:bodyPr/>
          <a:lstStyle/>
          <a:p>
            <a:r>
              <a:rPr lang="ru-RU" dirty="0" smtClean="0"/>
              <a:t>Отсев студентов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753687"/>
              </p:ext>
            </p:extLst>
          </p:nvPr>
        </p:nvGraphicFramePr>
        <p:xfrm>
          <a:off x="1403649" y="836713"/>
          <a:ext cx="6696742" cy="5808964"/>
        </p:xfrm>
        <a:graphic>
          <a:graphicData uri="http://schemas.openxmlformats.org/drawingml/2006/table">
            <a:tbl>
              <a:tblPr firstRow="1" firstCol="1" bandRow="1"/>
              <a:tblGrid>
                <a:gridCol w="1988284">
                  <a:extLst>
                    <a:ext uri="{9D8B030D-6E8A-4147-A177-3AD203B41FA5}">
                      <a16:colId xmlns:a16="http://schemas.microsoft.com/office/drawing/2014/main" val="4165852228"/>
                    </a:ext>
                  </a:extLst>
                </a:gridCol>
                <a:gridCol w="713769">
                  <a:extLst>
                    <a:ext uri="{9D8B030D-6E8A-4147-A177-3AD203B41FA5}">
                      <a16:colId xmlns:a16="http://schemas.microsoft.com/office/drawing/2014/main" val="3382733983"/>
                    </a:ext>
                  </a:extLst>
                </a:gridCol>
                <a:gridCol w="855717">
                  <a:extLst>
                    <a:ext uri="{9D8B030D-6E8A-4147-A177-3AD203B41FA5}">
                      <a16:colId xmlns:a16="http://schemas.microsoft.com/office/drawing/2014/main" val="1234494122"/>
                    </a:ext>
                  </a:extLst>
                </a:gridCol>
                <a:gridCol w="713769">
                  <a:extLst>
                    <a:ext uri="{9D8B030D-6E8A-4147-A177-3AD203B41FA5}">
                      <a16:colId xmlns:a16="http://schemas.microsoft.com/office/drawing/2014/main" val="169877469"/>
                    </a:ext>
                  </a:extLst>
                </a:gridCol>
                <a:gridCol w="713769">
                  <a:extLst>
                    <a:ext uri="{9D8B030D-6E8A-4147-A177-3AD203B41FA5}">
                      <a16:colId xmlns:a16="http://schemas.microsoft.com/office/drawing/2014/main" val="359989664"/>
                    </a:ext>
                  </a:extLst>
                </a:gridCol>
                <a:gridCol w="855717">
                  <a:extLst>
                    <a:ext uri="{9D8B030D-6E8A-4147-A177-3AD203B41FA5}">
                      <a16:colId xmlns:a16="http://schemas.microsoft.com/office/drawing/2014/main" val="1445511647"/>
                    </a:ext>
                  </a:extLst>
                </a:gridCol>
                <a:gridCol w="855717">
                  <a:extLst>
                    <a:ext uri="{9D8B030D-6E8A-4147-A177-3AD203B41FA5}">
                      <a16:colId xmlns:a16="http://schemas.microsoft.com/office/drawing/2014/main" val="3941028664"/>
                    </a:ext>
                  </a:extLst>
                </a:gridCol>
              </a:tblGrid>
              <a:tr h="2191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отчисление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336717"/>
                  </a:ext>
                </a:extLst>
              </a:tr>
              <a:tr h="2834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Собственное желание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2378"/>
                  </a:ext>
                </a:extLst>
              </a:tr>
              <a:tr h="6574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приступили к занятиям без уважительной причины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826647"/>
                  </a:ext>
                </a:extLst>
              </a:tr>
              <a:tr h="560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связи с переводом в другое учебное заведение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046868"/>
                  </a:ext>
                </a:extLst>
              </a:tr>
              <a:tr h="438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связи с переводом в СВФУ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68464"/>
                  </a:ext>
                </a:extLst>
              </a:tr>
              <a:tr h="438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Академическая неуспеваемость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64887"/>
                  </a:ext>
                </a:extLst>
              </a:tr>
              <a:tr h="438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прошедшие предзащиту ВКР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312838"/>
                  </a:ext>
                </a:extLst>
              </a:tr>
              <a:tr h="560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связи с переводом на заочную форму обучения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763391"/>
                  </a:ext>
                </a:extLst>
              </a:tr>
              <a:tr h="438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невыход из академ.отпуска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925187"/>
                  </a:ext>
                </a:extLst>
              </a:tr>
              <a:tr h="438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связи со смертью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427527"/>
                  </a:ext>
                </a:extLst>
              </a:tr>
              <a:tr h="698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связи с вступлением в силу обвинительного приговора суда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769199"/>
                  </a:ext>
                </a:extLst>
              </a:tr>
              <a:tr h="2191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42" marR="41142" marT="57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01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374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920880" cy="1371600"/>
          </a:xfrm>
        </p:spPr>
        <p:txBody>
          <a:bodyPr>
            <a:normAutofit/>
          </a:bodyPr>
          <a:lstStyle/>
          <a:p>
            <a:r>
              <a:rPr lang="ru-RU" dirty="0"/>
              <a:t>Успеваемость по итогам прохождения практик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27753"/>
              </p:ext>
            </p:extLst>
          </p:nvPr>
        </p:nvGraphicFramePr>
        <p:xfrm>
          <a:off x="683568" y="2204865"/>
          <a:ext cx="7560840" cy="3506745"/>
        </p:xfrm>
        <a:graphic>
          <a:graphicData uri="http://schemas.openxmlformats.org/drawingml/2006/table">
            <a:tbl>
              <a:tblPr firstRow="1" firstCol="1" bandRow="1"/>
              <a:tblGrid>
                <a:gridCol w="2032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1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6687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Общая успеваемость, %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Качественная успеваемость, %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84,5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78,7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79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77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73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70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2022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79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75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592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981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1371600"/>
          </a:xfrm>
        </p:spPr>
        <p:txBody>
          <a:bodyPr>
            <a:normAutofit/>
          </a:bodyPr>
          <a:lstStyle/>
          <a:p>
            <a:r>
              <a:rPr lang="ru-RU" dirty="0"/>
              <a:t>Количество призеров ТИ (ф) СВФУ в олимпиадах </a:t>
            </a:r>
            <a:r>
              <a:rPr lang="ru-RU" dirty="0" smtClean="0"/>
              <a:t>и конкурсах разного </a:t>
            </a:r>
            <a:r>
              <a:rPr lang="ru-RU" dirty="0"/>
              <a:t>уровня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31659999"/>
              </p:ext>
            </p:extLst>
          </p:nvPr>
        </p:nvGraphicFramePr>
        <p:xfrm>
          <a:off x="899592" y="1988840"/>
          <a:ext cx="720080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8588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260648"/>
            <a:ext cx="7848872" cy="288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Участие в </a:t>
            </a:r>
            <a:r>
              <a:rPr lang="ru-RU" dirty="0"/>
              <a:t>олимпиадах </a:t>
            </a:r>
            <a:r>
              <a:rPr lang="ru-RU" dirty="0" smtClean="0"/>
              <a:t>и конкурсах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5556" y="764704"/>
            <a:ext cx="831692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Всего в 2022 году в открытых Международных студенческих интернет-олимпиадах приняли участие 115 студентов, во второй тур прошли 26 человек.</a:t>
            </a:r>
          </a:p>
          <a:p>
            <a:pPr algn="just"/>
            <a:r>
              <a:rPr lang="ru-RU" sz="1400" dirty="0"/>
              <a:t>Студенты ТИ (ф) СВФУ приняли участие в Открытых международных Интернет-олимпиадах по физике, математике, теоретической механике, информатике, философии, истории России, русскому языку, правоведению.</a:t>
            </a:r>
          </a:p>
          <a:p>
            <a:pPr algn="just"/>
            <a:r>
              <a:rPr lang="ru-RU" sz="1400" dirty="0"/>
              <a:t>Результатом участия стали одна золотая, три серебряные и три бронзовые медали:</a:t>
            </a:r>
          </a:p>
          <a:p>
            <a:pPr algn="just"/>
            <a:r>
              <a:rPr lang="ru-RU" sz="1400" dirty="0" smtClean="0"/>
              <a:t>1.Костюкова </a:t>
            </a:r>
            <a:r>
              <a:rPr lang="ru-RU" sz="1400" dirty="0"/>
              <a:t>Ю.С. – золотая медаль по философии;</a:t>
            </a:r>
          </a:p>
          <a:p>
            <a:pPr algn="just"/>
            <a:r>
              <a:rPr lang="ru-RU" sz="1400" dirty="0" smtClean="0"/>
              <a:t>2.Жирков </a:t>
            </a:r>
            <a:r>
              <a:rPr lang="ru-RU" sz="1400" dirty="0"/>
              <a:t>В.О. –  серебряная медаль по информатике и бронзовая медаль по истории России;</a:t>
            </a:r>
          </a:p>
          <a:p>
            <a:pPr algn="just"/>
            <a:r>
              <a:rPr lang="ru-RU" sz="1400" dirty="0" smtClean="0"/>
              <a:t>3.Клименко </a:t>
            </a:r>
            <a:r>
              <a:rPr lang="ru-RU" sz="1400" dirty="0"/>
              <a:t>Д.Р. – серебряная медаль по физике и бронзовая медаль по истории России;</a:t>
            </a:r>
          </a:p>
          <a:p>
            <a:pPr algn="just"/>
            <a:r>
              <a:rPr lang="ru-RU" sz="1400" dirty="0" smtClean="0"/>
              <a:t>4.Нестерова </a:t>
            </a:r>
            <a:r>
              <a:rPr lang="ru-RU" sz="1400" dirty="0"/>
              <a:t>Е.А. – серебряная медаль по правоведению и бронзовая медаль по истории России. </a:t>
            </a:r>
          </a:p>
          <a:p>
            <a:pPr algn="just"/>
            <a:r>
              <a:rPr lang="ru-RU" sz="1400" dirty="0"/>
              <a:t>02 марта 2022 г. состоялся отборочный этап студенческой лиги XI Международного инженерного чемпионата "CASE-IN" по направлению «Горное дело». Результат участия - 2 место в отборочном региональном этапе (</a:t>
            </a:r>
            <a:r>
              <a:rPr lang="ru-RU" sz="1400" dirty="0" err="1"/>
              <a:t>Баишев</a:t>
            </a:r>
            <a:r>
              <a:rPr lang="ru-RU" sz="1400" dirty="0"/>
              <a:t> А.В., Константинов К.Е., </a:t>
            </a:r>
            <a:r>
              <a:rPr lang="ru-RU" sz="1400" dirty="0" err="1"/>
              <a:t>Онуфриев</a:t>
            </a:r>
            <a:r>
              <a:rPr lang="ru-RU" sz="1400" dirty="0"/>
              <a:t> Т.В., Неустроев Ю.А.). </a:t>
            </a:r>
          </a:p>
          <a:p>
            <a:pPr algn="just"/>
            <a:r>
              <a:rPr lang="ru-RU" sz="1400" dirty="0"/>
              <a:t>В апреле 2022 г. на базе ТИ (ф) СВФУ прошел Федеральный интернет-экзамен, организованный Научно-исследовательским институтом мониторинга качества образования (г. Йошкар-Ола), для выпускников </a:t>
            </a:r>
            <a:r>
              <a:rPr lang="ru-RU" sz="1400" dirty="0" err="1"/>
              <a:t>бакалавриата</a:t>
            </a:r>
            <a:r>
              <a:rPr lang="ru-RU" sz="1400" dirty="0"/>
              <a:t> </a:t>
            </a:r>
            <a:r>
              <a:rPr lang="ru-RU" sz="1400" dirty="0" smtClean="0"/>
              <a:t>по </a:t>
            </a:r>
            <a:r>
              <a:rPr lang="ru-RU" sz="1400" dirty="0"/>
              <a:t>направлениям подготовки 08.03.01 «Строительство», 44.03.01 «Педагогическое образование», 13.03.02 «Электроэнергетика и электротехника». </a:t>
            </a:r>
            <a:r>
              <a:rPr lang="ru-RU" sz="1400" dirty="0" smtClean="0"/>
              <a:t>По </a:t>
            </a:r>
            <a:r>
              <a:rPr lang="ru-RU" sz="1400" dirty="0"/>
              <a:t>результатам ФИЭБ </a:t>
            </a:r>
            <a:r>
              <a:rPr lang="ru-RU" sz="1400" dirty="0" smtClean="0"/>
              <a:t>студентка </a:t>
            </a:r>
            <a:r>
              <a:rPr lang="ru-RU" sz="1400" dirty="0"/>
              <a:t>Кравчук К.А. стала обладателем бронзового сертификата, остальные студенты ТИ (ф) СВФУ получили сертификаты участника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/>
              <a:t>Всего в 2022 г. в олимпиадах разного уровня приняли участие 269 студентов из 412, что составляет 65% от общего количества обучающихся. </a:t>
            </a:r>
          </a:p>
          <a:p>
            <a:pPr algn="just"/>
            <a:r>
              <a:rPr lang="ru-RU" sz="1400" dirty="0"/>
              <a:t>В 2022 году общая результативность участия студентов в олимпиадах и конкурсах разного уровня составила 3,4</a:t>
            </a:r>
            <a:r>
              <a:rPr lang="ru-RU" sz="1400" dirty="0" smtClean="0"/>
              <a:t>%.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027740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04" y="476672"/>
            <a:ext cx="807524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итоговой аттестации выпускников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1273175" y="3157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455167"/>
              </p:ext>
            </p:extLst>
          </p:nvPr>
        </p:nvGraphicFramePr>
        <p:xfrm>
          <a:off x="707504" y="2221434"/>
          <a:ext cx="7920880" cy="1872207"/>
        </p:xfrm>
        <a:graphic>
          <a:graphicData uri="http://schemas.openxmlformats.org/drawingml/2006/table">
            <a:tbl>
              <a:tblPr firstRow="1" firstCol="1" bandRow="1"/>
              <a:tblGrid>
                <a:gridCol w="968664">
                  <a:extLst>
                    <a:ext uri="{9D8B030D-6E8A-4147-A177-3AD203B41FA5}">
                      <a16:colId xmlns:a16="http://schemas.microsoft.com/office/drawing/2014/main" val="2359432897"/>
                    </a:ext>
                  </a:extLst>
                </a:gridCol>
                <a:gridCol w="4111896">
                  <a:extLst>
                    <a:ext uri="{9D8B030D-6E8A-4147-A177-3AD203B41FA5}">
                      <a16:colId xmlns:a16="http://schemas.microsoft.com/office/drawing/2014/main" val="3047016904"/>
                    </a:ext>
                  </a:extLst>
                </a:gridCol>
                <a:gridCol w="968664">
                  <a:extLst>
                    <a:ext uri="{9D8B030D-6E8A-4147-A177-3AD203B41FA5}">
                      <a16:colId xmlns:a16="http://schemas.microsoft.com/office/drawing/2014/main" val="297929755"/>
                    </a:ext>
                  </a:extLst>
                </a:gridCol>
                <a:gridCol w="968664">
                  <a:extLst>
                    <a:ext uri="{9D8B030D-6E8A-4147-A177-3AD203B41FA5}">
                      <a16:colId xmlns:a16="http://schemas.microsoft.com/office/drawing/2014/main" val="2040090834"/>
                    </a:ext>
                  </a:extLst>
                </a:gridCol>
                <a:gridCol w="902992">
                  <a:extLst>
                    <a:ext uri="{9D8B030D-6E8A-4147-A177-3AD203B41FA5}">
                      <a16:colId xmlns:a16="http://schemas.microsoft.com/office/drawing/2014/main" val="1401269454"/>
                    </a:ext>
                  </a:extLst>
                </a:gridCol>
              </a:tblGrid>
              <a:tr h="559231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защиты ВКР по годам,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961509"/>
                  </a:ext>
                </a:extLst>
              </a:tr>
              <a:tr h="267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700719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студентов, получивших оценки «отлично» и «хорошо»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635246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студентов, получивших «неудовлетворительно»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468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878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3"/>
            <a:ext cx="7886700" cy="792088"/>
          </a:xfrm>
        </p:spPr>
        <p:txBody>
          <a:bodyPr/>
          <a:lstStyle/>
          <a:p>
            <a:r>
              <a:rPr lang="ru-RU" dirty="0" err="1" smtClean="0"/>
              <a:t>Довузовская</a:t>
            </a:r>
            <a:r>
              <a:rPr lang="ru-RU" dirty="0" smtClean="0"/>
              <a:t> подготовка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894" y="1052736"/>
            <a:ext cx="8147570" cy="471338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в период со 01.02.2022 г. по 15.03.2022 г. Технический институт стал базой для проведения традиционной Северо-Восточной олимпиады школьников, а также олимпиад из Перечня Российского Совета олимпиад школьников, организуемых совместно с другими вузами РФ: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Олимпиада «Бельчонок» (СВФУ);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Многопрофильная инженерная олимпиада «Звезда»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ЮУрГУ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Открытая межвузовская олимпиада школьников «Будущее Сибири» (НГТУ);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Олимпиада школьников «Миссия выполнима. Твое призвание – финансист!» (ФУ при Правительстве РФ);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Отраслевая олимпиада школьников ПАО «Газпром» (ПАО «Газпром);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Межрегиональная олимпиада школьников САММАТ;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Олимпиада школьников «Океан знаний»;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Междисциплинарная многопрофильная олимпиада «Технологическое предпринимательство».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Технический институт (филиал) СВФУ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г.Нерюнгри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 площадкой для проведения XII Северо-Восточной олимпиады школьников. 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участников в 2022 году было 123.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091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83152" cy="1371600"/>
          </a:xfrm>
        </p:spPr>
        <p:txBody>
          <a:bodyPr>
            <a:normAutofit/>
          </a:bodyPr>
          <a:lstStyle/>
          <a:p>
            <a:r>
              <a:rPr lang="ru-RU" dirty="0"/>
              <a:t>Данные о выпускниках, получивших дипломы с отличием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860198"/>
              </p:ext>
            </p:extLst>
          </p:nvPr>
        </p:nvGraphicFramePr>
        <p:xfrm>
          <a:off x="899592" y="2132857"/>
          <a:ext cx="7488832" cy="3779090"/>
        </p:xfrm>
        <a:graphic>
          <a:graphicData uri="http://schemas.openxmlformats.org/drawingml/2006/table">
            <a:tbl>
              <a:tblPr/>
              <a:tblGrid>
                <a:gridCol w="240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9798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Всего выпускников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Кол-во выпускников, получивших дипломы с отличием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120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9 (7,5%)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113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9 (7,96%)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2019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135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 smtClean="0">
                          <a:effectLst/>
                          <a:latin typeface="Times New Roman"/>
                          <a:ea typeface="Times New Roman"/>
                        </a:rPr>
                        <a:t>13 (</a:t>
                      </a:r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9,62%)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2020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119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10 (8,4%)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2021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91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6 (6,6%)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2022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93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8 (8,6%)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367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335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Востребованность выпускников очной формы обучения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4362"/>
              </p:ext>
            </p:extLst>
          </p:nvPr>
        </p:nvGraphicFramePr>
        <p:xfrm>
          <a:off x="683568" y="1556792"/>
          <a:ext cx="7344814" cy="3569701"/>
        </p:xfrm>
        <a:graphic>
          <a:graphicData uri="http://schemas.openxmlformats.org/drawingml/2006/table">
            <a:tbl>
              <a:tblPr firstRow="1" firstCol="1" bandRow="1"/>
              <a:tblGrid>
                <a:gridCol w="162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0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0801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Общее количество выпускников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Процент выпускников, направленных на работу 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87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61,6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76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69,7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66,6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49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77,6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38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84,2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2022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57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78,6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1705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5229200"/>
            <a:ext cx="73448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состоянию на 01.01.2023 г. 44 выпускника трудоустроены, что составляет 78,57% и занято по другим каналам 10, что составляет 17,54% (из них по уходу за ребенком находятся 2 человека, проходят службу в ВС РФ 7 человек, продолжает обучение в магистратуре 1 человек).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857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36904" cy="7200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Учебно-методическое обеспечение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84784"/>
            <a:ext cx="7620000" cy="4373563"/>
          </a:xfrm>
        </p:spPr>
        <p:txBody>
          <a:bodyPr>
            <a:normAutofit fontScale="92500" lnSpcReduction="1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за 2022 г. ППС института было разработано и обновлено 930 рабочих программ дисциплин и практик, разработано и утверждено 630 электронных учебно-методических комплексов дисциплин, практик и программ ГИА, 48 учебно-методических изданий.</a:t>
            </a:r>
            <a:endParaRPr lang="ru-RU" sz="1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2022 г. большое внимание было уделено цифровой составляющей учебно-методического обеспечения образовательного процесса. Преподаватели ТИ (ф) СВФУ прошли курсы повышения квалификации по программе АНО ВО «Университет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Иннополис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«Внедрение цифровых технологий в образовательные программы». Результатом прохождения КПК стали актуализированные рабочие программы, направленные на развитие и совершенствование профессиональных умений в сфере цифровых и компьютерных технологий. </a:t>
            </a:r>
            <a:endParaRPr lang="ru-RU" sz="1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3879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469"/>
            <a:ext cx="5791200" cy="1371600"/>
          </a:xfrm>
        </p:spPr>
        <p:txBody>
          <a:bodyPr/>
          <a:lstStyle/>
          <a:p>
            <a:r>
              <a:rPr lang="ru-RU" dirty="0" smtClean="0"/>
              <a:t>Кадровый состав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18315695"/>
              </p:ext>
            </p:extLst>
          </p:nvPr>
        </p:nvGraphicFramePr>
        <p:xfrm>
          <a:off x="683568" y="1628800"/>
          <a:ext cx="792088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1319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643192" cy="1371600"/>
          </a:xfrm>
        </p:spPr>
        <p:txBody>
          <a:bodyPr>
            <a:normAutofit/>
          </a:bodyPr>
          <a:lstStyle/>
          <a:p>
            <a:r>
              <a:rPr lang="ru-RU" dirty="0"/>
              <a:t>Средний возраст преподавателей в </a:t>
            </a:r>
            <a:r>
              <a:rPr lang="ru-RU" dirty="0" smtClean="0"/>
              <a:t>2022 </a:t>
            </a:r>
            <a:r>
              <a:rPr lang="ru-RU" dirty="0"/>
              <a:t>году составил </a:t>
            </a:r>
            <a:r>
              <a:rPr lang="ru-RU" dirty="0" smtClean="0"/>
              <a:t>48 </a:t>
            </a:r>
            <a:r>
              <a:rPr lang="ru-RU" dirty="0"/>
              <a:t>лет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3908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3718"/>
            <a:ext cx="7886700" cy="1325563"/>
          </a:xfrm>
        </p:spPr>
        <p:txBody>
          <a:bodyPr/>
          <a:lstStyle/>
          <a:p>
            <a:r>
              <a:rPr lang="ru-RU" dirty="0" smtClean="0"/>
              <a:t>Повышение квалификации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095491"/>
              </p:ext>
            </p:extLst>
          </p:nvPr>
        </p:nvGraphicFramePr>
        <p:xfrm>
          <a:off x="827584" y="1359280"/>
          <a:ext cx="7776865" cy="3511165"/>
        </p:xfrm>
        <a:graphic>
          <a:graphicData uri="http://schemas.openxmlformats.org/drawingml/2006/table">
            <a:tbl>
              <a:tblPr firstRow="1" firstCol="1" bandRow="1"/>
              <a:tblGrid>
                <a:gridCol w="3334059">
                  <a:extLst>
                    <a:ext uri="{9D8B030D-6E8A-4147-A177-3AD203B41FA5}">
                      <a16:colId xmlns:a16="http://schemas.microsoft.com/office/drawing/2014/main" val="1924080280"/>
                    </a:ext>
                  </a:extLst>
                </a:gridCol>
                <a:gridCol w="989025">
                  <a:extLst>
                    <a:ext uri="{9D8B030D-6E8A-4147-A177-3AD203B41FA5}">
                      <a16:colId xmlns:a16="http://schemas.microsoft.com/office/drawing/2014/main" val="4055510743"/>
                    </a:ext>
                  </a:extLst>
                </a:gridCol>
                <a:gridCol w="989025">
                  <a:extLst>
                    <a:ext uri="{9D8B030D-6E8A-4147-A177-3AD203B41FA5}">
                      <a16:colId xmlns:a16="http://schemas.microsoft.com/office/drawing/2014/main" val="2116873566"/>
                    </a:ext>
                  </a:extLst>
                </a:gridCol>
                <a:gridCol w="989025">
                  <a:extLst>
                    <a:ext uri="{9D8B030D-6E8A-4147-A177-3AD203B41FA5}">
                      <a16:colId xmlns:a16="http://schemas.microsoft.com/office/drawing/2014/main" val="2910837454"/>
                    </a:ext>
                  </a:extLst>
                </a:gridCol>
                <a:gridCol w="650675">
                  <a:extLst>
                    <a:ext uri="{9D8B030D-6E8A-4147-A177-3AD203B41FA5}">
                      <a16:colId xmlns:a16="http://schemas.microsoft.com/office/drawing/2014/main" val="197734775"/>
                    </a:ext>
                  </a:extLst>
                </a:gridCol>
                <a:gridCol w="825056">
                  <a:extLst>
                    <a:ext uri="{9D8B030D-6E8A-4147-A177-3AD203B41FA5}">
                      <a16:colId xmlns:a16="http://schemas.microsoft.com/office/drawing/2014/main" val="130920931"/>
                    </a:ext>
                  </a:extLst>
                </a:gridCol>
              </a:tblGrid>
              <a:tr h="34124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572842"/>
                  </a:ext>
                </a:extLst>
              </a:tr>
              <a:tr h="38777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основных преподавателей, человек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692632"/>
                  </a:ext>
                </a:extLst>
              </a:tr>
              <a:tr h="96944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преподавателей, прошедших обучение по программам дополнительного профессионального образования, человек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102171"/>
                  </a:ext>
                </a:extLst>
              </a:tr>
              <a:tr h="116333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преподавателей, прошедших обучение по программам дополнительного профессионального образования, в общей численности основных преподавателей, 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58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112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57912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Научно-исследовательская работа студентов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627765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Публикации </a:t>
            </a:r>
            <a:r>
              <a:rPr lang="ru-RU" dirty="0"/>
              <a:t>студентов в сборниках статей различных уровней </a:t>
            </a:r>
            <a:endParaRPr lang="ru-RU" dirty="0">
              <a:effectLst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398966"/>
              </p:ext>
            </p:extLst>
          </p:nvPr>
        </p:nvGraphicFramePr>
        <p:xfrm>
          <a:off x="899592" y="2244032"/>
          <a:ext cx="7776864" cy="1510665"/>
        </p:xfrm>
        <a:graphic>
          <a:graphicData uri="http://schemas.openxmlformats.org/drawingml/2006/table">
            <a:tbl>
              <a:tblPr/>
              <a:tblGrid>
                <a:gridCol w="5105573">
                  <a:extLst>
                    <a:ext uri="{9D8B030D-6E8A-4147-A177-3AD203B41FA5}">
                      <a16:colId xmlns:a16="http://schemas.microsoft.com/office/drawing/2014/main" val="2887183327"/>
                    </a:ext>
                  </a:extLst>
                </a:gridCol>
                <a:gridCol w="2671291">
                  <a:extLst>
                    <a:ext uri="{9D8B030D-6E8A-4147-A177-3AD203B41FA5}">
                      <a16:colId xmlns:a16="http://schemas.microsoft.com/office/drawing/2014/main" val="13707055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Сборники и их уровень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публикаций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493768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изданиях, входящих в БД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Web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Science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/ERIH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442654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изданиях, входящих в перечень ВАК РФ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469126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изданиях, входящих в БД РИНЦ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657231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научные публикации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44328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99592" y="4044954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2022 г. студенты ТИ (ф) СВФУ приняли участие в следующих плановых научных исследованиях, выполняемым по госбюджетным и хозяйственным договорам, грантам:</a:t>
            </a:r>
          </a:p>
          <a:p>
            <a:r>
              <a:rPr lang="ru-RU" dirty="0"/>
              <a:t>•	госбюджетные и хозяйственные договоры – 9 проектов/26 студентов; </a:t>
            </a:r>
          </a:p>
          <a:p>
            <a:r>
              <a:rPr lang="ru-RU" dirty="0"/>
              <a:t>•	грант ТИ (ф) СВФУ – 1 проект /1 студент (</a:t>
            </a:r>
            <a:r>
              <a:rPr lang="ru-RU" dirty="0" err="1"/>
              <a:t>Батрыняк</a:t>
            </a:r>
            <a:r>
              <a:rPr lang="ru-RU" dirty="0"/>
              <a:t> Л.В., гр. Б-ПГС-20, направление «Технические науки»).</a:t>
            </a:r>
          </a:p>
        </p:txBody>
      </p:sp>
    </p:spTree>
    <p:extLst>
      <p:ext uri="{BB962C8B-B14F-4D97-AF65-F5344CB8AC3E}">
        <p14:creationId xmlns:p14="http://schemas.microsoft.com/office/powerpoint/2010/main" val="42484388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57912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Научно-исследовательская работа студентов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44778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Участие студентов в научных мероприятиях</a:t>
            </a:r>
            <a:endParaRPr lang="ru-RU" dirty="0">
              <a:effectLst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168945"/>
              </p:ext>
            </p:extLst>
          </p:nvPr>
        </p:nvGraphicFramePr>
        <p:xfrm>
          <a:off x="683568" y="2631631"/>
          <a:ext cx="8064896" cy="2669577"/>
        </p:xfrm>
        <a:graphic>
          <a:graphicData uri="http://schemas.openxmlformats.org/drawingml/2006/table">
            <a:tbl>
              <a:tblPr/>
              <a:tblGrid>
                <a:gridCol w="5044820">
                  <a:extLst>
                    <a:ext uri="{9D8B030D-6E8A-4147-A177-3AD203B41FA5}">
                      <a16:colId xmlns:a16="http://schemas.microsoft.com/office/drawing/2014/main" val="4173346679"/>
                    </a:ext>
                  </a:extLst>
                </a:gridCol>
                <a:gridCol w="3020076">
                  <a:extLst>
                    <a:ext uri="{9D8B030D-6E8A-4147-A177-3AD203B41FA5}">
                      <a16:colId xmlns:a16="http://schemas.microsoft.com/office/drawing/2014/main" val="1069234905"/>
                    </a:ext>
                  </a:extLst>
                </a:gridCol>
              </a:tblGrid>
              <a:tr h="621884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мероприятия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6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мероприятий / количество участий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200656"/>
                  </a:ext>
                </a:extLst>
              </a:tr>
              <a:tr h="41038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Международных (за пределами РФ)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218495"/>
                  </a:ext>
                </a:extLst>
              </a:tr>
              <a:tr h="403015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Международных (в пределах РФ)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173263"/>
                  </a:ext>
                </a:extLst>
              </a:tr>
              <a:tr h="409328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Всероссийских (за пределами РС (Я))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799650"/>
                  </a:ext>
                </a:extLst>
              </a:tr>
              <a:tr h="41459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Всероссийских (в пределах РС(Я))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297377"/>
                  </a:ext>
                </a:extLst>
              </a:tr>
              <a:tr h="410380">
                <a:tc>
                  <a:txBody>
                    <a:bodyPr/>
                    <a:lstStyle/>
                    <a:p>
                      <a:pPr indent="450215" algn="l" fontAlgn="base"/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3/37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827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1119654"/>
          </a:xfrm>
        </p:spPr>
        <p:txBody>
          <a:bodyPr>
            <a:normAutofit/>
          </a:bodyPr>
          <a:lstStyle/>
          <a:p>
            <a:r>
              <a:rPr lang="ru-RU" dirty="0" smtClean="0"/>
              <a:t>Участие сотрудников ТИ (ф) СВФУ в научных мероприятиях в 2022 г.</a:t>
            </a: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7704855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898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64896" cy="1371600"/>
          </a:xfrm>
        </p:spPr>
        <p:txBody>
          <a:bodyPr>
            <a:normAutofit/>
          </a:bodyPr>
          <a:lstStyle/>
          <a:p>
            <a:r>
              <a:rPr lang="ru-RU" dirty="0"/>
              <a:t>Объем привлеченных </a:t>
            </a:r>
            <a:r>
              <a:rPr lang="ru-RU" dirty="0" smtClean="0"/>
              <a:t>средств </a:t>
            </a:r>
            <a:r>
              <a:rPr lang="ru-RU" dirty="0"/>
              <a:t>на выполнение НИР в </a:t>
            </a:r>
            <a:r>
              <a:rPr lang="ru-RU" dirty="0" smtClean="0"/>
              <a:t>2017-2022 </a:t>
            </a:r>
            <a:r>
              <a:rPr lang="ru-RU" dirty="0"/>
              <a:t>гг.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29860"/>
              </p:ext>
            </p:extLst>
          </p:nvPr>
        </p:nvGraphicFramePr>
        <p:xfrm>
          <a:off x="611560" y="1988840"/>
          <a:ext cx="7848872" cy="430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362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7288"/>
            <a:ext cx="579120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Показатели набора в ТИ (ф) СВФУ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2429" y="694402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ea typeface="Times New Roman"/>
                <a:cs typeface="Times New Roman"/>
              </a:rPr>
              <a:t>В 2022 году прием абитуриентов осуществлялся по 7 направлениям подготовки и 1 специальности. В 2022 году был осуществлен прием 292 человек; по очной форме 116, по заочной – 130, по очно-заочной - 46.  На места, финансируемые из бюджета РФ – 115 по очной форме обучения и 32 – по заочной. На целевые места зачислено 6 человек, по особой квоте было зачислено по очной форме обучения 15 человек. 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ea typeface="Times New Roman"/>
                <a:cs typeface="Times New Roman"/>
              </a:rPr>
              <a:t>За 2022 год Отборочная комиссия Технического института (ф) СВФУ в г. Нерюнгри выполнила КЦП в полном объеме. Показатели по приему абитуриентов на направления подготовки стабильные. По числу поданных заявлений лидерами являются направление подготовки «Прикладная информатика» и специальность «Горное дело». </a:t>
            </a:r>
            <a:endParaRPr lang="ru-RU" sz="1600" dirty="0" smtClean="0">
              <a:ea typeface="Times New Roman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020924"/>
              </p:ext>
            </p:extLst>
          </p:nvPr>
        </p:nvGraphicFramePr>
        <p:xfrm>
          <a:off x="633689" y="3403391"/>
          <a:ext cx="7848874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1086803">
                  <a:extLst>
                    <a:ext uri="{9D8B030D-6E8A-4147-A177-3AD203B41FA5}">
                      <a16:colId xmlns:a16="http://schemas.microsoft.com/office/drawing/2014/main" val="1614684039"/>
                    </a:ext>
                  </a:extLst>
                </a:gridCol>
                <a:gridCol w="997798">
                  <a:extLst>
                    <a:ext uri="{9D8B030D-6E8A-4147-A177-3AD203B41FA5}">
                      <a16:colId xmlns:a16="http://schemas.microsoft.com/office/drawing/2014/main" val="3727542192"/>
                    </a:ext>
                  </a:extLst>
                </a:gridCol>
                <a:gridCol w="1057915">
                  <a:extLst>
                    <a:ext uri="{9D8B030D-6E8A-4147-A177-3AD203B41FA5}">
                      <a16:colId xmlns:a16="http://schemas.microsoft.com/office/drawing/2014/main" val="3655921836"/>
                    </a:ext>
                  </a:extLst>
                </a:gridCol>
                <a:gridCol w="1358504">
                  <a:extLst>
                    <a:ext uri="{9D8B030D-6E8A-4147-A177-3AD203B41FA5}">
                      <a16:colId xmlns:a16="http://schemas.microsoft.com/office/drawing/2014/main" val="2032047615"/>
                    </a:ext>
                  </a:extLst>
                </a:gridCol>
                <a:gridCol w="1358504">
                  <a:extLst>
                    <a:ext uri="{9D8B030D-6E8A-4147-A177-3AD203B41FA5}">
                      <a16:colId xmlns:a16="http://schemas.microsoft.com/office/drawing/2014/main" val="3268934425"/>
                    </a:ext>
                  </a:extLst>
                </a:gridCol>
                <a:gridCol w="1039178">
                  <a:extLst>
                    <a:ext uri="{9D8B030D-6E8A-4147-A177-3AD203B41FA5}">
                      <a16:colId xmlns:a16="http://schemas.microsoft.com/office/drawing/2014/main" val="4204594055"/>
                    </a:ext>
                  </a:extLst>
                </a:gridCol>
                <a:gridCol w="950172">
                  <a:extLst>
                    <a:ext uri="{9D8B030D-6E8A-4147-A177-3AD203B41FA5}">
                      <a16:colId xmlns:a16="http://schemas.microsoft.com/office/drawing/2014/main" val="129960233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КЦП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(бюджет)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(всего)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на целевые места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7353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бюджетной основе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внебюджетной основе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Госзаказ РС (Я)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742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82486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266412"/>
              </p:ext>
            </p:extLst>
          </p:nvPr>
        </p:nvGraphicFramePr>
        <p:xfrm>
          <a:off x="630441" y="4466915"/>
          <a:ext cx="7848872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1086420">
                  <a:extLst>
                    <a:ext uri="{9D8B030D-6E8A-4147-A177-3AD203B41FA5}">
                      <a16:colId xmlns:a16="http://schemas.microsoft.com/office/drawing/2014/main" val="2299681690"/>
                    </a:ext>
                  </a:extLst>
                </a:gridCol>
                <a:gridCol w="1000690">
                  <a:extLst>
                    <a:ext uri="{9D8B030D-6E8A-4147-A177-3AD203B41FA5}">
                      <a16:colId xmlns:a16="http://schemas.microsoft.com/office/drawing/2014/main" val="3447631345"/>
                    </a:ext>
                  </a:extLst>
                </a:gridCol>
                <a:gridCol w="1057583">
                  <a:extLst>
                    <a:ext uri="{9D8B030D-6E8A-4147-A177-3AD203B41FA5}">
                      <a16:colId xmlns:a16="http://schemas.microsoft.com/office/drawing/2014/main" val="434371610"/>
                    </a:ext>
                  </a:extLst>
                </a:gridCol>
                <a:gridCol w="1357634">
                  <a:extLst>
                    <a:ext uri="{9D8B030D-6E8A-4147-A177-3AD203B41FA5}">
                      <a16:colId xmlns:a16="http://schemas.microsoft.com/office/drawing/2014/main" val="2334281522"/>
                    </a:ext>
                  </a:extLst>
                </a:gridCol>
                <a:gridCol w="1357634">
                  <a:extLst>
                    <a:ext uri="{9D8B030D-6E8A-4147-A177-3AD203B41FA5}">
                      <a16:colId xmlns:a16="http://schemas.microsoft.com/office/drawing/2014/main" val="101441541"/>
                    </a:ext>
                  </a:extLst>
                </a:gridCol>
                <a:gridCol w="1039658">
                  <a:extLst>
                    <a:ext uri="{9D8B030D-6E8A-4147-A177-3AD203B41FA5}">
                      <a16:colId xmlns:a16="http://schemas.microsoft.com/office/drawing/2014/main" val="567081528"/>
                    </a:ext>
                  </a:extLst>
                </a:gridCol>
                <a:gridCol w="949253">
                  <a:extLst>
                    <a:ext uri="{9D8B030D-6E8A-4147-A177-3AD203B41FA5}">
                      <a16:colId xmlns:a16="http://schemas.microsoft.com/office/drawing/2014/main" val="377539887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КЦП 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на целевые места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167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508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83107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036131"/>
              </p:ext>
            </p:extLst>
          </p:nvPr>
        </p:nvGraphicFramePr>
        <p:xfrm>
          <a:off x="683655" y="5559575"/>
          <a:ext cx="7848873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1086420">
                  <a:extLst>
                    <a:ext uri="{9D8B030D-6E8A-4147-A177-3AD203B41FA5}">
                      <a16:colId xmlns:a16="http://schemas.microsoft.com/office/drawing/2014/main" val="57062288"/>
                    </a:ext>
                  </a:extLst>
                </a:gridCol>
                <a:gridCol w="1000690">
                  <a:extLst>
                    <a:ext uri="{9D8B030D-6E8A-4147-A177-3AD203B41FA5}">
                      <a16:colId xmlns:a16="http://schemas.microsoft.com/office/drawing/2014/main" val="1708907786"/>
                    </a:ext>
                  </a:extLst>
                </a:gridCol>
                <a:gridCol w="1057584">
                  <a:extLst>
                    <a:ext uri="{9D8B030D-6E8A-4147-A177-3AD203B41FA5}">
                      <a16:colId xmlns:a16="http://schemas.microsoft.com/office/drawing/2014/main" val="3865934900"/>
                    </a:ext>
                  </a:extLst>
                </a:gridCol>
                <a:gridCol w="1357634">
                  <a:extLst>
                    <a:ext uri="{9D8B030D-6E8A-4147-A177-3AD203B41FA5}">
                      <a16:colId xmlns:a16="http://schemas.microsoft.com/office/drawing/2014/main" val="3774673659"/>
                    </a:ext>
                  </a:extLst>
                </a:gridCol>
                <a:gridCol w="1357634">
                  <a:extLst>
                    <a:ext uri="{9D8B030D-6E8A-4147-A177-3AD203B41FA5}">
                      <a16:colId xmlns:a16="http://schemas.microsoft.com/office/drawing/2014/main" val="3929704331"/>
                    </a:ext>
                  </a:extLst>
                </a:gridCol>
                <a:gridCol w="1039658">
                  <a:extLst>
                    <a:ext uri="{9D8B030D-6E8A-4147-A177-3AD203B41FA5}">
                      <a16:colId xmlns:a16="http://schemas.microsoft.com/office/drawing/2014/main" val="3863035189"/>
                    </a:ext>
                  </a:extLst>
                </a:gridCol>
                <a:gridCol w="949253">
                  <a:extLst>
                    <a:ext uri="{9D8B030D-6E8A-4147-A177-3AD203B41FA5}">
                      <a16:colId xmlns:a16="http://schemas.microsoft.com/office/drawing/2014/main" val="260604777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КЦП 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6045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402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60412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899592" y="2992457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2022 году (очное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2625" y="4038906"/>
            <a:ext cx="7784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2.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2022 году (заочное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5165522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3.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2022 году (очно-заочное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9830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003232" cy="1371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Статьи сотрудников Института, опубликованные в 2022 г. и индексируемые в БД </a:t>
            </a:r>
            <a:r>
              <a:rPr lang="ru-RU" sz="2800" dirty="0" err="1" smtClean="0"/>
              <a:t>WoS</a:t>
            </a:r>
            <a:r>
              <a:rPr lang="ru-RU" sz="2800" dirty="0" smtClean="0"/>
              <a:t> и </a:t>
            </a:r>
            <a:r>
              <a:rPr lang="ru-RU" sz="2800" dirty="0" err="1" smtClean="0"/>
              <a:t>Scopus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1976"/>
              </p:ext>
            </p:extLst>
          </p:nvPr>
        </p:nvGraphicFramePr>
        <p:xfrm>
          <a:off x="611560" y="980728"/>
          <a:ext cx="8003234" cy="5560441"/>
        </p:xfrm>
        <a:graphic>
          <a:graphicData uri="http://schemas.openxmlformats.org/drawingml/2006/table">
            <a:tbl>
              <a:tblPr firstRow="1" firstCol="1" bandRow="1"/>
              <a:tblGrid>
                <a:gridCol w="455284">
                  <a:extLst>
                    <a:ext uri="{9D8B030D-6E8A-4147-A177-3AD203B41FA5}">
                      <a16:colId xmlns:a16="http://schemas.microsoft.com/office/drawing/2014/main" val="1155187320"/>
                    </a:ext>
                  </a:extLst>
                </a:gridCol>
                <a:gridCol w="2064996">
                  <a:extLst>
                    <a:ext uri="{9D8B030D-6E8A-4147-A177-3AD203B41FA5}">
                      <a16:colId xmlns:a16="http://schemas.microsoft.com/office/drawing/2014/main" val="1524289294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264381424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4220724523"/>
                    </a:ext>
                  </a:extLst>
                </a:gridCol>
                <a:gridCol w="414701">
                  <a:extLst>
                    <a:ext uri="{9D8B030D-6E8A-4147-A177-3AD203B41FA5}">
                      <a16:colId xmlns:a16="http://schemas.microsoft.com/office/drawing/2014/main" val="3991397289"/>
                    </a:ext>
                  </a:extLst>
                </a:gridCol>
                <a:gridCol w="171709">
                  <a:extLst>
                    <a:ext uri="{9D8B030D-6E8A-4147-A177-3AD203B41FA5}">
                      <a16:colId xmlns:a16="http://schemas.microsoft.com/office/drawing/2014/main" val="1450772160"/>
                    </a:ext>
                  </a:extLst>
                </a:gridCol>
              </a:tblGrid>
              <a:tr h="152007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статьи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данные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БД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062218"/>
                  </a:ext>
                </a:extLst>
              </a:tr>
              <a:tr h="456023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 А. Ахмедов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Осман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Оджалан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его деятельность в рядах Рабочей партии Курдистана (РПК) в 1978-2004 гг.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Вестник Томского государственного университета. – 2022. – № 477. – С. 113-118. – DOI 10.17223/15617793/477/12. – EDN SNSWYS.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462035"/>
                  </a:ext>
                </a:extLst>
              </a:tr>
              <a:tr h="380019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 В. Чаунина,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 В. Бараханова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"Городской текст" в лирике Варвары Даниловой сквозь призму поэзии Серебряного века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диалог. – 2022. – Т. 11, № 1. – С. 313-326. – DOI 10.24224/2227-1295-2022-11-1-313-326. – EDN LTCRZX.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0554204"/>
                  </a:ext>
                </a:extLst>
              </a:tr>
              <a:tr h="684034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S.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Rzanova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Vobolevich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S.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Dmitrichenkova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E.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Dolzhich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L.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Mamedova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Distance learning challenges and prospects during Covid-19 in the context of adolescent education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Social Work in Mental Health. – 2022. – Vol. 20. – №. 6. – P. 716-734. – DOI 10.1080/15332985.2022.2055439. – EDN PWHWYZ.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WoS, Scopus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320263"/>
                  </a:ext>
                </a:extLst>
              </a:tr>
              <a:tr h="684034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Y. N. Gagarkina,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E. V. Nikolaev,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L. V. Mamedova 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Developing Creative Thinking in Preschool Students by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Volshebniki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Art Studio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Proceeding of the International Science and Technology Conference "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FarEast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 2021", Vladivostok, 05–08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2021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– Vladivostok: Springer Nature Switzerland AG, 2022. – P. 1003-1011. – DOI 10.1007/978-981-16-8829-4_99. – EDN UAEYTB.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677684"/>
                  </a:ext>
                </a:extLst>
              </a:tr>
              <a:tr h="408873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M. Fang,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E. Gorozhanina,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L. Mamedova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Learning-friendly environment: motivational drivers for preschoolers’ interest and engagement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Current Psychology. – 2022.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DOI 10.1007/s12144-022-03728-1.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r>
                        <a:rPr lang="en-US" sz="9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Scopus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755796"/>
                  </a:ext>
                </a:extLst>
              </a:tr>
              <a:tr h="684034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 Н. Гриб,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Е. Ю. Ермолин,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А. Е. Мельников Г.В. Гриб,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А.В. Качаев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Аэромагниторазведка на базе беспилотных летательных аппаратов при прогнозировании золоторудных месторождений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 информационно-аналитический бюллетень (научно-технический журнал). – 2022. – № 1. – С. 115-130. – DOI 10.25018/0236_1493_2022_1_0_115. – EDN PRLBSO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103432"/>
                  </a:ext>
                </a:extLst>
              </a:tr>
              <a:tr h="608030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N. N. Grib,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P. Y. Kuznetsov,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G. V. Grib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Natural gas content of the "five-meter" coal seam of the Neryungrinskoye field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IOP Conference Series: Earth and Environmental Science : 4, Virtual, Online, 24–26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2021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– Virtual, Online, 2022. – P. 012072. – DOI 10.1088/1755-1315/990/1/012072. – EDN WMPJBL.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288441"/>
                  </a:ext>
                </a:extLst>
              </a:tr>
              <a:tr h="456023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О. П. Шавакулева, Н. А. Сединкина, Н. В. Гмызина,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Л. В. Косарев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технологии комплексной переработки шлаков Златоустовского металлургического завода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Устойчивое развитие горных территорий. – 2022. – Т. 14. – № 1(51). – С. 87-95. – DOI 10.21177/1998-4502-2022-14-1-87-95. – EDN CXBHJW.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Scopus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715350"/>
                  </a:ext>
                </a:extLst>
              </a:tr>
              <a:tr h="380019"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 А. Ахмедов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spcAft>
                          <a:spcPts val="0"/>
                        </a:spcAft>
                      </a:pPr>
                      <a:r>
                        <a:rPr lang="ru-RU" sz="10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Война в городах Северного (Турецкого) Курдистана в 2015-2016 гг.: истоки, ход и последствия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Вестник Томского государственного университета. – 2022. – № 485.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 fontAlgn="ctr">
                        <a:spcAft>
                          <a:spcPts val="0"/>
                        </a:spcAft>
                      </a:pPr>
                      <a:r>
                        <a:rPr lang="ru-RU" sz="900" kern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814" marR="27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844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671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003232" cy="1371600"/>
          </a:xfrm>
        </p:spPr>
        <p:txBody>
          <a:bodyPr>
            <a:normAutofit/>
          </a:bodyPr>
          <a:lstStyle/>
          <a:p>
            <a:r>
              <a:rPr lang="ru-RU" sz="2800" dirty="0"/>
              <a:t>Показатели публикационной активности ТИ (ф) СВФУ в </a:t>
            </a:r>
            <a:r>
              <a:rPr lang="ru-RU" sz="2800" dirty="0" smtClean="0"/>
              <a:t>2022 </a:t>
            </a:r>
            <a:r>
              <a:rPr lang="ru-RU" sz="2800" dirty="0"/>
              <a:t>г.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65777156"/>
              </p:ext>
            </p:extLst>
          </p:nvPr>
        </p:nvGraphicFramePr>
        <p:xfrm>
          <a:off x="755576" y="1268760"/>
          <a:ext cx="792088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36890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360040"/>
          </a:xfrm>
        </p:spPr>
        <p:txBody>
          <a:bodyPr>
            <a:noAutofit/>
          </a:bodyPr>
          <a:lstStyle/>
          <a:p>
            <a:r>
              <a:rPr lang="ru-RU" sz="2400" dirty="0"/>
              <a:t>Охранные документы на объекты интеллектуальной собственности, </a:t>
            </a:r>
            <a:r>
              <a:rPr lang="ru-RU" sz="2400" dirty="0" smtClean="0"/>
              <a:t>2022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942248"/>
              </p:ext>
            </p:extLst>
          </p:nvPr>
        </p:nvGraphicFramePr>
        <p:xfrm>
          <a:off x="899592" y="1484784"/>
          <a:ext cx="7632848" cy="3043863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92636">
                  <a:extLst>
                    <a:ext uri="{9D8B030D-6E8A-4147-A177-3AD203B41FA5}">
                      <a16:colId xmlns:a16="http://schemas.microsoft.com/office/drawing/2014/main" val="1172110794"/>
                    </a:ext>
                  </a:extLst>
                </a:gridCol>
                <a:gridCol w="1162203">
                  <a:extLst>
                    <a:ext uri="{9D8B030D-6E8A-4147-A177-3AD203B41FA5}">
                      <a16:colId xmlns:a16="http://schemas.microsoft.com/office/drawing/2014/main" val="3255700618"/>
                    </a:ext>
                  </a:extLst>
                </a:gridCol>
                <a:gridCol w="1446472">
                  <a:extLst>
                    <a:ext uri="{9D8B030D-6E8A-4147-A177-3AD203B41FA5}">
                      <a16:colId xmlns:a16="http://schemas.microsoft.com/office/drawing/2014/main" val="772221655"/>
                    </a:ext>
                  </a:extLst>
                </a:gridCol>
                <a:gridCol w="1002008">
                  <a:extLst>
                    <a:ext uri="{9D8B030D-6E8A-4147-A177-3AD203B41FA5}">
                      <a16:colId xmlns:a16="http://schemas.microsoft.com/office/drawing/2014/main" val="763507711"/>
                    </a:ext>
                  </a:extLst>
                </a:gridCol>
                <a:gridCol w="3629529">
                  <a:extLst>
                    <a:ext uri="{9D8B030D-6E8A-4147-A177-3AD203B41FA5}">
                      <a16:colId xmlns:a16="http://schemas.microsoft.com/office/drawing/2014/main" val="3279130077"/>
                    </a:ext>
                  </a:extLst>
                </a:gridCol>
              </a:tblGrid>
              <a:tr h="61964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охранного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охранного документа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объекта интеллектуальной собственности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778546"/>
                  </a:ext>
                </a:extLst>
              </a:tr>
              <a:tr h="43459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2022610410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Самохина В.М.,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Каркоха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И.С.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для ЭВМ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Автоматизированная информационная система «Автосалон»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398858"/>
                  </a:ext>
                </a:extLst>
              </a:tr>
              <a:tr h="61964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2022623387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Меркель Е.В., Яковлева Л.А.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данных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«База тестовых заданий по дисциплине «Русский язык. Орфография и пунктуация» для средних общеобразовательных школ»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926815"/>
                  </a:ext>
                </a:extLst>
              </a:tr>
              <a:tr h="61964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2022623393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Меркель Е.В., Яковлева Л.А.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данных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«База тестовых заданий по дисциплине «Русский язык. Теория» для средних общеобразовательных школ»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827486"/>
                  </a:ext>
                </a:extLst>
              </a:tr>
              <a:tr h="65880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2022623665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Меркель Е.В.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данных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«База данных «Эвенкийские топонимы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Катангского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Иркутской области (v.1.0)»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53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934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24" y="-1451"/>
            <a:ext cx="7886700" cy="766156"/>
          </a:xfrm>
        </p:spPr>
        <p:txBody>
          <a:bodyPr/>
          <a:lstStyle/>
          <a:p>
            <a:r>
              <a:rPr lang="ru-RU" dirty="0" err="1" smtClean="0"/>
              <a:t>Внеучебная</a:t>
            </a:r>
            <a:r>
              <a:rPr lang="ru-RU" dirty="0" smtClean="0"/>
              <a:t> работа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86512" y="548680"/>
            <a:ext cx="8749983" cy="4502894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Приоритетными направлениями в развитии воспитательной системы в ТИ (ф) СВФУ г. Нерюнгри являются: создание условий для совершенствования гражданско-патриотического и духовно-нравственного воспитания обучающихся; развитие культуры здорового образа жизни, развитие студенческого самоуправления; поддержка волонтерской деятельности обучающихся; формирование навыков межкультурной коммуникации обучающихся; совершенствование системы выявления и поддержки талантливой молодежи, развитие культурно-творческого потенциала обучающихся; формирование экологической культуры; организация системной работы по профилактике деструктивного поведения обучающихся; организация комплексной социальной поддержки обучающихся. Воспитательный процесс ориентирован на личностно-профессиональный рост студента с учетом его потребностей и индивидуальных особенностей.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Гражданско-правовое воспитание. В течение 2022 года совместно с ответственными подразделениями УМВД г. Нерюнгри были проведены беседы, лекции, кураторские часы по профилактике правонарушений. Всего было охвачено 319 человек.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Большое внимание в институте уделялось гражданско-патриотическому воспитанию. В 2022 студенты ТИ (ф) СВФУ приняли участие в мероприятиях: презентация  книги «Мы помним и гордимся», </a:t>
            </a:r>
            <a:r>
              <a:rPr lang="ru-RU" sz="1400" dirty="0"/>
              <a:t>акции «Свеча памяти</a:t>
            </a:r>
            <a:r>
              <a:rPr lang="ru-RU" sz="1400" dirty="0" smtClean="0"/>
              <a:t>», «Патриоты России. Диалог поколений», «Героями не рождаются, героями становятся» и др.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Духовно-нравственное воспитание. Студенты активно участвуют в благотворительных акциях, концертах, мероприятиях для детей с ОВЗ, детей инвалидов, детей, оставшихся без попечения родителей: «Подарите добро!», «Праздник осени», «Смотри на меня как на равного», «В гостях у деда Мороза» и др.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В институте проводились психологические практикумы «Быть в ресурсе» (охват - 36 человек), «Дистанция на дистанции» (охват -25 человек), «Как сохранить психологическое здоровье» (охват - 29 человек), «Крылья уверенности» (охват - 17 человек). Психологический практикум для преподавателей «Консолидация» (охват - 15 человек).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Культурно-творческое воспитание студентов реализуется посредством создания условий и возможностей для участия студентов в работе творческих объединений и коллективов вуза, способствующих расширению кругозора в области искусства, развитию способности к художественному творчеству и навыков практической деятельности. Мероприятия:  «День первокурсника», «День согласия в ТИ (ф) СВФУ», «Выпускной», «Широкая масленица», «</a:t>
            </a:r>
            <a:r>
              <a:rPr lang="ru-RU" sz="1400" dirty="0" err="1" smtClean="0"/>
              <a:t>Ысыах</a:t>
            </a:r>
            <a:r>
              <a:rPr lang="ru-RU" sz="1400" dirty="0" smtClean="0"/>
              <a:t>» и др.  Всего за отчётный период было проведено 22 культурно-массовых мероприятия различной направленности.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929839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24" y="-1451"/>
            <a:ext cx="7886700" cy="766156"/>
          </a:xfrm>
        </p:spPr>
        <p:txBody>
          <a:bodyPr/>
          <a:lstStyle/>
          <a:p>
            <a:r>
              <a:rPr lang="ru-RU" dirty="0" err="1" smtClean="0"/>
              <a:t>Внеучебная</a:t>
            </a:r>
            <a:r>
              <a:rPr lang="ru-RU" dirty="0" smtClean="0"/>
              <a:t> работа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6797" y="692696"/>
            <a:ext cx="8280920" cy="4502894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В начале декабря прошел отчетный концерт творческих коллективов ТИ (Ф) СВФУ (05.12.2022 г.). Свое творчество представили следующие творческие коллективы: коллектив народного танца «</a:t>
            </a:r>
            <a:r>
              <a:rPr lang="ru-RU" sz="1800" dirty="0" err="1" smtClean="0"/>
              <a:t>Урдель</a:t>
            </a:r>
            <a:r>
              <a:rPr lang="ru-RU" sz="1800" dirty="0" smtClean="0"/>
              <a:t>»; коллектив современного танца «Вместе»; студенческий театр эстрадных миниатюр «Новый поворот»; вокальная студия «Корица»; студенческое телевидение "</a:t>
            </a:r>
            <a:r>
              <a:rPr lang="ru-RU" sz="1800" dirty="0" err="1" smtClean="0"/>
              <a:t>Студ-Тв</a:t>
            </a:r>
            <a:r>
              <a:rPr lang="ru-RU" sz="1800" dirty="0" smtClean="0"/>
              <a:t>". Танцевальные коллективы «</a:t>
            </a:r>
            <a:r>
              <a:rPr lang="ru-RU" sz="1800" dirty="0" err="1" smtClean="0"/>
              <a:t>Yрдэл</a:t>
            </a:r>
            <a:r>
              <a:rPr lang="ru-RU" sz="1800" dirty="0" smtClean="0"/>
              <a:t>», «Вместе» являются активными участниками культурной жизни </a:t>
            </a:r>
            <a:r>
              <a:rPr lang="ru-RU" sz="1800" dirty="0" err="1" smtClean="0"/>
              <a:t>Нерюнгринского</a:t>
            </a:r>
            <a:r>
              <a:rPr lang="ru-RU" sz="1800" dirty="0" smtClean="0"/>
              <a:t> района, участниками разнообразных праздников и культурных мероприятий: летний праздник «</a:t>
            </a:r>
            <a:r>
              <a:rPr lang="ru-RU" sz="1800" dirty="0" err="1" smtClean="0"/>
              <a:t>Ысыах</a:t>
            </a:r>
            <a:r>
              <a:rPr lang="ru-RU" sz="1800" dirty="0" smtClean="0"/>
              <a:t>», «Проводы Зимы», «</a:t>
            </a:r>
            <a:r>
              <a:rPr lang="ru-RU" sz="1800" dirty="0" err="1" smtClean="0"/>
              <a:t>Сагаалган</a:t>
            </a:r>
            <a:r>
              <a:rPr lang="ru-RU" sz="1800" dirty="0" smtClean="0"/>
              <a:t>», «День родного языка», «День народного единства», «День города», «День пожилого человека», «День Победы», «Масленица», «День работников образования», Юбилейный концерт студии танца «Тандем» и др. </a:t>
            </a:r>
          </a:p>
          <a:p>
            <a:pPr algn="just"/>
            <a:r>
              <a:rPr lang="ru-RU" sz="1800" dirty="0" smtClean="0"/>
              <a:t>В 2022 году танцевальный коллектив «</a:t>
            </a:r>
            <a:r>
              <a:rPr lang="ru-RU" sz="1800" dirty="0" err="1" smtClean="0"/>
              <a:t>Yрдэл</a:t>
            </a:r>
            <a:r>
              <a:rPr lang="ru-RU" sz="1800" dirty="0" smtClean="0"/>
              <a:t>» принимал участие и стал обладателем таких наград, как: Всероссийский конкурс-фестиваль хореографического искусства «5 звезд», 13 Международный онлайн-конкурс «Собираем таланты» (дипломант 1 степени), Международный конкурс-фестиваль «Отражение» (диплом 1 степени, дипломант 2 степени, дипломант 3 степени), Международный фестиваль «Родники России» (диплом 1 степени), IV Дальневосточный фестиваль многожанрового искусства «Узоры Якутии» (диплом 1 степени). Танцевальный коллектив «Вместе» принимал участие и стал обладателем таких наград, как: IV Дальневосточный фестиваль многожанрового искусства «Узоры Якутии» (диплом 1 степени в номинации «Белый танец», диплом 2 степени в номинации «Современный танец»), Международный онлайн-конкурс хореографического искусства «Собираем таланты» (дипломант 1 степени).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902594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677491"/>
          </a:xfrm>
        </p:spPr>
        <p:txBody>
          <a:bodyPr/>
          <a:lstStyle/>
          <a:p>
            <a:r>
              <a:rPr lang="ru-RU" dirty="0" smtClean="0"/>
              <a:t>Спортивная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453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0" dirty="0" smtClean="0"/>
              <a:t>В 2022 году ТИ (ф) СВФУ большое внимание уделялось профилактике здорового образа жизни, сохранению и укреплению здоровья, психофизической подготовке и самоподготовке к будущей жизни и профессиональной деятельности студентов. В течение года проводились онлайн-лекции и мероприятия по профилактике ВИЧ и борьбе со СПИДом, распространения COVID-19, профилактике распространения гриппа. Темы:  «Вакцинация и профилактика COVID-19», «Профилактика COVID-19, гриппа», «Вакцинация COVID-19». Охват – 177 слушателей. «Ситуация по ВИЧ/СПИД и борьба с эпидемией в России» (охват составил 195 слушателей), «День борьбы с туберкулезом» (охват - 75 человек) и др. </a:t>
            </a:r>
          </a:p>
          <a:p>
            <a:pPr algn="just"/>
            <a:r>
              <a:rPr lang="ru-RU" dirty="0" smtClean="0"/>
              <a:t>7-8 апреля 2022 г. были проведены соревнования по настольному теннису, приуроченные ко Всемирному дню здоровья. 15 апреля 2022 г. был проведен дружеский матч по настольному теннису между командами ТИ (ф) СВФУ и </a:t>
            </a:r>
            <a:r>
              <a:rPr lang="ru-RU" dirty="0" err="1" smtClean="0"/>
              <a:t>Нерюнгринского</a:t>
            </a:r>
            <a:r>
              <a:rPr lang="ru-RU" dirty="0" smtClean="0"/>
              <a:t> медицинского колледжа. </a:t>
            </a:r>
          </a:p>
          <a:p>
            <a:pPr algn="just"/>
            <a:r>
              <a:rPr lang="ru-RU" dirty="0" smtClean="0"/>
              <a:t>13 мая 2022 г. были проведены соревнования для юношей, посвященные Дню Победы.</a:t>
            </a:r>
          </a:p>
          <a:p>
            <a:pPr algn="just"/>
            <a:r>
              <a:rPr lang="ru-RU" dirty="0" smtClean="0"/>
              <a:t>3 июня 2022 г. была проведена «Студенческая эстафета», в которой приняли участие 4 команды.</a:t>
            </a:r>
          </a:p>
          <a:p>
            <a:pPr algn="just"/>
            <a:r>
              <a:rPr lang="ru-RU" dirty="0" smtClean="0"/>
              <a:t>С целью формирования физической культуры личности, развития спорта и туризма в институте ведет свою работу туристический клуб «Дыхание».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980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71184" cy="683994"/>
          </a:xfrm>
        </p:spPr>
        <p:txBody>
          <a:bodyPr>
            <a:normAutofit/>
          </a:bodyPr>
          <a:lstStyle/>
          <a:p>
            <a:r>
              <a:rPr lang="ru-RU" dirty="0" smtClean="0"/>
              <a:t>Материально-техническое оснащение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328592"/>
          </a:xfrm>
        </p:spPr>
        <p:txBody>
          <a:bodyPr>
            <a:normAutofit fontScale="92500" lnSpcReduction="20000"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В 2022 году произведен косметический ремонт отдельных кабинетов.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Для подготовки объектов к отопительному сезону в узлах ввода произведена замена трубопроводной арматуры (регулирующие клапаны, задвижки, преобразователи, датчики, </a:t>
            </a:r>
            <a:r>
              <a:rPr lang="ru-RU" dirty="0" err="1" smtClean="0">
                <a:ea typeface="Times New Roman"/>
                <a:cs typeface="Times New Roman"/>
              </a:rPr>
              <a:t>тепловычислители</a:t>
            </a:r>
            <a:r>
              <a:rPr lang="ru-RU" dirty="0" smtClean="0">
                <a:ea typeface="Times New Roman"/>
                <a:cs typeface="Times New Roman"/>
              </a:rPr>
              <a:t> и т.д.) 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Выполнена частичная замена сетевого водоснабжения ХВС, ГВС и водоотведения на пластиковое.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В рамках программы энергосбережения и повышения энергетической эффективности в институте проводится: замена люминесцентных ламп и ламп накаливания на светодиодные лампы и светильники, утепление оконных проемов и т.д.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Периодически ведется работа по улучшению бытовых условий в общежитии: для студентов приобретены новые кровати, матрасы и мягкий инвентарь; для кухонь приобретены электрические печи, холодильники, микроволновая печь, стиральная машина.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В 2022 году общий объем финансового обеспечения ТИ (ф) СВФУ по всем видам деятельности повысился на 3,54 % (в 2022 году – 207 037,00 в 2021 году- 199 951,13 тыс. руб.; в 2020 году-182 850,00 тыс. руб.). 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a typeface="Times New Roman"/>
                <a:cs typeface="Times New Roman"/>
              </a:rPr>
              <a:t>Доходы института во всем видам деятельности в расчете на одного НПР составил 4 303,91 тыс. руб.– снизились на 14,19%: в 2022 году – 4 303,91; в 2021 году- 5 015,71 тыс. руб.; в 2020 году- 4 743,22 тыс. руб.</a:t>
            </a:r>
          </a:p>
          <a:p>
            <a:pPr indent="0" algn="just">
              <a:spcAft>
                <a:spcPts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3197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19256" cy="1191662"/>
          </a:xfrm>
        </p:spPr>
        <p:txBody>
          <a:bodyPr>
            <a:normAutofit/>
          </a:bodyPr>
          <a:lstStyle/>
          <a:p>
            <a:r>
              <a:rPr lang="ru-RU" dirty="0" smtClean="0"/>
              <a:t>Функционирование внутренней системы оценки качества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19256" cy="5127036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0" dirty="0" smtClean="0"/>
              <a:t>В 2022 г. Учебно-методическим отделом на сайте Технического института разработан раздел «Внутренняя система оценки качества образования».</a:t>
            </a:r>
          </a:p>
          <a:p>
            <a:pPr algn="just">
              <a:spcAft>
                <a:spcPts val="0"/>
              </a:spcAft>
            </a:pPr>
            <a:r>
              <a:rPr lang="ru-RU" sz="1600" b="0" dirty="0" smtClean="0"/>
              <a:t>В связи с участием СВФУ в мероприятиях по независимой оценке качества подготовки обучающихся в части оценивания </a:t>
            </a:r>
            <a:r>
              <a:rPr lang="ru-RU" sz="1600" b="0" dirty="0" err="1" smtClean="0"/>
              <a:t>сформированности</a:t>
            </a:r>
            <a:r>
              <a:rPr lang="ru-RU" sz="1600" b="0" dirty="0" smtClean="0"/>
              <a:t> общепрофессиональных компетенций на основе ФГОС, в период с 06 по 14 октября 2022 г. ФГБУ «</a:t>
            </a:r>
            <a:r>
              <a:rPr lang="ru-RU" sz="1600" b="0" dirty="0" err="1" smtClean="0"/>
              <a:t>Росаккредагентство</a:t>
            </a:r>
            <a:r>
              <a:rPr lang="ru-RU" sz="1600" b="0" dirty="0" smtClean="0"/>
              <a:t>» проводило онлайн-тестирование студентов направления подготовки 08.03.01 Строительство по общепрофессиональным компетенциям ОПК-1, ОПК-2, ОПК-3. Всего в тестировании приняло участие 6 человек группы Б-ПГС-19 очной формы обучения. Результаты НОКО показали низкую качественную успеваемость при достаточно высокой общей успеваемости: ОПК-1 (общая успеваемость 67%, качественная успеваемость 17%); ОПК-2 (общая успеваемость 83%, качественная успеваемость 17%); ОПК-3 (общая успеваемость 83%, качественная успеваемость 17%).</a:t>
            </a:r>
          </a:p>
          <a:p>
            <a:pPr algn="just">
              <a:spcAft>
                <a:spcPts val="0"/>
              </a:spcAft>
            </a:pPr>
            <a:r>
              <a:rPr lang="ru-RU" sz="1600" b="0" dirty="0" smtClean="0"/>
              <a:t>В 2022 г. студенты ТИ (ф) СВФУ приняли участие в следующих опросах о качестве образования, организованных СВФУ: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b="0" dirty="0" smtClean="0"/>
              <a:t> - «Качество организации учебного процесса и удовлетворенность обучением в вузе» - апрель 2022 г., 103 студента очной формы обучения;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b="0" dirty="0" smtClean="0"/>
              <a:t>- социологическое исследование «Выпускник–2022», июнь 2022 г., 61 студент очной формы обучения выпускного курса.</a:t>
            </a:r>
            <a:endParaRPr lang="ru-RU" sz="1600" b="0" dirty="0"/>
          </a:p>
        </p:txBody>
      </p:sp>
    </p:spTree>
    <p:extLst>
      <p:ext uri="{BB962C8B-B14F-4D97-AF65-F5344CB8AC3E}">
        <p14:creationId xmlns:p14="http://schemas.microsoft.com/office/powerpoint/2010/main" val="5596133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821" y="476672"/>
            <a:ext cx="7643192" cy="683994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мониторингов 2022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139" y="1412776"/>
            <a:ext cx="8219256" cy="5145435"/>
          </a:xfrm>
        </p:spPr>
        <p:txBody>
          <a:bodyPr>
            <a:normAutofit/>
          </a:bodyPr>
          <a:lstStyle/>
          <a:p>
            <a:pPr algn="just"/>
            <a:r>
              <a:rPr lang="ru-RU" b="0" dirty="0" smtClean="0"/>
              <a:t>По состоянию на 28.11.2022 года по итогам экспертного мониторинга </a:t>
            </a:r>
            <a:r>
              <a:rPr lang="ru-RU" b="0" dirty="0" err="1" smtClean="0"/>
              <a:t>Рособрнадзором</a:t>
            </a:r>
            <a:r>
              <a:rPr lang="ru-RU" b="0" dirty="0" smtClean="0"/>
              <a:t> сайта ТИ (ф) СВФУ на предмет представления информации об образовательной организации высшего образования в открытых источниках с учетом соблюдения требования законодательства в сфере образования, Технический институт показал хорошие результаты: количество выполненных показателей – 199, количество невыполненных показателей – 2, процент выполнения – 99% по результатам проведения мониторинга.</a:t>
            </a:r>
          </a:p>
          <a:p>
            <a:pPr algn="just"/>
            <a:r>
              <a:rPr lang="ru-RU" b="0" dirty="0" smtClean="0"/>
              <a:t>По результатам мониторинга эффективности деятельности образовательных организаций высшего образования 2021 г. Технический институт (филиал) СВФУ выполнил 4 показателя из 6, набрав J18 и войдя во 2 лигу. </a:t>
            </a:r>
          </a:p>
          <a:p>
            <a:pPr algn="just"/>
            <a:endParaRPr lang="ru-RU" b="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8999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756002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003232" cy="500141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b="0" dirty="0" smtClean="0"/>
              <a:t>Результаты </a:t>
            </a:r>
            <a:r>
              <a:rPr lang="ru-RU" sz="2800" b="0" dirty="0" err="1" smtClean="0"/>
              <a:t>самообследования</a:t>
            </a:r>
            <a:r>
              <a:rPr lang="ru-RU" sz="2800" b="0" dirty="0" smtClean="0"/>
              <a:t> за 2022 год показывают, что потенциал института по всем рассмотренным показателям отвечает требованиям федеральных государственных образовательных стандартов, федеральному законодательству к содержанию и качеству подготовки выпускников.</a:t>
            </a:r>
          </a:p>
          <a:p>
            <a:pPr marL="0" indent="0" algn="just">
              <a:buNone/>
            </a:pPr>
            <a:r>
              <a:rPr lang="ru-RU" sz="2800" b="0" dirty="0" smtClean="0"/>
              <a:t>Признавая результаты </a:t>
            </a:r>
            <a:r>
              <a:rPr lang="ru-RU" sz="2800" b="0" dirty="0" err="1" smtClean="0"/>
              <a:t>самообследования</a:t>
            </a:r>
            <a:r>
              <a:rPr lang="ru-RU" sz="2800" b="0" dirty="0" smtClean="0"/>
              <a:t> института удовлетворительными, необходимо усилить работу по следующим направлениям:</a:t>
            </a:r>
          </a:p>
          <a:p>
            <a:pPr algn="just"/>
            <a:r>
              <a:rPr lang="ru-RU" sz="2800" b="0" dirty="0" smtClean="0"/>
              <a:t>	совершенствование материально-технических условий осуществления образовательной деятельности;</a:t>
            </a:r>
          </a:p>
          <a:p>
            <a:pPr algn="just"/>
            <a:r>
              <a:rPr lang="ru-RU" sz="2800" b="0" dirty="0" smtClean="0"/>
              <a:t>	совершенствование системы формирования и сохранности контингента студентов.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626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9980"/>
            <a:ext cx="8291264" cy="1371600"/>
          </a:xfrm>
        </p:spPr>
        <p:txBody>
          <a:bodyPr>
            <a:normAutofit/>
          </a:bodyPr>
          <a:lstStyle/>
          <a:p>
            <a:pPr lvl="0" indent="450215" algn="just" defTabSz="914400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Показатель среднего балла </a:t>
            </a:r>
            <a:r>
              <a:rPr lang="ru-RU" dirty="0" smtClean="0"/>
              <a:t>ЕГЭ</a:t>
            </a:r>
            <a:br>
              <a:rPr lang="ru-RU" dirty="0" smtClean="0"/>
            </a:b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Средний балл ЕГЭ зачисленных абитуриентов в 2022 году составил 66,57 баллов, что превышает показатель предыдущего года на 3,17 баллов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.</a:t>
            </a: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6534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Дополнительное профессиональное образование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9352218"/>
              </p:ext>
            </p:extLst>
          </p:nvPr>
        </p:nvGraphicFramePr>
        <p:xfrm>
          <a:off x="827584" y="1844824"/>
          <a:ext cx="7488832" cy="3168352"/>
        </p:xfrm>
        <a:graphic>
          <a:graphicData uri="http://schemas.openxmlformats.org/drawingml/2006/table">
            <a:tbl>
              <a:tblPr firstRow="1" firstCol="1" bandRow="1"/>
              <a:tblGrid>
                <a:gridCol w="415091">
                  <a:extLst>
                    <a:ext uri="{9D8B030D-6E8A-4147-A177-3AD203B41FA5}">
                      <a16:colId xmlns:a16="http://schemas.microsoft.com/office/drawing/2014/main" val="245888139"/>
                    </a:ext>
                  </a:extLst>
                </a:gridCol>
                <a:gridCol w="4355833">
                  <a:extLst>
                    <a:ext uri="{9D8B030D-6E8A-4147-A177-3AD203B41FA5}">
                      <a16:colId xmlns:a16="http://schemas.microsoft.com/office/drawing/2014/main" val="4117090271"/>
                    </a:ext>
                  </a:extLst>
                </a:gridCol>
                <a:gridCol w="1365685">
                  <a:extLst>
                    <a:ext uri="{9D8B030D-6E8A-4147-A177-3AD203B41FA5}">
                      <a16:colId xmlns:a16="http://schemas.microsoft.com/office/drawing/2014/main" val="1303634364"/>
                    </a:ext>
                  </a:extLst>
                </a:gridCol>
                <a:gridCol w="1352223">
                  <a:extLst>
                    <a:ext uri="{9D8B030D-6E8A-4147-A177-3AD203B41FA5}">
                      <a16:colId xmlns:a16="http://schemas.microsoft.com/office/drawing/2014/main" val="4235518069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обученных слушателей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204650"/>
                  </a:ext>
                </a:extLst>
              </a:tr>
              <a:tr h="52805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реализованных программ профессиональной переподготовки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35009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реализованных программ повышения квалификации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числе, по форме обучения: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878134"/>
                  </a:ext>
                </a:extLst>
              </a:tr>
              <a:tr h="26402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очное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175754"/>
                  </a:ext>
                </a:extLst>
              </a:tr>
              <a:tr h="52805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заочное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(полностью онлайн без участия лектора)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137432"/>
                  </a:ext>
                </a:extLst>
              </a:tr>
              <a:tr h="26402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  <a:tabLst>
                          <a:tab pos="3834765" algn="l"/>
                        </a:tabLst>
                      </a:pPr>
                      <a:r>
                        <a:rPr lang="ru-RU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очно-заочное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88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166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Дополнительное профессиональное 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Программы профессиональной переподготовки реализуются по запросам предприятий (ООО «УК «</a:t>
            </a:r>
            <a:r>
              <a:rPr lang="ru-RU" dirty="0" err="1" smtClean="0"/>
              <a:t>Колмар</a:t>
            </a:r>
            <a:r>
              <a:rPr lang="ru-RU" dirty="0" smtClean="0"/>
              <a:t>»). К числу новых программ, реализованных в ТИ (ф) СВФУ в 2022 году, относятся: «Маркшейдерское дело» (540 часов); «Открытые горные работы» (840 часов), «Подземная разработка полезных ископаемых» (720 часов). </a:t>
            </a:r>
          </a:p>
          <a:p>
            <a:pPr algn="just"/>
            <a:r>
              <a:rPr lang="ru-RU" dirty="0" smtClean="0"/>
              <a:t>Всего в отчетный период обучение по программам повышения квалификации и профессиональной переподготовки прошли обучение 409 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051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Высшее 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/>
              <a:t>В 2022 году ТИ (ф) СВФУ осуществлял подготовку обучающихся по 16 основным профессиональным образовательным программам высшего образования из 8 направлений подготовки </a:t>
            </a:r>
            <a:r>
              <a:rPr lang="ru-RU" sz="2800" dirty="0" err="1" smtClean="0"/>
              <a:t>бакалавриата</a:t>
            </a:r>
            <a:r>
              <a:rPr lang="ru-RU" sz="2800" dirty="0" smtClean="0"/>
              <a:t> и 1 специальности.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572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886700" cy="1325563"/>
          </a:xfrm>
        </p:spPr>
        <p:txBody>
          <a:bodyPr>
            <a:normAutofit/>
          </a:bodyPr>
          <a:lstStyle/>
          <a:p>
            <a:r>
              <a:rPr lang="ru-RU" dirty="0"/>
              <a:t>Контингент </a:t>
            </a:r>
            <a:r>
              <a:rPr lang="ru-RU" dirty="0" smtClean="0"/>
              <a:t>студентов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800984"/>
              </p:ext>
            </p:extLst>
          </p:nvPr>
        </p:nvGraphicFramePr>
        <p:xfrm>
          <a:off x="755576" y="1268760"/>
          <a:ext cx="7632849" cy="485291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57977">
                  <a:extLst>
                    <a:ext uri="{9D8B030D-6E8A-4147-A177-3AD203B41FA5}">
                      <a16:colId xmlns:a16="http://schemas.microsoft.com/office/drawing/2014/main" val="2018046829"/>
                    </a:ext>
                  </a:extLst>
                </a:gridCol>
                <a:gridCol w="1734311">
                  <a:extLst>
                    <a:ext uri="{9D8B030D-6E8A-4147-A177-3AD203B41FA5}">
                      <a16:colId xmlns:a16="http://schemas.microsoft.com/office/drawing/2014/main" val="96117786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732508905"/>
                    </a:ext>
                  </a:extLst>
                </a:gridCol>
                <a:gridCol w="1171696">
                  <a:extLst>
                    <a:ext uri="{9D8B030D-6E8A-4147-A177-3AD203B41FA5}">
                      <a16:colId xmlns:a16="http://schemas.microsoft.com/office/drawing/2014/main" val="3318451733"/>
                    </a:ext>
                  </a:extLst>
                </a:gridCol>
                <a:gridCol w="2572721">
                  <a:extLst>
                    <a:ext uri="{9D8B030D-6E8A-4147-A177-3AD203B41FA5}">
                      <a16:colId xmlns:a16="http://schemas.microsoft.com/office/drawing/2014/main" val="1054179487"/>
                    </a:ext>
                  </a:extLst>
                </a:gridCol>
              </a:tblGrid>
              <a:tr h="233426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ФГОС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909352"/>
                  </a:ext>
                </a:extLst>
              </a:tr>
              <a:tr h="466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очное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Очно-заочное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7037181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516731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318723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568975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640104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051453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449477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306282"/>
                  </a:ext>
                </a:extLst>
              </a:tr>
              <a:tr h="46685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074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809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Контингент студентов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На 01 января 2023 года по специальностям и направлениям подготовки Института обучается 7 иностранных студентов из стран ближнего зарубежья, в том числе студентов, обучающихся по заочной форме - 6 человек (2 из Украины, 1 из Узбекистана, 1 – из Казахстана, 2 – из Кыргызстана), по очной форме- 1 человек (1 из Кыргызстана).</a:t>
            </a:r>
          </a:p>
          <a:p>
            <a:pPr algn="just"/>
            <a:r>
              <a:rPr lang="ru-RU" dirty="0" smtClean="0"/>
              <a:t>По договорам о целевом обучении (по состоянию на 01.01.2023 г.) обучается 16 студентов.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289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</TotalTime>
  <Words>4194</Words>
  <Application>Microsoft Office PowerPoint</Application>
  <PresentationFormat>Экран (4:3)</PresentationFormat>
  <Paragraphs>596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Arial Narrow</vt:lpstr>
      <vt:lpstr>Calibri</vt:lpstr>
      <vt:lpstr>Calibri Light</vt:lpstr>
      <vt:lpstr>Times New Roman</vt:lpstr>
      <vt:lpstr>Тема Office</vt:lpstr>
      <vt:lpstr>ОТЧЕТ О РЕЗУЛЬТАТАХ САМООБСЛЕДОВАНИЯ ТЕХНИЧЕСКОГО ИНСТИТУТА (ФИЛИАЛА) СВФУ В г.НЕРЮНГРИ ЗА 2022 ГОД </vt:lpstr>
      <vt:lpstr>Довузовская подготовка</vt:lpstr>
      <vt:lpstr>Показатели набора в ТИ (ф) СВФУ </vt:lpstr>
      <vt:lpstr>Показатель среднего балла ЕГЭ Средний балл ЕГЭ зачисленных абитуриентов в 2022 году составил 66,57 баллов, что превышает показатель предыдущего года на 3,17 баллов.</vt:lpstr>
      <vt:lpstr>Дополнительное профессиональное образование</vt:lpstr>
      <vt:lpstr>Дополнительное профессиональное образование</vt:lpstr>
      <vt:lpstr>Высшее образование</vt:lpstr>
      <vt:lpstr>Контингент студентов</vt:lpstr>
      <vt:lpstr>Контингент студентов</vt:lpstr>
      <vt:lpstr>Информация о разработанных программах профессионального обучения в структуре реализуемых ОПОП</vt:lpstr>
      <vt:lpstr>Диагностическое тестирование 2022</vt:lpstr>
      <vt:lpstr>Презентация PowerPoint</vt:lpstr>
      <vt:lpstr>Презентация PowerPoint</vt:lpstr>
      <vt:lpstr>Индивидуальная траектория образования</vt:lpstr>
      <vt:lpstr>Отсев студентов</vt:lpstr>
      <vt:lpstr>Успеваемость по итогам прохождения практик</vt:lpstr>
      <vt:lpstr>Количество призеров ТИ (ф) СВФУ в олимпиадах и конкурсах разного уровня</vt:lpstr>
      <vt:lpstr>Участие в олимпиадах и конкурсах </vt:lpstr>
      <vt:lpstr>Результаты итоговой аттестации выпускников </vt:lpstr>
      <vt:lpstr>Данные о выпускниках, получивших дипломы с отличием</vt:lpstr>
      <vt:lpstr>Востребованность выпускников очной формы обучения</vt:lpstr>
      <vt:lpstr>Учебно-методическое обеспечение</vt:lpstr>
      <vt:lpstr>Кадровый состав</vt:lpstr>
      <vt:lpstr>Средний возраст преподавателей в 2022 году составил 48 лет </vt:lpstr>
      <vt:lpstr>Повышение квалификации</vt:lpstr>
      <vt:lpstr>Научно-исследовательская работа студентов</vt:lpstr>
      <vt:lpstr>Научно-исследовательская работа студентов</vt:lpstr>
      <vt:lpstr>Участие сотрудников ТИ (ф) СВФУ в научных мероприятиях в 2022 г.</vt:lpstr>
      <vt:lpstr>Объем привлеченных средств на выполнение НИР в 2017-2022 гг.</vt:lpstr>
      <vt:lpstr>Статьи сотрудников Института, опубликованные в 2022 г. и индексируемые в БД WoS и Scopus</vt:lpstr>
      <vt:lpstr>Показатели публикационной активности ТИ (ф) СВФУ в 2022 г.</vt:lpstr>
      <vt:lpstr>Охранные документы на объекты интеллектуальной собственности, 2022</vt:lpstr>
      <vt:lpstr>Внеучебная работа</vt:lpstr>
      <vt:lpstr>Внеучебная работа</vt:lpstr>
      <vt:lpstr>Спортивная деятельность</vt:lpstr>
      <vt:lpstr>Материально-техническое оснащение</vt:lpstr>
      <vt:lpstr>Функционирование внутренней системы оценки качества образования</vt:lpstr>
      <vt:lpstr>Результаты мониторингов 2022 г.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РЕЗУЛЬТАТАХ САМООБСЛЕДОВАНИЯ ТЕХНИЧЕСКОГО ИНСТИТУТА (ФИЛИАЛА) СВФУ В Г. НЕРЮНГРИ ЗА 2018 ГОД</dc:title>
  <dc:creator>Ленова</dc:creator>
  <cp:lastModifiedBy>Лидия Дмитриевна Ядреева</cp:lastModifiedBy>
  <cp:revision>142</cp:revision>
  <cp:lastPrinted>2023-03-27T00:47:53Z</cp:lastPrinted>
  <dcterms:created xsi:type="dcterms:W3CDTF">2019-04-10T01:05:42Z</dcterms:created>
  <dcterms:modified xsi:type="dcterms:W3CDTF">2023-03-27T00:47:54Z</dcterms:modified>
</cp:coreProperties>
</file>