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6" r:id="rId3"/>
    <p:sldId id="257" r:id="rId4"/>
    <p:sldId id="264" r:id="rId5"/>
    <p:sldId id="265" r:id="rId6"/>
    <p:sldId id="263" r:id="rId7"/>
    <p:sldId id="259" r:id="rId8"/>
    <p:sldId id="260" r:id="rId9"/>
    <p:sldId id="262" r:id="rId10"/>
    <p:sldId id="267" r:id="rId11"/>
    <p:sldId id="268" r:id="rId12"/>
    <p:sldId id="277" r:id="rId13"/>
    <p:sldId id="276" r:id="rId14"/>
    <p:sldId id="271" r:id="rId15"/>
    <p:sldId id="274" r:id="rId16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69" autoAdjust="0"/>
    <p:restoredTop sz="94660"/>
  </p:normalViewPr>
  <p:slideViewPr>
    <p:cSldViewPr>
      <p:cViewPr varScale="1">
        <p:scale>
          <a:sx n="109" d="100"/>
          <a:sy n="109" d="100"/>
        </p:scale>
        <p:origin x="211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8BFF6-B52F-4914-B388-4A1417BD8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07668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2D56A5-6410-4C68-BA6F-263CB6AC5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68091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43608" y="188640"/>
            <a:ext cx="540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ОТЧЕТ О РАБОТЕ БИБЛИОТЕКИ </a:t>
            </a:r>
          </a:p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2022 ГОД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08304" y="3982998"/>
            <a:ext cx="1152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27 апреля 2023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30258" y="3244334"/>
            <a:ext cx="1483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2022 ГОД</a:t>
            </a:r>
          </a:p>
        </p:txBody>
      </p:sp>
      <p:pic>
        <p:nvPicPr>
          <p:cNvPr id="2054" name="Picture 6" descr="https://catherineasquithgallery.com/uploads/posts/2021-02/1613646449_62-p-fon-dlya-prezentatsii-literaturnoe-chtenie-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1" y="11670"/>
            <a:ext cx="1641062" cy="12687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547664" y="1078301"/>
            <a:ext cx="424847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rgbClr val="002060"/>
                </a:solidFill>
                <a:latin typeface="Impact" panose="020B0806030902050204" pitchFamily="34" charset="0"/>
                <a:cs typeface="Courier New" pitchFamily="49" charset="0"/>
              </a:rPr>
              <a:t>ОТЧЕТ О РАБОТЕ БИБЛИОТЕКИ </a:t>
            </a:r>
          </a:p>
          <a:p>
            <a:pPr algn="ctr"/>
            <a:r>
              <a:rPr lang="ru-RU" sz="6000" dirty="0">
                <a:solidFill>
                  <a:srgbClr val="002060"/>
                </a:solidFill>
                <a:latin typeface="Impact" panose="020B0806030902050204" pitchFamily="34" charset="0"/>
                <a:cs typeface="Courier New" pitchFamily="49" charset="0"/>
              </a:rPr>
              <a:t>ЗА </a:t>
            </a:r>
            <a:r>
              <a:rPr lang="ru-RU" sz="6000" dirty="0" smtClean="0">
                <a:solidFill>
                  <a:srgbClr val="002060"/>
                </a:solidFill>
                <a:latin typeface="Impact" panose="020B0806030902050204" pitchFamily="34" charset="0"/>
                <a:cs typeface="Courier New" pitchFamily="49" charset="0"/>
              </a:rPr>
              <a:t>2022 </a:t>
            </a:r>
            <a:r>
              <a:rPr lang="ru-RU" sz="6000" dirty="0">
                <a:solidFill>
                  <a:srgbClr val="002060"/>
                </a:solidFill>
                <a:latin typeface="Impact" panose="020B0806030902050204" pitchFamily="34" charset="0"/>
                <a:cs typeface="Courier New" pitchFamily="49" charset="0"/>
              </a:rPr>
              <a:t>ГОД</a:t>
            </a:r>
          </a:p>
          <a:p>
            <a:endParaRPr lang="ru-RU" sz="14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algn="r"/>
            <a:r>
              <a:rPr lang="ru-RU" sz="2800" b="1" dirty="0" smtClean="0">
                <a:solidFill>
                  <a:srgbClr val="1D3C7A"/>
                </a:solidFill>
                <a:latin typeface="Courier New" pitchFamily="49" charset="0"/>
                <a:cs typeface="Courier New" pitchFamily="49" charset="0"/>
              </a:rPr>
              <a:t>27 </a:t>
            </a:r>
            <a:r>
              <a:rPr lang="ru-RU" sz="2800" b="1" dirty="0">
                <a:solidFill>
                  <a:srgbClr val="1D3C7A"/>
                </a:solidFill>
                <a:latin typeface="Courier New" pitchFamily="49" charset="0"/>
                <a:cs typeface="Courier New" pitchFamily="49" charset="0"/>
              </a:rPr>
              <a:t>апреля </a:t>
            </a:r>
            <a:r>
              <a:rPr lang="ru-RU" sz="2800" b="1" dirty="0" smtClean="0">
                <a:solidFill>
                  <a:srgbClr val="1D3C7A"/>
                </a:solidFill>
                <a:latin typeface="Courier New" pitchFamily="49" charset="0"/>
                <a:cs typeface="Courier New" pitchFamily="49" charset="0"/>
              </a:rPr>
              <a:t>2023 г.</a:t>
            </a:r>
            <a:endParaRPr lang="en-US" sz="2800" b="1" dirty="0">
              <a:ln w="0"/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62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45">
        <p:split orient="vert"/>
      </p:transition>
    </mc:Choice>
    <mc:Fallback xmlns="">
      <p:transition spd="slow" advTm="345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kartinkin.net/pics/uploads/posts/2022-08/1661463013_29-kartinkin-net-p-fon-dlya-literaturnoi-viktorini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65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980728"/>
            <a:ext cx="79208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just">
              <a:buNone/>
            </a:pP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Ситуация с задолженностью читателей перед библиотекой сложилась таким образом, что на сегодняшний день имеем такие цифры:</a:t>
            </a:r>
          </a:p>
          <a:p>
            <a:pPr marL="411480" indent="-342900" algn="just">
              <a:buAutoNum type="arabicParenR"/>
            </a:pP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 кафедрам: ГД- 44 (в прошлом году – 112) задолжников, Математики и Информатики – 2 (28); Филологии – 5 (27); </a:t>
            </a:r>
            <a:r>
              <a:rPr lang="ru-RU" b="1" dirty="0" err="1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ЭПиАП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– 21 (59); </a:t>
            </a:r>
            <a:r>
              <a:rPr lang="ru-RU" b="1" dirty="0" err="1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ПиМНО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– 15 (45); Экономики и СГД –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5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(16); СД – 5(44) студента.</a:t>
            </a:r>
          </a:p>
          <a:p>
            <a:pPr marL="411480" indent="-342900" algn="just">
              <a:buAutoNum type="arabicParenR"/>
            </a:pP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 заведующими кафедр, назначенными ими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ответственными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за прошлый год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проводилась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работа по задолжникам. Поэтому сократилось их число и по общежитию, в прошлом году было 70 задолжников, на сегодняшний день 25 студентов. Список передан зав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 общежитием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, работа ведется, студенты приходят, сдают литературу.</a:t>
            </a:r>
          </a:p>
          <a:p>
            <a:pPr marL="411480" indent="-342900" algn="just">
              <a:buAutoNum type="arabicParenR"/>
            </a:pP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Также поднимаем тему по задолженностям, которые тянутся с 1996-2001 год, составляет 907 учебников.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116632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Работа с задолжниками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44050889"/>
      </p:ext>
    </p:extLst>
  </p:cSld>
  <p:clrMapOvr>
    <a:masterClrMapping/>
  </p:clrMapOvr>
  <p:transition spd="slow" advTm="8999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kartinkin.net/pics/uploads/posts/2022-08/1661463013_29-kartinkin-net-p-fon-dlya-literaturnoi-viktorini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476672"/>
            <a:ext cx="849694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Проблемы</a:t>
            </a:r>
          </a:p>
          <a:p>
            <a:pPr marL="68580" indent="0" algn="ctr">
              <a:buNone/>
            </a:pPr>
            <a:endParaRPr lang="ru-RU" sz="24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marL="68580" indent="0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Самой главной проблемой </a:t>
            </a:r>
            <a:r>
              <a:rPr lang="ru-RU" b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является комплектование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фонда. С 2018 года поступления в фонд не было, кроме периодических изданий. Напомним, что учебники должны приобретаться  строго по заявкам преподавателей, в соответствии с учебными программами. </a:t>
            </a:r>
          </a:p>
          <a:p>
            <a:pPr marL="6858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2022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году в 1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полугодии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была заложена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сумма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на подписку периодических изданий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- 100 </a:t>
            </a:r>
            <a:r>
              <a:rPr lang="ru-RU" b="1" dirty="0" err="1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т.р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.(99827,34). На второе полугодие подписки не было, так как периодические издания не пользуются спросом у студентов. Среди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подписанных изданий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выписывали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Горный информационно-аналитический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бюллетень;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Маркшейдерский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вестник;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Горная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промышленность;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Транспортное, горное и строительное машиностроение: наука и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производство;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Вопросы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литературы;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Дошкольная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педагогика. Для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филологов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была оформлена подписка на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литературно-художественные журналы: Новый мир, Роман-газета. </a:t>
            </a:r>
          </a:p>
          <a:p>
            <a:pPr marL="68580" indent="0" algn="just">
              <a:buNone/>
            </a:pP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</a:t>
            </a:r>
            <a:endParaRPr lang="ru-RU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621839"/>
      </p:ext>
    </p:extLst>
  </p:cSld>
  <p:clrMapOvr>
    <a:masterClrMapping/>
  </p:clrMapOvr>
  <p:transition spd="slow" advTm="121292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kartinkin.net/pics/uploads/posts/2022-08/1661463013_29-kartinkin-net-p-fon-dlya-literaturnoi-viktorini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7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260649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Мы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сотрудничаем с Общественными организациями, в частности НГООД «Ассамблеей народов РС (Я).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Провели </a:t>
            </a:r>
            <a:r>
              <a:rPr lang="ru-RU" b="1" dirty="0" err="1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Всебурятский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диктант «</a:t>
            </a:r>
            <a:r>
              <a:rPr lang="ru-RU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Эрдэм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» - 2022 ,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ежегодную образовательную акцию, организаторами которой являются Администрация Агинского Бурятского округа При Правительстве Забайкальского края, Читинский филиал Российской Академии народного хозяйства и государственной службы при Президенте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РФ.</a:t>
            </a:r>
            <a:endParaRPr lang="ru-RU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8537" y="2568973"/>
            <a:ext cx="4383195" cy="32890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2568972"/>
            <a:ext cx="2880320" cy="381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009392"/>
      </p:ext>
    </p:extLst>
  </p:cSld>
  <p:clrMapOvr>
    <a:masterClrMapping/>
  </p:clrMapOvr>
  <p:transition spd="slow" advTm="29365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kartinkin.net/pics/uploads/posts/2022-08/1661463013_29-kartinkin-net-p-fon-dlya-literaturnoi-viktorini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7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19672" y="188640"/>
            <a:ext cx="58326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Перспективы развития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340768"/>
            <a:ext cx="47525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После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открытия </a:t>
            </a:r>
            <a:r>
              <a:rPr lang="ru-RU" b="1" dirty="0" err="1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библио-коворкинга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и перехода студентов на очный формат обучения библиотека планирует культурно-просветительскую работу со студентами, которая имеет следующие цели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: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 Раскрытие фонда через организацию различных  выставок;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2.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Организация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мероприятий: это могут быть литературные обзоры, деловые игры, </a:t>
            </a:r>
            <a:r>
              <a:rPr lang="ru-RU" b="1" dirty="0" err="1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квесты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, библиографические уроки, интеллектуальные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викторины. </a:t>
            </a:r>
          </a:p>
          <a:p>
            <a:pPr algn="just"/>
            <a:endParaRPr lang="ru-RU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8" name="Picture 2" descr="Библио-коворкинг20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72816"/>
            <a:ext cx="3600401" cy="191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Александр\Desktop\уу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516" y="3789040"/>
            <a:ext cx="3580980" cy="1959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 rotWithShape="1">
          <a:blip r:embed="rId5" cstate="print"/>
          <a:srcRect l="26485" t="17750" r="26164" b="20443"/>
          <a:stretch/>
        </p:blipFill>
        <p:spPr bwMode="auto">
          <a:xfrm>
            <a:off x="7345392" y="0"/>
            <a:ext cx="1798608" cy="16217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16729118"/>
      </p:ext>
    </p:extLst>
  </p:cSld>
  <p:clrMapOvr>
    <a:masterClrMapping/>
  </p:clrMapOvr>
  <p:transition spd="slow" advTm="92317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kartinkin.net/pics/uploads/posts/2022-08/1661463013_29-kartinkin-net-p-fon-dlya-literaturnoi-viktorini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342"/>
            <a:ext cx="9144000" cy="6873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1484784"/>
            <a:ext cx="84249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5. Конверсия 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программы АИБС «</a:t>
            </a:r>
            <a:r>
              <a:rPr lang="en-US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MARK-SQL»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и переход на одну отраслевую программу с Научной библиотекой </a:t>
            </a:r>
            <a:r>
              <a:rPr lang="en-US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OPAC-Global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 Обучение и получение сертификатов для работы в программе Опак;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6. Обеспечение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доступа к электронному каталогу библиотеки через сайт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института.</a:t>
            </a:r>
            <a:endParaRPr lang="ru-RU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r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Таковыми </a:t>
            </a:r>
            <a:r>
              <a:rPr lang="ru-RU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мы видим перспективы развития библиотеки, надеемся на плодотворное взаимное сотрудничество с вами и спасибо за внимание. 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-25903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0311944"/>
      </p:ext>
    </p:extLst>
  </p:cSld>
  <p:clrMapOvr>
    <a:masterClrMapping/>
  </p:clrMapOvr>
  <p:transition spd="slow" advTm="35617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8853" y="2484408"/>
            <a:ext cx="7410090" cy="2700067"/>
          </a:xfrm>
        </p:spPr>
        <p:txBody>
          <a:bodyPr/>
          <a:lstStyle/>
          <a:p>
            <a:pPr algn="ctr"/>
            <a:endParaRPr lang="ru-RU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15</a:t>
            </a:fld>
            <a:endParaRPr lang="en-US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9304" cy="691447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226943" y="575618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Составила: </a:t>
            </a:r>
          </a:p>
          <a:p>
            <a:r>
              <a:rPr lang="ru-RU" sz="2000" b="1" dirty="0" err="1" smtClean="0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Вед.библиотекарь</a:t>
            </a:r>
            <a:endParaRPr lang="ru-RU" sz="2000" b="1" dirty="0">
              <a:solidFill>
                <a:srgbClr val="D60093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ru-RU" sz="2000" b="1" dirty="0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ТИ (ф) СВФУ </a:t>
            </a:r>
            <a:r>
              <a:rPr lang="ru-RU" sz="2000" b="1" dirty="0" err="1" smtClean="0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Т.Б.Бардымова</a:t>
            </a:r>
            <a:endParaRPr lang="ru-RU" sz="20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86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36"/>
    </mc:Choice>
    <mc:Fallback xmlns="">
      <p:transition spd="slow" advTm="463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kartinkin.net/pics/uploads/posts/2022-08/1661463013_29-kartinkin-net-p-fon-dlya-literaturnoi-viktorini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908720"/>
            <a:ext cx="64087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	Библиотека </a:t>
            </a:r>
            <a:r>
              <a:rPr lang="ru-RU" sz="1600" b="1" dirty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часть структуры </a:t>
            </a:r>
            <a:r>
              <a:rPr lang="ru-RU" sz="1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Института</a:t>
            </a:r>
            <a:r>
              <a:rPr lang="ru-RU" sz="1600" b="1" dirty="0" smtClean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, обеспечивающая    </a:t>
            </a:r>
            <a:r>
              <a:rPr lang="ru-RU" sz="1600" b="1" dirty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библиотечно-информационную  поддержку  образовательного  и  научно - исследовательского процессов путем формирования, систематизации, хранения библиотечного фонда и предоставления его в пользование работникам и обучающимся Института в условиях использования современных </a:t>
            </a:r>
            <a:r>
              <a:rPr lang="ru-RU" sz="1600" b="1" dirty="0" smtClean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технологий.</a:t>
            </a:r>
            <a:endParaRPr lang="ru-RU" sz="1600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345392" y="0"/>
            <a:ext cx="1798608" cy="16217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47664" y="3155489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Основные цели и задачи работы библиотеки: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3645024"/>
            <a:ext cx="74168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Библиотечное и информационно-библиографическое обслуживание пользователей в соответствии с их запросами;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Формирование документального фонда в соответствии с профилем вуза; организация и ведение справочно-библиографического аппарата и баз данных.</a:t>
            </a:r>
          </a:p>
        </p:txBody>
      </p:sp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3214">
        <p:circle/>
      </p:transition>
    </mc:Choice>
    <mc:Fallback xmlns="">
      <p:transition spd="slow" advTm="43214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kartinkin.net/pics/uploads/posts/2022-08/1661463013_29-kartinkin-net-p-fon-dlya-literaturnoi-viktorini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620689"/>
            <a:ext cx="6480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697906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endParaRPr lang="ru-RU" sz="28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>
              <a:buFont typeface="Wingdings" pitchFamily="2" charset="2"/>
              <a:buChar char="v"/>
            </a:pPr>
            <a:endParaRPr lang="ru-RU" sz="2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345392" y="0"/>
            <a:ext cx="1798608" cy="16217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443" y="3645024"/>
            <a:ext cx="3852550" cy="2367046"/>
          </a:xfrm>
          <a:prstGeom prst="rect">
            <a:avLst/>
          </a:prstGeom>
        </p:spPr>
      </p:pic>
      <p:pic>
        <p:nvPicPr>
          <p:cNvPr id="1026" name="Picture 2" descr="C:\Users\Bardymova\Downloads\20230426_1145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05575" y="2899481"/>
            <a:ext cx="2367047" cy="3858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75656" y="332656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Структура библиотеки</a:t>
            </a:r>
            <a:endParaRPr lang="ru-RU" sz="32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1205464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1. Абонемент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2. Читальный зал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3. Кабинет заведующей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4. Помещение для хранения библиотечных фондов.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7444" y="2564904"/>
            <a:ext cx="80707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	Общая площадь читального зала и абонемента библиотеки – 211 м². Читальный зал 38 посадочных мест из них 4 с персональными компьютерами с выходом в Интернет.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9687002"/>
      </p:ext>
    </p:extLst>
  </p:cSld>
  <p:clrMapOvr>
    <a:masterClrMapping/>
  </p:clrMapOvr>
  <p:transition spd="slow" advTm="25321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3854450" y="3763169"/>
          <a:ext cx="1435100" cy="2000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5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93713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8" name="Picture 4" descr="https://kartinkin.net/pics/uploads/posts/2022-08/1661463013_29-kartinkin-net-p-fon-dlya-literaturnoi-viktorini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583814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Состояние и движение библиотечных фондов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772816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Используя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имеющиеся информационные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ресурсы, внедряя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новые информационные технологии в свою деятельность, библиотека должна решать задачи по формированию документального фонда в соответствии с образовательными программами, реализуемыми в институте.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На 01.01.2023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года объем библиотечного фонда составляет </a:t>
            </a:r>
            <a:r>
              <a:rPr lang="ru-RU" sz="2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93713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единиц хранения (без учета ЭБС), из которых </a:t>
            </a:r>
            <a:r>
              <a:rPr lang="ru-RU" sz="2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80936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экземпляров учебной и учебно-методической,  </a:t>
            </a:r>
            <a:r>
              <a:rPr lang="ru-RU" sz="2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12656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–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научной.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Всего по итогам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2022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поступило </a:t>
            </a:r>
            <a:r>
              <a:rPr lang="ru-RU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280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экземпляров,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это методички, выпущенные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институтом.</a:t>
            </a:r>
            <a:endParaRPr lang="ru-RU" sz="20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345392" y="0"/>
            <a:ext cx="1798608" cy="16217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p:transition spd="slow" advTm="153826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n.net/pics/uploads/posts/2022-08/1661463013_29-kartinkin-net-p-fon-dlya-literaturnoi-viktorini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8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9076618"/>
              </p:ext>
            </p:extLst>
          </p:nvPr>
        </p:nvGraphicFramePr>
        <p:xfrm>
          <a:off x="683568" y="1988839"/>
          <a:ext cx="7488833" cy="3656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3163">
                  <a:extLst>
                    <a:ext uri="{9D8B030D-6E8A-4147-A177-3AD203B41FA5}">
                      <a16:colId xmlns:a16="http://schemas.microsoft.com/office/drawing/2014/main" val="2408038304"/>
                    </a:ext>
                  </a:extLst>
                </a:gridCol>
                <a:gridCol w="2166576">
                  <a:extLst>
                    <a:ext uri="{9D8B030D-6E8A-4147-A177-3AD203B41FA5}">
                      <a16:colId xmlns:a16="http://schemas.microsoft.com/office/drawing/2014/main" val="1695771330"/>
                    </a:ext>
                  </a:extLst>
                </a:gridCol>
                <a:gridCol w="1729094">
                  <a:extLst>
                    <a:ext uri="{9D8B030D-6E8A-4147-A177-3AD203B41FA5}">
                      <a16:colId xmlns:a16="http://schemas.microsoft.com/office/drawing/2014/main" val="2880567257"/>
                    </a:ext>
                  </a:extLst>
                </a:gridCol>
              </a:tblGrid>
              <a:tr h="870589"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2022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2021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7454904"/>
                  </a:ext>
                </a:extLst>
              </a:tr>
              <a:tr h="870589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Пользователи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1083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884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2084717"/>
                  </a:ext>
                </a:extLst>
              </a:tr>
              <a:tr h="870589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Посещения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10144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5171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1236990"/>
                  </a:ext>
                </a:extLst>
              </a:tr>
              <a:tr h="1044611">
                <a:tc>
                  <a:txBody>
                    <a:bodyPr/>
                    <a:lstStyle/>
                    <a:p>
                      <a:r>
                        <a:rPr lang="ru-RU" sz="3200" b="1" dirty="0" err="1" smtClean="0"/>
                        <a:t>Документовыдача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26790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10098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981135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07504" y="332657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Показатели библиотеки </a:t>
            </a:r>
            <a:br>
              <a:rPr lang="ru-RU" sz="3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за </a:t>
            </a:r>
            <a:r>
              <a:rPr lang="ru-RU" sz="32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2022 </a:t>
            </a:r>
            <a:r>
              <a:rPr lang="ru-RU" sz="3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год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345392" y="0"/>
            <a:ext cx="1798608" cy="16217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484784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just">
              <a:buNone/>
            </a:pPr>
            <a:r>
              <a:rPr lang="ru-RU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</a:t>
            </a:r>
            <a:endParaRPr lang="ru-RU" b="1" i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p:transition spd="slow" advTm="2712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n.net/pics/uploads/posts/2022-08/1661463013_29-kartinkin-net-p-fon-dlya-literaturnoi-viktorini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1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0072127"/>
              </p:ext>
            </p:extLst>
          </p:nvPr>
        </p:nvGraphicFramePr>
        <p:xfrm>
          <a:off x="683568" y="3300085"/>
          <a:ext cx="7776863" cy="2715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04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77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3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7909"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2020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2021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2022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9714">
                <a:tc>
                  <a:txBody>
                    <a:bodyPr/>
                    <a:lstStyle/>
                    <a:p>
                      <a:r>
                        <a:rPr lang="ru-RU" sz="2800" b="1" dirty="0" err="1" smtClean="0"/>
                        <a:t>Документовыдача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11557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10098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26790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8252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Из них ЭБС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11072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8868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16352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27583" y="579227"/>
            <a:ext cx="61926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ctr">
              <a:buNone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Выдача 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ЭБС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164288" y="-14064"/>
            <a:ext cx="1960695" cy="18859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268760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	Перед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каждым вузом, обеспечившим своим студентам и преподавателям доступ к электронным образовательным ресурсам, встает вопрос об эффективности их использования. Ведь цель подписки на электронные ресурсы – не просто получение доступа к электронным учебным пособиям, а активное использование этих ресурсов в учебном процессе. </a:t>
            </a:r>
          </a:p>
        </p:txBody>
      </p:sp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80918">
        <p14:reveal/>
      </p:transition>
    </mc:Choice>
    <mc:Fallback xmlns="">
      <p:transition spd="slow" advTm="8091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kartinkin.net/pics/uploads/posts/2022-08/1661463013_29-kartinkin-net-p-fon-dlya-literaturnoi-viktorini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772816"/>
            <a:ext cx="806489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	</a:t>
            </a:r>
            <a:r>
              <a:rPr lang="ru-RU" sz="2400" b="1" dirty="0" smtClean="0">
                <a:solidFill>
                  <a:srgbClr val="FF0000"/>
                </a:solidFill>
              </a:rPr>
              <a:t>На 2021-2022 гг</a:t>
            </a:r>
            <a:r>
              <a:rPr lang="ru-RU" sz="2400" b="1" dirty="0">
                <a:solidFill>
                  <a:srgbClr val="FF0000"/>
                </a:solidFill>
              </a:rPr>
              <a:t>. Научной библиотекой СВФУ были подписаны договора с </a:t>
            </a:r>
            <a:r>
              <a:rPr lang="ru-RU" sz="2400" b="1" dirty="0" smtClean="0">
                <a:solidFill>
                  <a:srgbClr val="FF0000"/>
                </a:solidFill>
              </a:rPr>
              <a:t>4 </a:t>
            </a:r>
            <a:r>
              <a:rPr lang="ru-RU" sz="2400" b="1" dirty="0">
                <a:solidFill>
                  <a:srgbClr val="FF0000"/>
                </a:solidFill>
              </a:rPr>
              <a:t>ЭБС:	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Университетская библиотека онлайн.</a:t>
            </a:r>
          </a:p>
          <a:p>
            <a:pPr algn="just"/>
            <a:r>
              <a:rPr lang="ru-RU" sz="2400" b="1" dirty="0" err="1" smtClean="0">
                <a:solidFill>
                  <a:srgbClr val="FF0000"/>
                </a:solidFill>
              </a:rPr>
              <a:t>Юрайт</a:t>
            </a:r>
            <a:r>
              <a:rPr lang="ru-RU" sz="2400" b="1" dirty="0">
                <a:solidFill>
                  <a:srgbClr val="FF0000"/>
                </a:solidFill>
              </a:rPr>
              <a:t>. 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IPR </a:t>
            </a:r>
            <a:r>
              <a:rPr lang="ru-RU" sz="2400" b="1" dirty="0" err="1">
                <a:solidFill>
                  <a:srgbClr val="FF0000"/>
                </a:solidFill>
              </a:rPr>
              <a:t>Books</a:t>
            </a:r>
            <a:r>
              <a:rPr lang="ru-RU" sz="2400" b="1" dirty="0">
                <a:solidFill>
                  <a:srgbClr val="FF0000"/>
                </a:solidFill>
              </a:rPr>
              <a:t>.</a:t>
            </a:r>
          </a:p>
          <a:p>
            <a:pPr algn="just"/>
            <a:r>
              <a:rPr lang="en-US" sz="2400" b="1" dirty="0">
                <a:solidFill>
                  <a:srgbClr val="FF0000"/>
                </a:solidFill>
              </a:rPr>
              <a:t>Elibrary.ru</a:t>
            </a:r>
            <a:endParaRPr lang="ru-RU" sz="2400" b="1" dirty="0">
              <a:solidFill>
                <a:srgbClr val="FF0000"/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	Активное использование ЭБС с 2021-2022 г. позволяет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в полной мере обеспечить учебный процесс института.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Чаще студенты и преподаватели пользовались ресурсами 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Научной Электронной Библиотеки </a:t>
            </a:r>
            <a:r>
              <a:rPr lang="en-US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Elibrary.ru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и  образовательной платформой «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</a:rPr>
              <a:t>Юрайт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». 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079078" y="384784"/>
            <a:ext cx="4605502" cy="955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FF0000"/>
                </a:solidFill>
              </a:rPr>
              <a:t>Подписки на ЭБС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345392" y="0"/>
            <a:ext cx="1798608" cy="16217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67421316"/>
      </p:ext>
    </p:extLst>
  </p:cSld>
  <p:clrMapOvr>
    <a:masterClrMapping/>
  </p:clrMapOvr>
  <p:transition spd="slow" advTm="89046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n.net/pics/uploads/posts/2022-08/1661463013_29-kartinkin-net-p-fon-dlya-literaturnoi-viktorini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6264696" cy="115699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Данные по посещению и книговыдаче ЭБС</a:t>
            </a:r>
            <a:endParaRPr lang="ru-RU" sz="3200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877700"/>
              </p:ext>
            </p:extLst>
          </p:nvPr>
        </p:nvGraphicFramePr>
        <p:xfrm>
          <a:off x="767256" y="1772816"/>
          <a:ext cx="7609488" cy="4108412"/>
        </p:xfrm>
        <a:graphic>
          <a:graphicData uri="http://schemas.openxmlformats.org/drawingml/2006/table">
            <a:tbl>
              <a:tblPr/>
              <a:tblGrid>
                <a:gridCol w="4099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4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4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45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Электронные ресурсы </a:t>
                      </a: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ЭБС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9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поиск*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просмотр**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09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Юрайт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417 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16221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9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НЭБ </a:t>
                      </a:r>
                      <a:r>
                        <a:rPr lang="en-US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Elibrary.ru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4207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20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ЭБС </a:t>
                      </a:r>
                      <a:r>
                        <a:rPr lang="en-US" sz="2400" b="1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Iprbooks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4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ВСЕГО: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613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20430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345392" y="0"/>
            <a:ext cx="1798608" cy="16217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9432874"/>
      </p:ext>
    </p:extLst>
  </p:cSld>
  <p:clrMapOvr>
    <a:masterClrMapping/>
  </p:clrMapOvr>
  <p:transition spd="slow" advTm="37771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kartinkin.net/pics/uploads/posts/2022-08/1661463013_29-kartinkin-net-p-fon-dlya-literaturnoi-viktorini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409875"/>
            <a:ext cx="81369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В 2022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году выполнено платных услуг на сумму </a:t>
            </a:r>
            <a:r>
              <a:rPr lang="ru-RU" sz="2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31048 </a:t>
            </a:r>
            <a:r>
              <a:rPr lang="ru-RU" sz="20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рублей.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Библиотека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осуществляет оказание платных услуг, которые предоставляются заинтересованным потребителям. 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Прейскурант платных услуг включает: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Копировально-множительные услуги;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Справочно-библиографические, информационные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услуги;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Взнос за обслуживание посторонних читателей;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Штрафные санкции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(за нарушение сроков возврата, а также за порчу (утрату) литературы.</a:t>
            </a:r>
          </a:p>
          <a:p>
            <a:pPr algn="just"/>
            <a:endParaRPr lang="ru-RU" sz="20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В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2021 г. было разработано новое Положение о платных услугах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библиотеки.</a:t>
            </a:r>
            <a:endParaRPr lang="ru-RU" sz="20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332657"/>
            <a:ext cx="63367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Дополнительные платные услуги библиотеки</a:t>
            </a:r>
            <a:endParaRPr lang="ru-RU" sz="3200" dirty="0"/>
          </a:p>
        </p:txBody>
      </p:sp>
      <p:pic>
        <p:nvPicPr>
          <p:cNvPr id="13" name="Рисунок 12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8433">
        <p14:reveal/>
      </p:transition>
    </mc:Choice>
    <mc:Fallback xmlns="">
      <p:transition spd="slow" advTm="4843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1135</TotalTime>
  <Words>373</Words>
  <Application>Microsoft Office PowerPoint</Application>
  <PresentationFormat>Экран (4:3)</PresentationFormat>
  <Paragraphs>105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Bookman Old Style</vt:lpstr>
      <vt:lpstr>Calibri</vt:lpstr>
      <vt:lpstr>Courier New</vt:lpstr>
      <vt:lpstr>Impact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Данные по посещению и книговыдаче ЭБС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Борисовна Бардымова</dc:creator>
  <cp:lastModifiedBy>Лидия Дмитриевна Ядреева</cp:lastModifiedBy>
  <cp:revision>65</cp:revision>
  <cp:lastPrinted>2023-05-02T05:40:09Z</cp:lastPrinted>
  <dcterms:created xsi:type="dcterms:W3CDTF">2023-04-21T03:46:00Z</dcterms:created>
  <dcterms:modified xsi:type="dcterms:W3CDTF">2023-05-02T05:40:13Z</dcterms:modified>
</cp:coreProperties>
</file>