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5" r:id="rId2"/>
  </p:sldMasterIdLst>
  <p:notesMasterIdLst>
    <p:notesMasterId r:id="rId9"/>
  </p:notesMasterIdLst>
  <p:handoutMasterIdLst>
    <p:handoutMasterId r:id="rId10"/>
  </p:handoutMasterIdLst>
  <p:sldIdLst>
    <p:sldId id="256" r:id="rId3"/>
    <p:sldId id="277" r:id="rId4"/>
    <p:sldId id="276" r:id="rId5"/>
    <p:sldId id="275" r:id="rId6"/>
    <p:sldId id="268" r:id="rId7"/>
    <p:sldId id="262" r:id="rId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44D7832-CBF4-4D7B-A0F1-261AD9524BEF}">
          <p14:sldIdLst>
            <p14:sldId id="256"/>
            <p14:sldId id="277"/>
            <p14:sldId id="276"/>
            <p14:sldId id="275"/>
            <p14:sldId id="268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34" autoAdjust="0"/>
  </p:normalViewPr>
  <p:slideViewPr>
    <p:cSldViewPr>
      <p:cViewPr varScale="1">
        <p:scale>
          <a:sx n="104" d="100"/>
          <a:sy n="104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rtemeva\Desktop\&#1058;&#1088;&#1091;&#1076;-&#1074;&#1086;,%20&#1062;&#1054;&#1056;&#1050;\&#1042;&#1099;&#1087;&#1091;&#1089;&#1082;%202023\&#1059;&#1052;&#1057;,%20&#1059;&#1057;%20&#1074;&#1099;&#1087;&#1091;&#1089;&#1082;%202023\2023%20&#1090;&#1088;&#1091;&#1076;-&#1074;&#1086;%20&#1085;&#1072;%2026.10.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динамика!$A$17</c:f>
              <c:strCache>
                <c:ptCount val="1"/>
                <c:pt idx="0">
                  <c:v>Занято по всем каналам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999999999999949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4D0-4780-AF83-5A4A0FD6222A}"/>
                </c:ext>
              </c:extLst>
            </c:dLbl>
            <c:dLbl>
              <c:idx val="1"/>
              <c:layout>
                <c:manualLayout>
                  <c:x val="1.666666666666656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4D0-4780-AF83-5A4A0FD6222A}"/>
                </c:ext>
              </c:extLst>
            </c:dLbl>
            <c:dLbl>
              <c:idx val="2"/>
              <c:layout>
                <c:manualLayout>
                  <c:x val="-1.0185067526415994E-16"/>
                  <c:y val="-2.2222222222222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4D0-4780-AF83-5A4A0FD622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динамика!$C$16:$E$16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динамика!$C$17:$E$17</c:f>
              <c:numCache>
                <c:formatCode>0.0%</c:formatCode>
                <c:ptCount val="3"/>
                <c:pt idx="0">
                  <c:v>0.97370000000000001</c:v>
                </c:pt>
                <c:pt idx="1">
                  <c:v>0.89470000000000005</c:v>
                </c:pt>
                <c:pt idx="2">
                  <c:v>0.97619999999999996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D0-4780-AF83-5A4A0FD6222A}"/>
            </c:ext>
          </c:extLst>
        </c:ser>
        <c:ser>
          <c:idx val="1"/>
          <c:order val="1"/>
          <c:tx>
            <c:strRef>
              <c:f>динамика!$A$18</c:f>
              <c:strCache>
                <c:ptCount val="1"/>
                <c:pt idx="0">
                  <c:v>Трудоустроено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3333333333333333E-2"/>
                  <c:y val="-1.3333333333333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4D0-4780-AF83-5A4A0FD6222A}"/>
                </c:ext>
              </c:extLst>
            </c:dLbl>
            <c:dLbl>
              <c:idx val="1"/>
              <c:layout>
                <c:manualLayout>
                  <c:x val="3.4779036391220645E-2"/>
                  <c:y val="-3.9221581013690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4D0-4780-AF83-5A4A0FD6222A}"/>
                </c:ext>
              </c:extLst>
            </c:dLbl>
            <c:dLbl>
              <c:idx val="2"/>
              <c:layout>
                <c:manualLayout>
                  <c:x val="3.0555555555555555E-2"/>
                  <c:y val="-2.666666666666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4D0-4780-AF83-5A4A0FD622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динамика!$C$16:$E$16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динамика!$C$18:$E$18</c:f>
              <c:numCache>
                <c:formatCode>0.0%</c:formatCode>
                <c:ptCount val="3"/>
                <c:pt idx="0">
                  <c:v>0.88890000000000002</c:v>
                </c:pt>
                <c:pt idx="1">
                  <c:v>0.75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4D0-4780-AF83-5A4A0FD6222A}"/>
            </c:ext>
          </c:extLst>
        </c:ser>
        <c:ser>
          <c:idx val="2"/>
          <c:order val="2"/>
          <c:tx>
            <c:strRef>
              <c:f>динамика!$A$19</c:f>
              <c:strCache>
                <c:ptCount val="1"/>
                <c:pt idx="0">
                  <c:v>Не трудоустроено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67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4D0-4780-AF83-5A4A0FD6222A}"/>
                </c:ext>
              </c:extLst>
            </c:dLbl>
            <c:dLbl>
              <c:idx val="1"/>
              <c:layout>
                <c:manualLayout>
                  <c:x val="3.8888888888888785E-2"/>
                  <c:y val="-1.3333333333333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4D0-4780-AF83-5A4A0FD6222A}"/>
                </c:ext>
              </c:extLst>
            </c:dLbl>
            <c:dLbl>
              <c:idx val="2"/>
              <c:layout>
                <c:manualLayout>
                  <c:x val="2.7777777777777776E-2"/>
                  <c:y val="-2.666666666666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4D0-4780-AF83-5A4A0FD622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динамика!$C$16:$E$16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динамика!$C$19:$E$19</c:f>
              <c:numCache>
                <c:formatCode>0.0%</c:formatCode>
                <c:ptCount val="3"/>
                <c:pt idx="0">
                  <c:v>2.63E-2</c:v>
                </c:pt>
                <c:pt idx="1">
                  <c:v>0.1053</c:v>
                </c:pt>
                <c:pt idx="2">
                  <c:v>2.3800000000000002E-2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4D0-4780-AF83-5A4A0FD622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0265135"/>
        <c:axId val="520278031"/>
        <c:axId val="0"/>
      </c:bar3DChart>
      <c:catAx>
        <c:axId val="520265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78031"/>
        <c:crosses val="autoZero"/>
        <c:auto val="1"/>
        <c:lblAlgn val="ctr"/>
        <c:lblOffset val="100"/>
        <c:noMultiLvlLbl val="0"/>
      </c:catAx>
      <c:valAx>
        <c:axId val="52027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651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CA9EF-7017-4034-BBDA-8B59A60EE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6157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DE0B4-DE6C-44BC-9BAB-459BAB6D0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6612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10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6C907C-6A71-49B5-B6C0-22AB21424E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0401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AFAB8-E0C2-458C-B6E9-BBC730705DF5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7319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13FA-6EEA-49AF-9E2D-691BD132A810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01128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24937-5B32-4DB5-833C-787D6DEF1F0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8026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25982-47D5-42C9-AB8E-3C47F54B32D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6015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CDFF6D2-2362-4236-91BE-4C01C922185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3AFC1-4A60-41C1-99DB-6AE8C1C2417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8051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E96B-B7C7-42EE-99CE-2DC2122F41E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1747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6B6C-D33F-4277-80F6-979B94C1E18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29157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224D-3C19-4B79-B50B-E01EDB092CCA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6744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FA457-38DA-4CBB-9BAE-261A341BF4DF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62116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6AF2-55A4-41B4-8C0D-6D4C4564E2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0618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3283FD-637F-495A-B14F-39A621B330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8221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9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416824" cy="49685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итогах ФАКТИЧЕСКОГО трудоустройства выпускников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(ф) СВФУ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524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Итоги фактического трудоустройства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года выпуска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640960" cy="4176464"/>
          </a:xfrm>
        </p:spPr>
        <p:txBody>
          <a:bodyPr>
            <a:no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в ТИ (ф) СВФУ дипломы о высшем образовании получили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студента очного отделения.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фактического трудоустройства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занято по всем каналам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выпускников, что составляет 97,62%.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трудоустроено 26 студента, что составляет 65% от общего количества выпускников (без учета поступивших в магистратуру). 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по другим каналам 15 выпускников, из них:  3 - по уходу за ребенком, 2 продолжают обучение, 10 человек призваны на службу ВС РФ.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нетрудоустроенных выпускников (по состоянию на 17.10.2023 г.) составляет 2,38% - 1  чел.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78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93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 ТИ (ф) СВФУ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по состоянию на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17.10.2023г.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088308"/>
              </p:ext>
            </p:extLst>
          </p:nvPr>
        </p:nvGraphicFramePr>
        <p:xfrm>
          <a:off x="107501" y="1484784"/>
          <a:ext cx="8928992" cy="52652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6">
                  <a:extLst>
                    <a:ext uri="{9D8B030D-6E8A-4147-A177-3AD203B41FA5}">
                      <a16:colId xmlns:a16="http://schemas.microsoft.com/office/drawing/2014/main" val="4200038651"/>
                    </a:ext>
                  </a:extLst>
                </a:gridCol>
                <a:gridCol w="1237984">
                  <a:extLst>
                    <a:ext uri="{9D8B030D-6E8A-4147-A177-3AD203B41FA5}">
                      <a16:colId xmlns:a16="http://schemas.microsoft.com/office/drawing/2014/main" val="2172577109"/>
                    </a:ext>
                  </a:extLst>
                </a:gridCol>
                <a:gridCol w="1022078">
                  <a:extLst>
                    <a:ext uri="{9D8B030D-6E8A-4147-A177-3AD203B41FA5}">
                      <a16:colId xmlns:a16="http://schemas.microsoft.com/office/drawing/2014/main" val="3166638109"/>
                    </a:ext>
                  </a:extLst>
                </a:gridCol>
                <a:gridCol w="589115">
                  <a:extLst>
                    <a:ext uri="{9D8B030D-6E8A-4147-A177-3AD203B41FA5}">
                      <a16:colId xmlns:a16="http://schemas.microsoft.com/office/drawing/2014/main" val="3325539729"/>
                    </a:ext>
                  </a:extLst>
                </a:gridCol>
                <a:gridCol w="397475">
                  <a:extLst>
                    <a:ext uri="{9D8B030D-6E8A-4147-A177-3AD203B41FA5}">
                      <a16:colId xmlns:a16="http://schemas.microsoft.com/office/drawing/2014/main" val="2246187039"/>
                    </a:ext>
                  </a:extLst>
                </a:gridCol>
                <a:gridCol w="624603">
                  <a:extLst>
                    <a:ext uri="{9D8B030D-6E8A-4147-A177-3AD203B41FA5}">
                      <a16:colId xmlns:a16="http://schemas.microsoft.com/office/drawing/2014/main" val="359450637"/>
                    </a:ext>
                  </a:extLst>
                </a:gridCol>
                <a:gridCol w="521233">
                  <a:extLst>
                    <a:ext uri="{9D8B030D-6E8A-4147-A177-3AD203B41FA5}">
                      <a16:colId xmlns:a16="http://schemas.microsoft.com/office/drawing/2014/main" val="152589450"/>
                    </a:ext>
                  </a:extLst>
                </a:gridCol>
                <a:gridCol w="746903">
                  <a:extLst>
                    <a:ext uri="{9D8B030D-6E8A-4147-A177-3AD203B41FA5}">
                      <a16:colId xmlns:a16="http://schemas.microsoft.com/office/drawing/2014/main" val="1002603734"/>
                    </a:ext>
                  </a:extLst>
                </a:gridCol>
                <a:gridCol w="549241">
                  <a:extLst>
                    <a:ext uri="{9D8B030D-6E8A-4147-A177-3AD203B41FA5}">
                      <a16:colId xmlns:a16="http://schemas.microsoft.com/office/drawing/2014/main" val="3130744610"/>
                    </a:ext>
                  </a:extLst>
                </a:gridCol>
                <a:gridCol w="501229">
                  <a:extLst>
                    <a:ext uri="{9D8B030D-6E8A-4147-A177-3AD203B41FA5}">
                      <a16:colId xmlns:a16="http://schemas.microsoft.com/office/drawing/2014/main" val="4117152336"/>
                    </a:ext>
                  </a:extLst>
                </a:gridCol>
                <a:gridCol w="520503">
                  <a:extLst>
                    <a:ext uri="{9D8B030D-6E8A-4147-A177-3AD203B41FA5}">
                      <a16:colId xmlns:a16="http://schemas.microsoft.com/office/drawing/2014/main" val="3991796429"/>
                    </a:ext>
                  </a:extLst>
                </a:gridCol>
                <a:gridCol w="520503">
                  <a:extLst>
                    <a:ext uri="{9D8B030D-6E8A-4147-A177-3AD203B41FA5}">
                      <a16:colId xmlns:a16="http://schemas.microsoft.com/office/drawing/2014/main" val="2207618029"/>
                    </a:ext>
                  </a:extLst>
                </a:gridCol>
                <a:gridCol w="520503">
                  <a:extLst>
                    <a:ext uri="{9D8B030D-6E8A-4147-A177-3AD203B41FA5}">
                      <a16:colId xmlns:a16="http://schemas.microsoft.com/office/drawing/2014/main" val="3007776285"/>
                    </a:ext>
                  </a:extLst>
                </a:gridCol>
                <a:gridCol w="444793">
                  <a:extLst>
                    <a:ext uri="{9D8B030D-6E8A-4147-A177-3AD203B41FA5}">
                      <a16:colId xmlns:a16="http://schemas.microsoft.com/office/drawing/2014/main" val="2070078801"/>
                    </a:ext>
                  </a:extLst>
                </a:gridCol>
                <a:gridCol w="444793">
                  <a:extLst>
                    <a:ext uri="{9D8B030D-6E8A-4147-A177-3AD203B41FA5}">
                      <a16:colId xmlns:a16="http://schemas.microsoft.com/office/drawing/2014/main" val="1550420567"/>
                    </a:ext>
                  </a:extLst>
                </a:gridCol>
              </a:tblGrid>
              <a:tr h="2732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целевой прием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трудоустроено на работу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занято по другим каналам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занято по всем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 за пределы РС(Я)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поисках работы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838693"/>
                  </a:ext>
                </a:extLst>
              </a:tr>
              <a:tr h="707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продолжают обучение (магистратура)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ВС РФ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отпуск по уходу за ребенком до 1,5 лет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833916"/>
                  </a:ext>
                </a:extLst>
              </a:tr>
              <a:tr h="642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математика и информатика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Системное программирование и компьютерные технологии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09921"/>
                  </a:ext>
                </a:extLst>
              </a:tr>
              <a:tr h="4816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 язык и литература)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949849"/>
                  </a:ext>
                </a:extLst>
              </a:tr>
              <a:tr h="539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53085"/>
                  </a:ext>
                </a:extLst>
              </a:tr>
              <a:tr h="805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44,44%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23249"/>
                  </a:ext>
                </a:extLst>
              </a:tr>
              <a:tr h="4816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296526"/>
                  </a:ext>
                </a:extLst>
              </a:tr>
              <a:tr h="539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работы, Маркшейдерское дело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1546"/>
                  </a:ext>
                </a:extLst>
              </a:tr>
              <a:tr h="539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 производства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332334"/>
                  </a:ext>
                </a:extLst>
              </a:tr>
              <a:tr h="17515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35,71%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97,62%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" marR="6691" marT="6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084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 трудоустроенных выпускников 2023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(по состоянию на 17.10.2023 г.)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34908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Сивцева Александра Иннокентьевна,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БА-ПМ-19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799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трудоустройства студентов за 3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747607"/>
              </p:ext>
            </p:extLst>
          </p:nvPr>
        </p:nvGraphicFramePr>
        <p:xfrm>
          <a:off x="179512" y="1556792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4977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79296" cy="4682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453650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принять к сведению.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по трудоустройству кафедр предоставить подтверждающие документы (справки с места работы, учебы / характеристики / отзывы работодателей).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работу с нетрудоустроенными студентами. Предоставить актуальную информацию о состоянии их трудоустройства к 01 декабря 2023 г.</a:t>
            </a:r>
          </a:p>
          <a:p>
            <a:pPr marL="457200" indent="-457200" algn="just">
              <a:buFont typeface="Arial" charset="0"/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3 лет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 предоставлять информацию о фактическом трудоустройстве выпускников для информационной системы мониторинга трудоустройства выпускников СВФУ (</a:t>
            </a:r>
            <a:r>
              <a:rPr lang="ru-RU" altLang="ru-RU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студентов, которые были заняты по другим каналам и нетрудоустроенных студентов).</a:t>
            </a:r>
          </a:p>
        </p:txBody>
      </p:sp>
    </p:spTree>
    <p:extLst>
      <p:ext uri="{BB962C8B-B14F-4D97-AF65-F5344CB8AC3E}">
        <p14:creationId xmlns:p14="http://schemas.microsoft.com/office/powerpoint/2010/main" val="28749774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2443</TotalTime>
  <Words>440</Words>
  <Application>Microsoft Office PowerPoint</Application>
  <PresentationFormat>Экран (4:3)</PresentationFormat>
  <Paragraphs>156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Arial Black</vt:lpstr>
      <vt:lpstr>Calibri</vt:lpstr>
      <vt:lpstr>Garamond</vt:lpstr>
      <vt:lpstr>Times New Roman</vt:lpstr>
      <vt:lpstr>Tw Cen MT</vt:lpstr>
      <vt:lpstr>Wingdings</vt:lpstr>
      <vt:lpstr>Wingdings 2</vt:lpstr>
      <vt:lpstr>Главная</vt:lpstr>
      <vt:lpstr>Обычная</vt:lpstr>
      <vt:lpstr> Об итогах ФАКТИЧЕСКОГО трудоустройства выпускников  ТИ (ф) СВФУ 2023 </vt:lpstr>
      <vt:lpstr>Итоги фактического трудоустройства 2023 года выпуска</vt:lpstr>
      <vt:lpstr>Фактическое трудоустройство выпускников ТИ (ф) СВФУ 2023 года по состоянию на 17.10.2023г. </vt:lpstr>
      <vt:lpstr>Список не трудоустроенных выпускников 2023 г. (по состоянию на 17.10.2023 г.)</vt:lpstr>
      <vt:lpstr>Динамика трудоустройства студентов за 3 года</vt:lpstr>
      <vt:lpstr>Проект постановления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предварительного трудоустройства выпускников ТИ (ф) СВФУ</dc:title>
  <dc:creator>11</dc:creator>
  <cp:lastModifiedBy>Лидия Дмитриевна Ядреева</cp:lastModifiedBy>
  <cp:revision>204</cp:revision>
  <cp:lastPrinted>2023-10-31T07:57:35Z</cp:lastPrinted>
  <dcterms:created xsi:type="dcterms:W3CDTF">2015-05-13T02:02:24Z</dcterms:created>
  <dcterms:modified xsi:type="dcterms:W3CDTF">2023-10-31T08:00:22Z</dcterms:modified>
</cp:coreProperties>
</file>