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88" r:id="rId5"/>
    <p:sldId id="279" r:id="rId6"/>
    <p:sldId id="283" r:id="rId7"/>
    <p:sldId id="286" r:id="rId8"/>
    <p:sldId id="285" r:id="rId9"/>
    <p:sldId id="287" r:id="rId10"/>
    <p:sldId id="289" r:id="rId11"/>
  </p:sldIdLst>
  <p:sldSz cx="12192000" cy="6858000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9624"/>
          </a:xfrm>
          <a:prstGeom prst="rect">
            <a:avLst/>
          </a:prstGeom>
        </p:spPr>
        <p:txBody>
          <a:bodyPr vert="horz" lIns="80175" tIns="40087" rIns="80175" bIns="40087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502" y="0"/>
            <a:ext cx="4308422" cy="339624"/>
          </a:xfrm>
          <a:prstGeom prst="rect">
            <a:avLst/>
          </a:prstGeom>
        </p:spPr>
        <p:txBody>
          <a:bodyPr vert="horz" lIns="80175" tIns="40087" rIns="80175" bIns="40087" rtlCol="0"/>
          <a:lstStyle>
            <a:lvl1pPr algn="r">
              <a:defRPr sz="11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541"/>
            <a:ext cx="4308422" cy="339623"/>
          </a:xfrm>
          <a:prstGeom prst="rect">
            <a:avLst/>
          </a:prstGeom>
        </p:spPr>
        <p:txBody>
          <a:bodyPr vert="horz" lIns="80175" tIns="40087" rIns="80175" bIns="40087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502" y="6421541"/>
            <a:ext cx="4308422" cy="339623"/>
          </a:xfrm>
          <a:prstGeom prst="rect">
            <a:avLst/>
          </a:prstGeom>
        </p:spPr>
        <p:txBody>
          <a:bodyPr vert="horz" lIns="80175" tIns="40087" rIns="80175" bIns="40087" rtlCol="0" anchor="b"/>
          <a:lstStyle>
            <a:lvl1pPr algn="r">
              <a:defRPr sz="1100"/>
            </a:lvl1pPr>
          </a:lstStyle>
          <a:p>
            <a:fld id="{FCDAF903-3071-4B99-BCC9-DEABB46BA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99571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9665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5528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9048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3922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9698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0175" tIns="40087" rIns="80175" bIns="40087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6675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95044" y="518159"/>
            <a:ext cx="1065276" cy="8671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3753674"/>
            <a:ext cx="12191999" cy="31027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705101" y="3000501"/>
            <a:ext cx="9076817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301" y="523313"/>
            <a:ext cx="11277396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0404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2048" y="2486903"/>
            <a:ext cx="11207902" cy="180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68095" y="2831857"/>
            <a:ext cx="9858375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5470" marR="581025" algn="ctr">
              <a:lnSpc>
                <a:spcPct val="100000"/>
              </a:lnSpc>
            </a:pPr>
            <a:r>
              <a:rPr lang="ru-RU" sz="3200" dirty="0" smtClean="0">
                <a:solidFill>
                  <a:srgbClr val="404040"/>
                </a:solidFill>
                <a:latin typeface="Impact"/>
                <a:cs typeface="Impact"/>
              </a:rPr>
              <a:t>О ПОДГОТОВКЕ К АККРЕДИТАЦИОННОМУ МОНИТОРИНГУ 2023</a:t>
            </a:r>
            <a:endParaRPr sz="3200" dirty="0">
              <a:latin typeface="Impact"/>
              <a:cs typeface="Impac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2842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9D3E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A668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EBD1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525F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0327" y="4407408"/>
            <a:ext cx="9991725" cy="155575"/>
          </a:xfrm>
          <a:custGeom>
            <a:avLst/>
            <a:gdLst/>
            <a:ahLst/>
            <a:cxnLst/>
            <a:rect l="l" t="t" r="r" b="b"/>
            <a:pathLst>
              <a:path w="9991725" h="155575">
                <a:moveTo>
                  <a:pt x="0" y="155448"/>
                </a:moveTo>
                <a:lnTo>
                  <a:pt x="9991344" y="155448"/>
                </a:lnTo>
                <a:lnTo>
                  <a:pt x="999134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9D3E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426709" y="5635651"/>
            <a:ext cx="133667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800" b="1" spc="-10" dirty="0" smtClean="0">
                <a:latin typeface="Tahoma"/>
                <a:cs typeface="Tahoma"/>
              </a:rPr>
              <a:t>1</a:t>
            </a:r>
            <a:r>
              <a:rPr sz="1800" b="1" spc="-10" dirty="0" smtClean="0">
                <a:latin typeface="Tahoma"/>
                <a:cs typeface="Tahoma"/>
              </a:rPr>
              <a:t>8.</a:t>
            </a:r>
            <a:r>
              <a:rPr lang="ru-RU" sz="1800" b="1" spc="-10" dirty="0" smtClean="0">
                <a:latin typeface="Tahoma"/>
                <a:cs typeface="Tahoma"/>
              </a:rPr>
              <a:t>05</a:t>
            </a:r>
            <a:r>
              <a:rPr sz="1800" b="1" spc="-10" dirty="0" smtClean="0">
                <a:latin typeface="Tahoma"/>
                <a:cs typeface="Tahoma"/>
              </a:rPr>
              <a:t>.20</a:t>
            </a:r>
            <a:r>
              <a:rPr sz="1800" b="1" spc="-15" dirty="0" smtClean="0">
                <a:latin typeface="Tahoma"/>
                <a:cs typeface="Tahoma"/>
              </a:rPr>
              <a:t>2</a:t>
            </a:r>
            <a:r>
              <a:rPr lang="ru-RU" sz="1800" b="1" spc="-15" dirty="0" smtClean="0">
                <a:latin typeface="Tahoma"/>
                <a:cs typeface="Tahoma"/>
              </a:rPr>
              <a:t>3</a:t>
            </a:r>
            <a:endParaRPr sz="18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333E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212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CB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457301" y="523313"/>
            <a:ext cx="1127739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>
              <a:lnSpc>
                <a:spcPct val="100000"/>
              </a:lnSpc>
            </a:pPr>
            <a:r>
              <a:rPr lang="ru-RU" dirty="0" smtClean="0"/>
              <a:t>ПРОЕКТ ПОСТАНОВЛЕНИЯ</a:t>
            </a:r>
            <a:endParaRPr dirty="0"/>
          </a:p>
        </p:txBody>
      </p:sp>
      <p:sp>
        <p:nvSpPr>
          <p:cNvPr id="54" name="object 53"/>
          <p:cNvSpPr txBox="1"/>
          <p:nvPr/>
        </p:nvSpPr>
        <p:spPr>
          <a:xfrm>
            <a:off x="478988" y="1450380"/>
            <a:ext cx="8915075" cy="2245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ahoma"/>
                <a:cs typeface="Tahoma"/>
              </a:rPr>
              <a:t>Информацию принять к сведению.</a:t>
            </a:r>
          </a:p>
          <a:p>
            <a:pPr marL="4699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ahoma"/>
                <a:cs typeface="Tahoma"/>
              </a:rPr>
              <a:t>Продолжить работу по подготовке к АМ-2023 в соответствии с утвержденным Планом мероприятий («Дорожной картой»).</a:t>
            </a:r>
          </a:p>
          <a:p>
            <a:pPr marL="469900" indent="-4572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ahoma"/>
                <a:cs typeface="Tahoma"/>
              </a:rPr>
              <a:t>Поощрить зав. кафедрами, своевременно подготовивших материалы по ОПОП 2023 года набора.</a:t>
            </a:r>
          </a:p>
        </p:txBody>
      </p:sp>
    </p:spTree>
    <p:extLst>
      <p:ext uri="{BB962C8B-B14F-4D97-AF65-F5344CB8AC3E}">
        <p14:creationId xmlns:p14="http://schemas.microsoft.com/office/powerpoint/2010/main" val="3367240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525418"/>
            <a:ext cx="12192000" cy="1333090"/>
          </a:xfrm>
          <a:custGeom>
            <a:avLst/>
            <a:gdLst/>
            <a:ahLst/>
            <a:cxnLst/>
            <a:rect l="l" t="t" r="r" b="b"/>
            <a:pathLst>
              <a:path w="12192000" h="1689100">
                <a:moveTo>
                  <a:pt x="0" y="1688592"/>
                </a:moveTo>
                <a:lnTo>
                  <a:pt x="12192000" y="1688592"/>
                </a:lnTo>
                <a:lnTo>
                  <a:pt x="12192000" y="0"/>
                </a:lnTo>
                <a:lnTo>
                  <a:pt x="0" y="0"/>
                </a:lnTo>
                <a:lnTo>
                  <a:pt x="0" y="1688592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301" y="523313"/>
            <a:ext cx="1127739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>
              <a:lnSpc>
                <a:spcPct val="100000"/>
              </a:lnSpc>
            </a:pPr>
            <a:r>
              <a:rPr lang="ru-RU" dirty="0" smtClean="0"/>
              <a:t>ВЫПОЛНЕНО</a:t>
            </a:r>
            <a:r>
              <a:rPr dirty="0" smtClean="0"/>
              <a:t>: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D0C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EAB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67822" y="1274669"/>
            <a:ext cx="401393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67822" y="1318260"/>
            <a:ext cx="394559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08431" y="1770888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2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2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08431" y="1770888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2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2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2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12775" y="1385825"/>
            <a:ext cx="151130" cy="707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1</a:t>
            </a:r>
            <a:endParaRPr sz="18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410"/>
              </a:spcBef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2</a:t>
            </a:r>
            <a:endParaRPr sz="1800" dirty="0">
              <a:latin typeface="Tahoma"/>
              <a:cs typeface="Tahoma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09170" y="3148992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 flipV="1">
            <a:off x="402336" y="3161380"/>
            <a:ext cx="378714" cy="360583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21005" y="3681033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2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2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21005" y="3657600"/>
            <a:ext cx="370105" cy="361186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0" y="179832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2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2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07288" y="3218151"/>
            <a:ext cx="220579" cy="746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3</a:t>
            </a:r>
            <a:endParaRPr sz="18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4</a:t>
            </a:r>
            <a:endParaRPr sz="1800" dirty="0">
              <a:latin typeface="Tahoma"/>
              <a:cs typeface="Tahoma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02336" y="4471796"/>
            <a:ext cx="440181" cy="332837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 flipV="1">
            <a:off x="402337" y="4419599"/>
            <a:ext cx="388774" cy="385034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 rot="10800000" flipH="1" flipV="1">
            <a:off x="507946" y="4512782"/>
            <a:ext cx="2831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5</a:t>
            </a:r>
            <a:endParaRPr sz="1800" dirty="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16761" y="1309614"/>
            <a:ext cx="9866503" cy="5045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Утвержден План мероприятий </a:t>
            </a:r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/>
                <a:cs typeface="Tahoma"/>
              </a:rPr>
              <a:t>(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/>
                <a:cs typeface="Tahoma"/>
              </a:rPr>
              <a:t>«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Дорожная карта») по подготовке к АМ</a:t>
            </a:r>
            <a:r>
              <a:rPr sz="2000" dirty="0" smtClean="0">
                <a:solidFill>
                  <a:srgbClr val="3A3838"/>
                </a:solidFill>
                <a:latin typeface="Tahoma"/>
                <a:cs typeface="Tahoma"/>
              </a:rPr>
              <a:t>;</a:t>
            </a:r>
            <a:endParaRPr sz="2000" dirty="0" smtClean="0">
              <a:latin typeface="Tahoma"/>
              <a:cs typeface="Tahoma"/>
            </a:endParaRPr>
          </a:p>
          <a:p>
            <a:pPr marL="12700" marR="5080">
              <a:lnSpc>
                <a:spcPct val="120000"/>
              </a:lnSpc>
              <a:spcBef>
                <a:spcPts val="805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Раздел «Образование»: 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утверждены </a:t>
            </a:r>
            <a:r>
              <a:rPr lang="ru-RU" sz="2000" dirty="0" err="1" smtClean="0">
                <a:solidFill>
                  <a:srgbClr val="3A3838"/>
                </a:solidFill>
                <a:latin typeface="Tahoma"/>
                <a:cs typeface="Tahoma"/>
              </a:rPr>
              <a:t>БУПы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, </a:t>
            </a:r>
            <a:r>
              <a:rPr lang="ru-RU" sz="2000" dirty="0" err="1" smtClean="0">
                <a:solidFill>
                  <a:srgbClr val="3A3838"/>
                </a:solidFill>
                <a:latin typeface="Tahoma"/>
                <a:cs typeface="Tahoma"/>
              </a:rPr>
              <a:t>КУГи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 для ОПОП набора 2023 года</a:t>
            </a:r>
            <a:r>
              <a:rPr sz="2000" dirty="0" smtClean="0">
                <a:solidFill>
                  <a:srgbClr val="3A3838"/>
                </a:solidFill>
                <a:latin typeface="Tahoma"/>
                <a:cs typeface="Tahoma"/>
              </a:rPr>
              <a:t>;</a:t>
            </a:r>
            <a:endParaRPr sz="2000" dirty="0" smtClean="0">
              <a:latin typeface="Tahoma"/>
              <a:cs typeface="Tahoma"/>
            </a:endParaRPr>
          </a:p>
          <a:p>
            <a:pPr marL="12700" marR="107314">
              <a:lnSpc>
                <a:spcPct val="153500"/>
              </a:lnSpc>
            </a:pPr>
            <a:r>
              <a:rPr lang="ru-RU" sz="2000" b="1" spc="-5" dirty="0" smtClean="0">
                <a:solidFill>
                  <a:srgbClr val="C00000"/>
                </a:solidFill>
                <a:latin typeface="Tahoma"/>
                <a:cs typeface="Tahoma"/>
              </a:rPr>
              <a:t>РПД, РПП, РП ГИА: </a:t>
            </a:r>
            <a:r>
              <a:rPr lang="ru-RU" sz="20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/>
                <a:cs typeface="Tahoma"/>
              </a:rPr>
              <a:t>Всего 675 сдано, 201 проверено, 176 принято к утверждению; </a:t>
            </a:r>
          </a:p>
          <a:p>
            <a:pPr marL="12700" marR="107314">
              <a:lnSpc>
                <a:spcPct val="153500"/>
              </a:lnSpc>
            </a:pPr>
            <a:r>
              <a:rPr lang="ru-RU" sz="20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/>
                <a:cs typeface="Tahoma"/>
              </a:rPr>
              <a:t>Обновлены сведения «</a:t>
            </a:r>
            <a:r>
              <a:rPr lang="ru-RU" sz="2000" b="1" spc="-5" dirty="0" smtClean="0">
                <a:solidFill>
                  <a:srgbClr val="C00000"/>
                </a:solidFill>
                <a:latin typeface="Tahoma"/>
                <a:cs typeface="Tahoma"/>
              </a:rPr>
              <a:t>Кадровые условия реализации ОПОП</a:t>
            </a:r>
            <a:r>
              <a:rPr lang="ru-RU" sz="20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/>
                <a:cs typeface="Tahoma"/>
              </a:rPr>
              <a:t>»;</a:t>
            </a:r>
          </a:p>
          <a:p>
            <a:pPr marL="12700" marR="107314">
              <a:lnSpc>
                <a:spcPct val="1535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Модуль «</a:t>
            </a:r>
            <a:r>
              <a:rPr lang="ru-RU" sz="2000" b="1" dirty="0" err="1" smtClean="0">
                <a:solidFill>
                  <a:srgbClr val="C00000"/>
                </a:solidFill>
                <a:latin typeface="Tahoma"/>
                <a:cs typeface="Tahoma"/>
              </a:rPr>
              <a:t>Аккредитационный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 мониторинг» </a:t>
            </a:r>
            <a:r>
              <a:rPr sz="2000" dirty="0" smtClean="0">
                <a:solidFill>
                  <a:srgbClr val="3A3838"/>
                </a:solidFill>
                <a:latin typeface="Tahoma"/>
                <a:cs typeface="Tahoma"/>
              </a:rPr>
              <a:t>н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а сайте ТИ (ф) СВФУ полностью заполнен по всем показателям.</a:t>
            </a:r>
          </a:p>
          <a:p>
            <a:pPr marL="12700" marR="107314">
              <a:lnSpc>
                <a:spcPct val="153500"/>
              </a:lnSpc>
            </a:pP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Организованы и проведены 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КПК ППС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:</a:t>
            </a:r>
          </a:p>
          <a:p>
            <a:pPr marL="355600" marR="107314" indent="-342900">
              <a:lnSpc>
                <a:spcPct val="153500"/>
              </a:lnSpc>
              <a:buFontTx/>
              <a:buChar char="-"/>
            </a:pP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Охрана труда – 19 человек;</a:t>
            </a:r>
          </a:p>
          <a:p>
            <a:pPr marL="355600" marR="107314" indent="-342900">
              <a:lnSpc>
                <a:spcPct val="153500"/>
              </a:lnSpc>
              <a:buFontTx/>
              <a:buChar char="-"/>
            </a:pP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Оказание первой помощи пострадавшим – 65 человек;</a:t>
            </a:r>
          </a:p>
          <a:p>
            <a:pPr marL="355600" marR="107314" indent="-342900">
              <a:lnSpc>
                <a:spcPct val="153500"/>
              </a:lnSpc>
              <a:buFontTx/>
              <a:buChar char="-"/>
            </a:pP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ИКТ в преподавании профильных дисциплин – 55 челове</a:t>
            </a:r>
            <a:r>
              <a:rPr lang="ru-RU" sz="2000" dirty="0">
                <a:solidFill>
                  <a:srgbClr val="3A3838"/>
                </a:solidFill>
                <a:latin typeface="Tahoma"/>
                <a:cs typeface="Tahoma"/>
              </a:rPr>
              <a:t>к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301" y="523313"/>
            <a:ext cx="1127739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dirty="0" smtClean="0"/>
              <a:t>ОСТАЛОСЬ: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D0C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EAB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08431" y="131826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08431" y="131826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13384" y="1385825"/>
            <a:ext cx="1504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1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02336" y="2121407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algn="ctr"/>
            <a:r>
              <a:rPr lang="ru-RU" spc="-10" dirty="0">
                <a:solidFill>
                  <a:srgbClr val="767070"/>
                </a:solidFill>
                <a:latin typeface="Tahoma"/>
                <a:cs typeface="Tahoma"/>
              </a:rPr>
              <a:t>2</a:t>
            </a:r>
            <a:endParaRPr dirty="0"/>
          </a:p>
        </p:txBody>
      </p:sp>
      <p:sp>
        <p:nvSpPr>
          <p:cNvPr id="42" name="object 42"/>
          <p:cNvSpPr/>
          <p:nvPr/>
        </p:nvSpPr>
        <p:spPr>
          <a:xfrm>
            <a:off x="402335" y="2103502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02336" y="268986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02336" y="268986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507288" y="2758695"/>
            <a:ext cx="1504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3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402336" y="344424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2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4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2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02336" y="3444240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0" y="179832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2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4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2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02336" y="3896867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179832" y="0"/>
                </a:moveTo>
                <a:lnTo>
                  <a:pt x="136617" y="5226"/>
                </a:lnTo>
                <a:lnTo>
                  <a:pt x="97190" y="20073"/>
                </a:lnTo>
                <a:lnTo>
                  <a:pt x="62801" y="43290"/>
                </a:lnTo>
                <a:lnTo>
                  <a:pt x="34698" y="73627"/>
                </a:lnTo>
                <a:lnTo>
                  <a:pt x="14132" y="109835"/>
                </a:lnTo>
                <a:lnTo>
                  <a:pt x="2353" y="150663"/>
                </a:lnTo>
                <a:lnTo>
                  <a:pt x="0" y="179831"/>
                </a:lnTo>
                <a:lnTo>
                  <a:pt x="596" y="194580"/>
                </a:lnTo>
                <a:lnTo>
                  <a:pt x="9168" y="236671"/>
                </a:lnTo>
                <a:lnTo>
                  <a:pt x="26944" y="274557"/>
                </a:lnTo>
                <a:lnTo>
                  <a:pt x="52673" y="306990"/>
                </a:lnTo>
                <a:lnTo>
                  <a:pt x="85106" y="332719"/>
                </a:lnTo>
                <a:lnTo>
                  <a:pt x="122992" y="350495"/>
                </a:lnTo>
                <a:lnTo>
                  <a:pt x="165083" y="359067"/>
                </a:lnTo>
                <a:lnTo>
                  <a:pt x="179832" y="359663"/>
                </a:lnTo>
                <a:lnTo>
                  <a:pt x="194580" y="359067"/>
                </a:lnTo>
                <a:lnTo>
                  <a:pt x="236671" y="350495"/>
                </a:lnTo>
                <a:lnTo>
                  <a:pt x="274557" y="332719"/>
                </a:lnTo>
                <a:lnTo>
                  <a:pt x="306990" y="306990"/>
                </a:lnTo>
                <a:lnTo>
                  <a:pt x="332719" y="274557"/>
                </a:lnTo>
                <a:lnTo>
                  <a:pt x="350495" y="236671"/>
                </a:lnTo>
                <a:lnTo>
                  <a:pt x="359067" y="194580"/>
                </a:lnTo>
                <a:lnTo>
                  <a:pt x="359664" y="179831"/>
                </a:lnTo>
                <a:lnTo>
                  <a:pt x="359067" y="165083"/>
                </a:lnTo>
                <a:lnTo>
                  <a:pt x="350495" y="122992"/>
                </a:lnTo>
                <a:lnTo>
                  <a:pt x="332719" y="85106"/>
                </a:lnTo>
                <a:lnTo>
                  <a:pt x="306990" y="52673"/>
                </a:lnTo>
                <a:lnTo>
                  <a:pt x="274557" y="26944"/>
                </a:lnTo>
                <a:lnTo>
                  <a:pt x="236671" y="9168"/>
                </a:lnTo>
                <a:lnTo>
                  <a:pt x="194580" y="596"/>
                </a:lnTo>
                <a:lnTo>
                  <a:pt x="17983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02336" y="3896867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5">
                <a:moveTo>
                  <a:pt x="0" y="179831"/>
                </a:moveTo>
                <a:lnTo>
                  <a:pt x="5226" y="136617"/>
                </a:lnTo>
                <a:lnTo>
                  <a:pt x="20073" y="97190"/>
                </a:lnTo>
                <a:lnTo>
                  <a:pt x="43290" y="62801"/>
                </a:lnTo>
                <a:lnTo>
                  <a:pt x="73627" y="34698"/>
                </a:lnTo>
                <a:lnTo>
                  <a:pt x="109835" y="14132"/>
                </a:lnTo>
                <a:lnTo>
                  <a:pt x="150663" y="2353"/>
                </a:lnTo>
                <a:lnTo>
                  <a:pt x="179832" y="0"/>
                </a:lnTo>
                <a:lnTo>
                  <a:pt x="194580" y="596"/>
                </a:lnTo>
                <a:lnTo>
                  <a:pt x="236671" y="9168"/>
                </a:lnTo>
                <a:lnTo>
                  <a:pt x="274557" y="26944"/>
                </a:lnTo>
                <a:lnTo>
                  <a:pt x="306990" y="52673"/>
                </a:lnTo>
                <a:lnTo>
                  <a:pt x="332719" y="85106"/>
                </a:lnTo>
                <a:lnTo>
                  <a:pt x="350495" y="122992"/>
                </a:lnTo>
                <a:lnTo>
                  <a:pt x="359067" y="165083"/>
                </a:lnTo>
                <a:lnTo>
                  <a:pt x="359664" y="179831"/>
                </a:lnTo>
                <a:lnTo>
                  <a:pt x="359067" y="194580"/>
                </a:lnTo>
                <a:lnTo>
                  <a:pt x="350495" y="236671"/>
                </a:lnTo>
                <a:lnTo>
                  <a:pt x="332719" y="274557"/>
                </a:lnTo>
                <a:lnTo>
                  <a:pt x="306990" y="306990"/>
                </a:lnTo>
                <a:lnTo>
                  <a:pt x="274557" y="332719"/>
                </a:lnTo>
                <a:lnTo>
                  <a:pt x="236671" y="350495"/>
                </a:lnTo>
                <a:lnTo>
                  <a:pt x="194580" y="359067"/>
                </a:lnTo>
                <a:lnTo>
                  <a:pt x="179832" y="359663"/>
                </a:lnTo>
                <a:lnTo>
                  <a:pt x="165083" y="359067"/>
                </a:lnTo>
                <a:lnTo>
                  <a:pt x="122992" y="350495"/>
                </a:lnTo>
                <a:lnTo>
                  <a:pt x="85106" y="332719"/>
                </a:lnTo>
                <a:lnTo>
                  <a:pt x="52673" y="306990"/>
                </a:lnTo>
                <a:lnTo>
                  <a:pt x="26944" y="274557"/>
                </a:lnTo>
                <a:lnTo>
                  <a:pt x="9168" y="236671"/>
                </a:lnTo>
                <a:lnTo>
                  <a:pt x="596" y="194580"/>
                </a:lnTo>
                <a:lnTo>
                  <a:pt x="0" y="179831"/>
                </a:lnTo>
                <a:close/>
              </a:path>
            </a:pathLst>
          </a:custGeom>
          <a:ln w="57150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57783" y="1143542"/>
            <a:ext cx="10623245" cy="17389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4815">
              <a:lnSpc>
                <a:spcPct val="100000"/>
              </a:lnSpc>
            </a:pP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Информация в разделе 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«Образование» по ОПОП 2023 года 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набора (РПД/РПП; аннотации РПД/РПП; описание ОПОП; календарный план воспитательной работы; рабочая программа воспитания; методические документы);</a:t>
            </a:r>
          </a:p>
          <a:p>
            <a:pPr marL="424815">
              <a:lnSpc>
                <a:spcPct val="100000"/>
              </a:lnSpc>
              <a:spcBef>
                <a:spcPts val="48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Электронное расписание/ Электронные ведомости</a:t>
            </a:r>
            <a:r>
              <a:rPr sz="2000" b="1" dirty="0" smtClean="0">
                <a:solidFill>
                  <a:srgbClr val="C00000"/>
                </a:solidFill>
                <a:latin typeface="Tahoma"/>
                <a:cs typeface="Tahoma"/>
              </a:rPr>
              <a:t>;</a:t>
            </a:r>
            <a:endParaRPr sz="2000" dirty="0" smtClean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25"/>
              </a:spcBef>
              <a:tabLst>
                <a:tab pos="424815" algn="l"/>
              </a:tabLst>
            </a:pPr>
            <a:r>
              <a:rPr sz="1800" spc="-10" dirty="0" smtClean="0">
                <a:solidFill>
                  <a:srgbClr val="767070"/>
                </a:solidFill>
                <a:latin typeface="Tahoma"/>
                <a:cs typeface="Tahoma"/>
              </a:rPr>
              <a:t>	</a:t>
            </a:r>
            <a:endParaRPr sz="3000" baseline="1388" dirty="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07288" y="3512440"/>
            <a:ext cx="150495" cy="707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767070"/>
                </a:solidFill>
                <a:latin typeface="Tahoma"/>
                <a:cs typeface="Tahoma"/>
              </a:rPr>
              <a:t>4</a:t>
            </a: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405"/>
              </a:spcBef>
            </a:pPr>
            <a:r>
              <a:rPr sz="1800" dirty="0">
                <a:solidFill>
                  <a:srgbClr val="767070"/>
                </a:solidFill>
                <a:latin typeface="Tahoma"/>
                <a:cs typeface="Tahoma"/>
              </a:rPr>
              <a:t>5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092696" y="2742128"/>
            <a:ext cx="961199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Заполнение курсов в СДО М</a:t>
            </a:r>
            <a:r>
              <a:rPr lang="en-US" sz="2000" b="1" dirty="0" smtClean="0">
                <a:solidFill>
                  <a:srgbClr val="C00000"/>
                </a:solidFill>
                <a:latin typeface="Tahoma"/>
                <a:cs typeface="Tahoma"/>
              </a:rPr>
              <a:t>OODLE </a:t>
            </a:r>
            <a:r>
              <a:rPr lang="ru-RU" sz="2000" spc="5" dirty="0" smtClean="0">
                <a:solidFill>
                  <a:srgbClr val="3A3838"/>
                </a:solidFill>
                <a:latin typeface="Tahoma"/>
                <a:cs typeface="Tahoma"/>
              </a:rPr>
              <a:t>для групп 2023 года набора</a:t>
            </a:r>
            <a:r>
              <a:rPr sz="2000" dirty="0" smtClean="0">
                <a:solidFill>
                  <a:srgbClr val="3A3838"/>
                </a:solidFill>
                <a:latin typeface="Tahoma"/>
                <a:cs typeface="Tahoma"/>
              </a:rPr>
              <a:t>;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078042" y="3461522"/>
            <a:ext cx="930084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Портфолио 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обучающихся (отчеты по практикам, КР/КП, грамоты/дипломы);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54" name="object 53"/>
          <p:cNvSpPr txBox="1"/>
          <p:nvPr/>
        </p:nvSpPr>
        <p:spPr>
          <a:xfrm>
            <a:off x="1092696" y="3938556"/>
            <a:ext cx="930084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Личные кабинеты </a:t>
            </a:r>
            <a:r>
              <a:rPr lang="ru-RU" sz="2000" dirty="0" smtClean="0">
                <a:solidFill>
                  <a:srgbClr val="3A3838"/>
                </a:solidFill>
                <a:latin typeface="Tahoma"/>
                <a:cs typeface="Tahoma"/>
              </a:rPr>
              <a:t>ППС (актуализация информации).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302" y="374362"/>
            <a:ext cx="1127739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dirty="0" smtClean="0"/>
              <a:t>ГОТОВНОСТЬ РПД по ОПОП 2023 г. набора: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D0C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EAB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590770"/>
              </p:ext>
            </p:extLst>
          </p:nvPr>
        </p:nvGraphicFramePr>
        <p:xfrm>
          <a:off x="457302" y="1143202"/>
          <a:ext cx="9552329" cy="5638597"/>
        </p:xfrm>
        <a:graphic>
          <a:graphicData uri="http://schemas.openxmlformats.org/drawingml/2006/table">
            <a:tbl>
              <a:tblPr/>
              <a:tblGrid>
                <a:gridCol w="3290331">
                  <a:extLst>
                    <a:ext uri="{9D8B030D-6E8A-4147-A177-3AD203B41FA5}">
                      <a16:colId xmlns:a16="http://schemas.microsoft.com/office/drawing/2014/main" val="3734481661"/>
                    </a:ext>
                  </a:extLst>
                </a:gridCol>
                <a:gridCol w="1986057">
                  <a:extLst>
                    <a:ext uri="{9D8B030D-6E8A-4147-A177-3AD203B41FA5}">
                      <a16:colId xmlns:a16="http://schemas.microsoft.com/office/drawing/2014/main" val="743755532"/>
                    </a:ext>
                  </a:extLst>
                </a:gridCol>
                <a:gridCol w="2200961">
                  <a:extLst>
                    <a:ext uri="{9D8B030D-6E8A-4147-A177-3AD203B41FA5}">
                      <a16:colId xmlns:a16="http://schemas.microsoft.com/office/drawing/2014/main" val="1361790521"/>
                    </a:ext>
                  </a:extLst>
                </a:gridCol>
                <a:gridCol w="2074980">
                  <a:extLst>
                    <a:ext uri="{9D8B030D-6E8A-4147-A177-3AD203B41FA5}">
                      <a16:colId xmlns:a16="http://schemas.microsoft.com/office/drawing/2014/main" val="1782998159"/>
                    </a:ext>
                  </a:extLst>
                </a:gridCol>
              </a:tblGrid>
              <a:tr h="5151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РПД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зарегистрировано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готовность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770079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Очная форма: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113758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ГД-23 ОПИ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52,81%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684740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ГД-23 МД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60,67%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759374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81,25%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677474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ПМ-23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82,81%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439543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ПГС-23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76,19%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447261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ОФ-23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59,02%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381026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ЭП-23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48,48%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689576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Заочная форма: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770122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ГД-23 ОГР (6,5)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26,60%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886754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ГД-23 ПР (6,5)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32,89%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079324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ППО-23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90,00%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25418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ПИ-23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89,66%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722882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ЭП-23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50,79%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703992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Очно-заочная форма: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803326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ПГС-23(5)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80,00%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872941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ЭТ-23(5)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85,48%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917636"/>
                  </a:ext>
                </a:extLst>
              </a:tr>
              <a:tr h="284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ИТОГО: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995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633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63,62%</a:t>
                      </a:r>
                    </a:p>
                  </a:txBody>
                  <a:tcPr marL="4552" marR="4552" marT="45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708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276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333E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212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CB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457301" y="523313"/>
            <a:ext cx="1127739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>
              <a:lnSpc>
                <a:spcPct val="100000"/>
              </a:lnSpc>
            </a:pPr>
            <a:r>
              <a:rPr lang="ru-RU" dirty="0" smtClean="0"/>
              <a:t>ОТЧЕТ по модулю «АМ»</a:t>
            </a:r>
            <a:endParaRPr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05" y="1333865"/>
            <a:ext cx="5603617" cy="4199550"/>
          </a:xfrm>
          <a:prstGeom prst="rect">
            <a:avLst/>
          </a:prstGeom>
        </p:spPr>
      </p:pic>
      <p:sp>
        <p:nvSpPr>
          <p:cNvPr id="54" name="object 53"/>
          <p:cNvSpPr txBox="1"/>
          <p:nvPr/>
        </p:nvSpPr>
        <p:spPr>
          <a:xfrm>
            <a:off x="6242313" y="2664970"/>
            <a:ext cx="5818847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2000" b="1" dirty="0" smtClean="0">
                <a:latin typeface="Tahoma"/>
                <a:cs typeface="Tahoma"/>
              </a:rPr>
              <a:t>Всего в 2023/2024 уч. году реализуется 11 программ </a:t>
            </a:r>
            <a:r>
              <a:rPr lang="ru-RU" sz="2000" b="1" dirty="0" err="1" smtClean="0">
                <a:latin typeface="Tahoma"/>
                <a:cs typeface="Tahoma"/>
              </a:rPr>
              <a:t>бакалавриата</a:t>
            </a:r>
            <a:r>
              <a:rPr lang="ru-RU" sz="2000" b="1" dirty="0" smtClean="0">
                <a:latin typeface="Tahoma"/>
                <a:cs typeface="Tahoma"/>
              </a:rPr>
              <a:t>, 5 программ </a:t>
            </a:r>
            <a:r>
              <a:rPr lang="ru-RU" sz="2000" b="1" dirty="0" err="1" smtClean="0">
                <a:latin typeface="Tahoma"/>
                <a:cs typeface="Tahoma"/>
              </a:rPr>
              <a:t>специалитета</a:t>
            </a:r>
            <a:r>
              <a:rPr lang="ru-RU" sz="2000" b="1" dirty="0" smtClean="0">
                <a:latin typeface="Tahoma"/>
                <a:cs typeface="Tahoma"/>
              </a:rPr>
              <a:t>.</a:t>
            </a:r>
          </a:p>
          <a:p>
            <a:pPr marL="12700" algn="just">
              <a:lnSpc>
                <a:spcPct val="100000"/>
              </a:lnSpc>
            </a:pPr>
            <a:endParaRPr lang="ru-RU" sz="2000" b="1" dirty="0" smtClean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</a:pPr>
            <a:r>
              <a:rPr lang="ru-RU" sz="2000" dirty="0" err="1" smtClean="0">
                <a:latin typeface="Tahoma"/>
                <a:cs typeface="Tahoma"/>
              </a:rPr>
              <a:t>Акрредитационный</a:t>
            </a:r>
            <a:r>
              <a:rPr lang="ru-RU" sz="2000" dirty="0" smtClean="0">
                <a:latin typeface="Tahoma"/>
                <a:cs typeface="Tahoma"/>
              </a:rPr>
              <a:t> мониторинг проходят 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6 программ </a:t>
            </a:r>
            <a:r>
              <a:rPr lang="ru-RU" sz="2000" b="1" dirty="0" err="1" smtClean="0">
                <a:solidFill>
                  <a:srgbClr val="C00000"/>
                </a:solidFill>
                <a:latin typeface="Tahoma"/>
                <a:cs typeface="Tahoma"/>
              </a:rPr>
              <a:t>бакалавриата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, 3 программы </a:t>
            </a:r>
            <a:r>
              <a:rPr lang="ru-RU" sz="2000" b="1" dirty="0" err="1" smtClean="0">
                <a:solidFill>
                  <a:srgbClr val="C00000"/>
                </a:solidFill>
                <a:latin typeface="Tahoma"/>
                <a:cs typeface="Tahoma"/>
              </a:rPr>
              <a:t>специалитета</a:t>
            </a:r>
            <a:r>
              <a:rPr lang="ru-RU" sz="2000" b="1" dirty="0" smtClean="0">
                <a:solidFill>
                  <a:srgbClr val="C00000"/>
                </a:solidFill>
                <a:latin typeface="Tahoma"/>
                <a:cs typeface="Tahoma"/>
              </a:rPr>
              <a:t>.</a:t>
            </a:r>
            <a:endParaRPr sz="2000" b="1" dirty="0">
              <a:solidFill>
                <a:srgbClr val="C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"/>
          <p:cNvSpPr/>
          <p:nvPr/>
        </p:nvSpPr>
        <p:spPr>
          <a:xfrm>
            <a:off x="5458967" y="3725952"/>
            <a:ext cx="2159508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"/>
          <p:cNvSpPr/>
          <p:nvPr/>
        </p:nvSpPr>
        <p:spPr>
          <a:xfrm>
            <a:off x="3131292" y="3654274"/>
            <a:ext cx="2159508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"/>
          <p:cNvSpPr/>
          <p:nvPr/>
        </p:nvSpPr>
        <p:spPr>
          <a:xfrm>
            <a:off x="632461" y="3797758"/>
            <a:ext cx="2159508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93988" y="864572"/>
            <a:ext cx="2159507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23685" y="299476"/>
            <a:ext cx="1032051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ahoma"/>
                <a:cs typeface="Tahoma"/>
              </a:rPr>
              <a:t>Показатели </a:t>
            </a:r>
            <a:r>
              <a:rPr lang="ru-RU" sz="3200" b="1" dirty="0" err="1" smtClean="0">
                <a:solidFill>
                  <a:srgbClr val="FF0000"/>
                </a:solidFill>
                <a:latin typeface="Tahoma"/>
                <a:cs typeface="Tahoma"/>
              </a:rPr>
              <a:t>Аккредитационного</a:t>
            </a:r>
            <a:r>
              <a:rPr lang="ru-RU" sz="3200" b="1" dirty="0" smtClean="0">
                <a:solidFill>
                  <a:srgbClr val="FF0000"/>
                </a:solidFill>
                <a:latin typeface="Tahoma"/>
                <a:cs typeface="Tahoma"/>
              </a:rPr>
              <a:t> мониторинга</a:t>
            </a:r>
            <a:endParaRPr sz="3200" dirty="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30202" y="854698"/>
            <a:ext cx="2159508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93134" y="1538995"/>
            <a:ext cx="1415796" cy="7482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09575" y="864572"/>
            <a:ext cx="2161031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179" y="904368"/>
            <a:ext cx="2159507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76253" y="4249416"/>
            <a:ext cx="1478280" cy="14051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58327" y="3063876"/>
            <a:ext cx="154876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АП-1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Средний </a:t>
            </a:r>
            <a:r>
              <a:rPr lang="ru-RU" sz="1400" b="1" spc="-10" dirty="0">
                <a:latin typeface="Tahoma"/>
                <a:cs typeface="Tahoma"/>
              </a:rPr>
              <a:t>балл ЕГЭ</a:t>
            </a:r>
          </a:p>
        </p:txBody>
      </p:sp>
      <p:sp>
        <p:nvSpPr>
          <p:cNvPr id="15" name="object 15"/>
          <p:cNvSpPr/>
          <p:nvPr/>
        </p:nvSpPr>
        <p:spPr>
          <a:xfrm>
            <a:off x="9868452" y="892645"/>
            <a:ext cx="2159507" cy="2159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398041" y="1324820"/>
            <a:ext cx="1100327" cy="12390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1"/>
          <p:cNvSpPr txBox="1"/>
          <p:nvPr/>
        </p:nvSpPr>
        <p:spPr>
          <a:xfrm>
            <a:off x="3461739" y="3059661"/>
            <a:ext cx="15487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АП-2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ЭИОС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19" name="object 11"/>
          <p:cNvSpPr txBox="1"/>
          <p:nvPr/>
        </p:nvSpPr>
        <p:spPr>
          <a:xfrm>
            <a:off x="5634704" y="3037251"/>
            <a:ext cx="154876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АП-3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Сохранность контингента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20" name="object 11"/>
          <p:cNvSpPr txBox="1"/>
          <p:nvPr/>
        </p:nvSpPr>
        <p:spPr>
          <a:xfrm>
            <a:off x="7984313" y="3059661"/>
            <a:ext cx="15487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АП-4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err="1" smtClean="0">
                <a:latin typeface="Tahoma"/>
                <a:cs typeface="Tahoma"/>
              </a:rPr>
              <a:t>Целевики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21" name="object 11"/>
          <p:cNvSpPr txBox="1"/>
          <p:nvPr/>
        </p:nvSpPr>
        <p:spPr>
          <a:xfrm>
            <a:off x="10173821" y="3080870"/>
            <a:ext cx="15487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АП-5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err="1" smtClean="0">
                <a:latin typeface="Tahoma"/>
                <a:cs typeface="Tahoma"/>
              </a:rPr>
              <a:t>Остепененность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22" name="object 11"/>
          <p:cNvSpPr txBox="1"/>
          <p:nvPr/>
        </p:nvSpPr>
        <p:spPr>
          <a:xfrm>
            <a:off x="838200" y="5977781"/>
            <a:ext cx="154876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АП-6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Специалисты-практики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23" name="object 11"/>
          <p:cNvSpPr txBox="1"/>
          <p:nvPr/>
        </p:nvSpPr>
        <p:spPr>
          <a:xfrm>
            <a:off x="3436663" y="6025894"/>
            <a:ext cx="15487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АП-7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ВСОКО</a:t>
            </a:r>
            <a:endParaRPr lang="ru-RU" sz="1400" b="1" spc="-10" dirty="0">
              <a:latin typeface="Tahoma"/>
              <a:cs typeface="Tahoma"/>
            </a:endParaRPr>
          </a:p>
        </p:txBody>
      </p:sp>
      <p:sp>
        <p:nvSpPr>
          <p:cNvPr id="24" name="object 11"/>
          <p:cNvSpPr txBox="1"/>
          <p:nvPr/>
        </p:nvSpPr>
        <p:spPr>
          <a:xfrm>
            <a:off x="5783347" y="5980970"/>
            <a:ext cx="175659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FF0000"/>
                </a:solidFill>
                <a:latin typeface="Tahoma"/>
                <a:cs typeface="Tahoma"/>
              </a:rPr>
              <a:t>АП-8</a:t>
            </a:r>
          </a:p>
          <a:p>
            <a:pPr marL="12700">
              <a:lnSpc>
                <a:spcPct val="100000"/>
              </a:lnSpc>
            </a:pPr>
            <a:r>
              <a:rPr lang="ru-RU" sz="1400" b="1" spc="-10" dirty="0" smtClean="0">
                <a:latin typeface="Tahoma"/>
                <a:cs typeface="Tahoma"/>
              </a:rPr>
              <a:t>Трудоустройство</a:t>
            </a:r>
            <a:endParaRPr lang="ru-RU" sz="1400" b="1" spc="-10" dirty="0">
              <a:latin typeface="Tahoma"/>
              <a:cs typeface="Tahoma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247" y="1359482"/>
            <a:ext cx="1165837" cy="114993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28" y="1374131"/>
            <a:ext cx="1423405" cy="95586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900" y="1399307"/>
            <a:ext cx="1368361" cy="93068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001" y="4088189"/>
            <a:ext cx="1242088" cy="12420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796" y="4335804"/>
            <a:ext cx="1327673" cy="9944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333E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212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CB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1" y="0"/>
            <a:ext cx="101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13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333E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212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CB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7" y="0"/>
            <a:ext cx="10055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72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76800"/>
            <a:ext cx="12192000" cy="1981200"/>
          </a:xfrm>
          <a:custGeom>
            <a:avLst/>
            <a:gdLst/>
            <a:ahLst/>
            <a:cxnLst/>
            <a:rect l="l" t="t" r="r" b="b"/>
            <a:pathLst>
              <a:path w="12192000" h="1981200">
                <a:moveTo>
                  <a:pt x="0" y="1981200"/>
                </a:moveTo>
                <a:lnTo>
                  <a:pt x="12192000" y="1981200"/>
                </a:lnTo>
                <a:lnTo>
                  <a:pt x="12192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83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2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229958"/>
                </a:lnTo>
                <a:lnTo>
                  <a:pt x="4063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1612"/>
                </a:lnTo>
                <a:lnTo>
                  <a:pt x="126872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358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0" y="0"/>
                </a:moveTo>
                <a:lnTo>
                  <a:pt x="4063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0" y="231647"/>
                </a:lnTo>
                <a:lnTo>
                  <a:pt x="121538" y="231647"/>
                </a:lnTo>
                <a:lnTo>
                  <a:pt x="126872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2" y="0"/>
                </a:lnTo>
                <a:lnTo>
                  <a:pt x="121538" y="0"/>
                </a:lnTo>
                <a:lnTo>
                  <a:pt x="9270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12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73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8258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230047"/>
                </a:lnTo>
                <a:lnTo>
                  <a:pt x="4190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65784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39" y="230047"/>
                </a:lnTo>
                <a:lnTo>
                  <a:pt x="129539" y="227939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315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125349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229958"/>
                </a:lnTo>
                <a:lnTo>
                  <a:pt x="3936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1612"/>
                </a:lnTo>
                <a:lnTo>
                  <a:pt x="125349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06840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3" y="0"/>
                </a:moveTo>
                <a:lnTo>
                  <a:pt x="3936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3936" y="231647"/>
                </a:lnTo>
                <a:lnTo>
                  <a:pt x="9143" y="231647"/>
                </a:lnTo>
                <a:lnTo>
                  <a:pt x="120141" y="231647"/>
                </a:lnTo>
                <a:lnTo>
                  <a:pt x="125349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12"/>
                </a:lnTo>
                <a:lnTo>
                  <a:pt x="125349" y="0"/>
                </a:lnTo>
                <a:lnTo>
                  <a:pt x="120141" y="0"/>
                </a:lnTo>
                <a:lnTo>
                  <a:pt x="9143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7000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1689"/>
                </a:lnTo>
                <a:lnTo>
                  <a:pt x="127000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80576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7000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7000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55835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229958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1689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52957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126873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230047"/>
                </a:lnTo>
                <a:lnTo>
                  <a:pt x="4191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1612"/>
                </a:lnTo>
                <a:lnTo>
                  <a:pt x="126873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04831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1" y="231647"/>
                </a:lnTo>
                <a:lnTo>
                  <a:pt x="9271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30047"/>
                </a:lnTo>
                <a:lnTo>
                  <a:pt x="131064" y="227939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7856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3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3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29958"/>
                </a:lnTo>
                <a:lnTo>
                  <a:pt x="131063" y="227850"/>
                </a:lnTo>
                <a:lnTo>
                  <a:pt x="131063" y="3708"/>
                </a:lnTo>
                <a:lnTo>
                  <a:pt x="131063" y="1689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053828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29088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397" y="0"/>
                </a:moveTo>
                <a:lnTo>
                  <a:pt x="4190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0" y="231647"/>
                </a:lnTo>
                <a:lnTo>
                  <a:pt x="9397" y="231647"/>
                </a:lnTo>
                <a:lnTo>
                  <a:pt x="120395" y="231647"/>
                </a:lnTo>
                <a:lnTo>
                  <a:pt x="125348" y="231647"/>
                </a:lnTo>
                <a:lnTo>
                  <a:pt x="129539" y="229958"/>
                </a:lnTo>
                <a:lnTo>
                  <a:pt x="129539" y="227850"/>
                </a:lnTo>
                <a:lnTo>
                  <a:pt x="129539" y="3708"/>
                </a:lnTo>
                <a:lnTo>
                  <a:pt x="129539" y="1689"/>
                </a:lnTo>
                <a:lnTo>
                  <a:pt x="125348" y="0"/>
                </a:lnTo>
                <a:lnTo>
                  <a:pt x="120395" y="0"/>
                </a:lnTo>
                <a:lnTo>
                  <a:pt x="9397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402823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525" y="0"/>
                </a:moveTo>
                <a:lnTo>
                  <a:pt x="4191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525" y="231647"/>
                </a:lnTo>
                <a:lnTo>
                  <a:pt x="121793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12"/>
                </a:lnTo>
                <a:lnTo>
                  <a:pt x="126873" y="0"/>
                </a:lnTo>
                <a:lnTo>
                  <a:pt x="121793" y="0"/>
                </a:lnTo>
                <a:lnTo>
                  <a:pt x="9525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578083" y="6001511"/>
            <a:ext cx="129539" cy="231775"/>
          </a:xfrm>
          <a:custGeom>
            <a:avLst/>
            <a:gdLst/>
            <a:ahLst/>
            <a:cxnLst/>
            <a:rect l="l" t="t" r="r" b="b"/>
            <a:pathLst>
              <a:path w="129540" h="231775">
                <a:moveTo>
                  <a:pt x="9144" y="0"/>
                </a:moveTo>
                <a:lnTo>
                  <a:pt x="4191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191" y="231647"/>
                </a:lnTo>
                <a:lnTo>
                  <a:pt x="9144" y="231647"/>
                </a:lnTo>
                <a:lnTo>
                  <a:pt x="120396" y="231647"/>
                </a:lnTo>
                <a:lnTo>
                  <a:pt x="125349" y="231647"/>
                </a:lnTo>
                <a:lnTo>
                  <a:pt x="129540" y="229958"/>
                </a:lnTo>
                <a:lnTo>
                  <a:pt x="129540" y="227850"/>
                </a:lnTo>
                <a:lnTo>
                  <a:pt x="129540" y="3708"/>
                </a:lnTo>
                <a:lnTo>
                  <a:pt x="129540" y="1689"/>
                </a:lnTo>
                <a:lnTo>
                  <a:pt x="125349" y="0"/>
                </a:lnTo>
                <a:lnTo>
                  <a:pt x="120396" y="0"/>
                </a:lnTo>
                <a:lnTo>
                  <a:pt x="9144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751819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190" y="0"/>
                </a:lnTo>
                <a:lnTo>
                  <a:pt x="0" y="1612"/>
                </a:lnTo>
                <a:lnTo>
                  <a:pt x="0" y="3708"/>
                </a:lnTo>
                <a:lnTo>
                  <a:pt x="0" y="227939"/>
                </a:lnTo>
                <a:lnTo>
                  <a:pt x="0" y="230047"/>
                </a:lnTo>
                <a:lnTo>
                  <a:pt x="4190" y="231647"/>
                </a:lnTo>
                <a:lnTo>
                  <a:pt x="9271" y="231647"/>
                </a:lnTo>
                <a:lnTo>
                  <a:pt x="121538" y="231647"/>
                </a:lnTo>
                <a:lnTo>
                  <a:pt x="126873" y="231647"/>
                </a:lnTo>
                <a:lnTo>
                  <a:pt x="131063" y="230047"/>
                </a:lnTo>
                <a:lnTo>
                  <a:pt x="131063" y="227939"/>
                </a:lnTo>
                <a:lnTo>
                  <a:pt x="131063" y="3708"/>
                </a:lnTo>
                <a:lnTo>
                  <a:pt x="131063" y="1612"/>
                </a:lnTo>
                <a:lnTo>
                  <a:pt x="126873" y="0"/>
                </a:lnTo>
                <a:lnTo>
                  <a:pt x="121538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927080" y="6001511"/>
            <a:ext cx="131445" cy="231775"/>
          </a:xfrm>
          <a:custGeom>
            <a:avLst/>
            <a:gdLst/>
            <a:ahLst/>
            <a:cxnLst/>
            <a:rect l="l" t="t" r="r" b="b"/>
            <a:pathLst>
              <a:path w="131445" h="231775">
                <a:moveTo>
                  <a:pt x="9271" y="0"/>
                </a:moveTo>
                <a:lnTo>
                  <a:pt x="4064" y="0"/>
                </a:lnTo>
                <a:lnTo>
                  <a:pt x="0" y="1689"/>
                </a:lnTo>
                <a:lnTo>
                  <a:pt x="0" y="3708"/>
                </a:lnTo>
                <a:lnTo>
                  <a:pt x="0" y="227850"/>
                </a:lnTo>
                <a:lnTo>
                  <a:pt x="0" y="229958"/>
                </a:lnTo>
                <a:lnTo>
                  <a:pt x="4064" y="231647"/>
                </a:lnTo>
                <a:lnTo>
                  <a:pt x="9271" y="231647"/>
                </a:lnTo>
                <a:lnTo>
                  <a:pt x="121539" y="231647"/>
                </a:lnTo>
                <a:lnTo>
                  <a:pt x="126873" y="231647"/>
                </a:lnTo>
                <a:lnTo>
                  <a:pt x="131064" y="229958"/>
                </a:lnTo>
                <a:lnTo>
                  <a:pt x="131064" y="227850"/>
                </a:lnTo>
                <a:lnTo>
                  <a:pt x="131064" y="3708"/>
                </a:lnTo>
                <a:lnTo>
                  <a:pt x="131064" y="1689"/>
                </a:lnTo>
                <a:lnTo>
                  <a:pt x="126873" y="0"/>
                </a:lnTo>
                <a:lnTo>
                  <a:pt x="121539" y="0"/>
                </a:lnTo>
                <a:lnTo>
                  <a:pt x="9271" y="0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648443" y="0"/>
            <a:ext cx="2543810" cy="2082164"/>
          </a:xfrm>
          <a:custGeom>
            <a:avLst/>
            <a:gdLst/>
            <a:ahLst/>
            <a:cxnLst/>
            <a:rect l="l" t="t" r="r" b="b"/>
            <a:pathLst>
              <a:path w="2543809" h="2082164">
                <a:moveTo>
                  <a:pt x="1720843" y="0"/>
                </a:moveTo>
                <a:lnTo>
                  <a:pt x="795115" y="0"/>
                </a:lnTo>
                <a:lnTo>
                  <a:pt x="0" y="860678"/>
                </a:lnTo>
                <a:lnTo>
                  <a:pt x="1322197" y="2082164"/>
                </a:lnTo>
                <a:lnTo>
                  <a:pt x="2543555" y="759967"/>
                </a:lnTo>
                <a:lnTo>
                  <a:pt x="1720843" y="0"/>
                </a:lnTo>
                <a:close/>
              </a:path>
            </a:pathLst>
          </a:custGeom>
          <a:solidFill>
            <a:srgbClr val="333E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14486" y="0"/>
            <a:ext cx="2543810" cy="1442085"/>
          </a:xfrm>
          <a:custGeom>
            <a:avLst/>
            <a:gdLst/>
            <a:ahLst/>
            <a:cxnLst/>
            <a:rect l="l" t="t" r="r" b="b"/>
            <a:pathLst>
              <a:path w="2543809" h="1442085">
                <a:moveTo>
                  <a:pt x="2414182" y="0"/>
                </a:moveTo>
                <a:lnTo>
                  <a:pt x="203540" y="0"/>
                </a:lnTo>
                <a:lnTo>
                  <a:pt x="0" y="220345"/>
                </a:lnTo>
                <a:lnTo>
                  <a:pt x="1322197" y="1441703"/>
                </a:lnTo>
                <a:lnTo>
                  <a:pt x="2543556" y="119506"/>
                </a:lnTo>
                <a:lnTo>
                  <a:pt x="2414182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057508" y="556005"/>
            <a:ext cx="1134745" cy="1526540"/>
          </a:xfrm>
          <a:custGeom>
            <a:avLst/>
            <a:gdLst/>
            <a:ahLst/>
            <a:cxnLst/>
            <a:rect l="l" t="t" r="r" b="b"/>
            <a:pathLst>
              <a:path w="1134745" h="1526539">
                <a:moveTo>
                  <a:pt x="732917" y="0"/>
                </a:moveTo>
                <a:lnTo>
                  <a:pt x="0" y="793242"/>
                </a:lnTo>
                <a:lnTo>
                  <a:pt x="793369" y="1526159"/>
                </a:lnTo>
                <a:lnTo>
                  <a:pt x="1134491" y="1156836"/>
                </a:lnTo>
                <a:lnTo>
                  <a:pt x="1134491" y="370970"/>
                </a:lnTo>
                <a:lnTo>
                  <a:pt x="732917" y="0"/>
                </a:lnTo>
                <a:close/>
              </a:path>
            </a:pathLst>
          </a:custGeom>
          <a:solidFill>
            <a:srgbClr val="212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94063" y="159512"/>
            <a:ext cx="1526540" cy="1526540"/>
          </a:xfrm>
          <a:custGeom>
            <a:avLst/>
            <a:gdLst/>
            <a:ahLst/>
            <a:cxnLst/>
            <a:rect l="l" t="t" r="r" b="b"/>
            <a:pathLst>
              <a:path w="1526540" h="1526539">
                <a:moveTo>
                  <a:pt x="732789" y="0"/>
                </a:moveTo>
                <a:lnTo>
                  <a:pt x="0" y="793242"/>
                </a:lnTo>
                <a:lnTo>
                  <a:pt x="793241" y="1526159"/>
                </a:lnTo>
                <a:lnTo>
                  <a:pt x="1526158" y="732790"/>
                </a:lnTo>
                <a:lnTo>
                  <a:pt x="732789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81029" y="1986914"/>
            <a:ext cx="763270" cy="763270"/>
          </a:xfrm>
          <a:custGeom>
            <a:avLst/>
            <a:gdLst/>
            <a:ahLst/>
            <a:cxnLst/>
            <a:rect l="l" t="t" r="r" b="b"/>
            <a:pathLst>
              <a:path w="763270" h="763269">
                <a:moveTo>
                  <a:pt x="366395" y="0"/>
                </a:moveTo>
                <a:lnTo>
                  <a:pt x="0" y="396621"/>
                </a:lnTo>
                <a:lnTo>
                  <a:pt x="396748" y="763143"/>
                </a:lnTo>
                <a:lnTo>
                  <a:pt x="763143" y="366395"/>
                </a:lnTo>
                <a:lnTo>
                  <a:pt x="366395" y="0"/>
                </a:lnTo>
                <a:close/>
              </a:path>
            </a:pathLst>
          </a:custGeom>
          <a:solidFill>
            <a:srgbClr val="ACB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60" y="0"/>
            <a:ext cx="104812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7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394</Words>
  <Application>Microsoft Office PowerPoint</Application>
  <PresentationFormat>Широкоэкранный</PresentationFormat>
  <Paragraphs>131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Impact</vt:lpstr>
      <vt:lpstr>Tahoma</vt:lpstr>
      <vt:lpstr>Office Theme</vt:lpstr>
      <vt:lpstr>Презентация PowerPoint</vt:lpstr>
      <vt:lpstr>ВЫПОЛНЕНО:</vt:lpstr>
      <vt:lpstr>ОСТАЛОСЬ:</vt:lpstr>
      <vt:lpstr>ГОТОВНОСТЬ РПД по ОПОП 2023 г. набора:</vt:lpstr>
      <vt:lpstr>ОТЧЕТ по модулю «АМ»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ПОСТАНОВЛЕНИЯ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 Дмитриевна Ядреева</cp:lastModifiedBy>
  <cp:revision>13</cp:revision>
  <cp:lastPrinted>2023-05-22T01:40:04Z</cp:lastPrinted>
  <dcterms:created xsi:type="dcterms:W3CDTF">2023-01-24T16:18:09Z</dcterms:created>
  <dcterms:modified xsi:type="dcterms:W3CDTF">2023-05-22T01:41:22Z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2021-12-28T00:00:00Z</vt:filetime>
  </property>
  <property fmtid="{D5CDD505-2E9C-101B-9397-08002B2CF9AE}" pid="3" name="LastSaved">
    <vt:filetime>2023-01-24T00:00:00Z</vt:filetime>
  </property>
</Properties>
</file>