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5" r:id="rId1"/>
    <p:sldMasterId id="2147484048" r:id="rId2"/>
  </p:sldMasterIdLst>
  <p:notesMasterIdLst>
    <p:notesMasterId r:id="rId28"/>
  </p:notesMasterIdLst>
  <p:handoutMasterIdLst>
    <p:handoutMasterId r:id="rId29"/>
  </p:handoutMasterIdLst>
  <p:sldIdLst>
    <p:sldId id="399" r:id="rId3"/>
    <p:sldId id="491" r:id="rId4"/>
    <p:sldId id="457" r:id="rId5"/>
    <p:sldId id="405" r:id="rId6"/>
    <p:sldId id="461" r:id="rId7"/>
    <p:sldId id="421" r:id="rId8"/>
    <p:sldId id="475" r:id="rId9"/>
    <p:sldId id="430" r:id="rId10"/>
    <p:sldId id="460" r:id="rId11"/>
    <p:sldId id="419" r:id="rId12"/>
    <p:sldId id="431" r:id="rId13"/>
    <p:sldId id="432" r:id="rId14"/>
    <p:sldId id="435" r:id="rId15"/>
    <p:sldId id="423" r:id="rId16"/>
    <p:sldId id="436" r:id="rId17"/>
    <p:sldId id="437" r:id="rId18"/>
    <p:sldId id="438" r:id="rId19"/>
    <p:sldId id="459" r:id="rId20"/>
    <p:sldId id="260" r:id="rId21"/>
    <p:sldId id="478" r:id="rId22"/>
    <p:sldId id="477" r:id="rId23"/>
    <p:sldId id="344" r:id="rId24"/>
    <p:sldId id="492" r:id="rId25"/>
    <p:sldId id="494" r:id="rId26"/>
    <p:sldId id="495" r:id="rId27"/>
  </p:sldIdLst>
  <p:sldSz cx="9144000" cy="6858000" type="screen4x3"/>
  <p:notesSz cx="6761163" cy="99425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FF5050"/>
    <a:srgbClr val="CC0066"/>
    <a:srgbClr val="FFCC99"/>
    <a:srgbClr val="FFFF99"/>
    <a:srgbClr val="0000CC"/>
    <a:srgbClr val="FFFF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68" autoAdjust="0"/>
    <p:restoredTop sz="94084" autoAdjust="0"/>
  </p:normalViewPr>
  <p:slideViewPr>
    <p:cSldViewPr>
      <p:cViewPr varScale="1">
        <p:scale>
          <a:sx n="109" d="100"/>
          <a:sy n="109" d="100"/>
        </p:scale>
        <p:origin x="208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44;&#1080;&#1072;&#1075;&#1088;&#1072;&#1084;&#1084;&#1099;%20&#1082;%20&#1086;&#1090;&#1095;&#1077;&#1090;&#1091;%20&#1057;&#1052;%20-20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44;&#1080;&#1072;&#1075;&#1088;&#1072;&#1084;&#1084;&#1099;%20&#1082;%20&#1086;&#1090;&#1095;&#1077;&#1090;&#1091;%20&#1057;&#1052;%20-20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44;&#1080;&#1072;&#1075;&#1088;&#1072;&#1084;&#1084;&#1099;%20&#1082;%20&#1086;&#1090;&#1095;&#1077;&#1090;&#1091;%20&#1057;&#1052;%20-20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44;&#1080;&#1072;&#1075;&#1088;&#1072;&#1084;&#1084;&#1099;%20&#1082;%20&#1086;&#1090;&#1095;&#1077;&#1090;&#1091;%20&#1057;&#1052;%20-20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Лист3!$A$2</c:f>
              <c:strCache>
                <c:ptCount val="1"/>
                <c:pt idx="0">
                  <c:v>Бюджетные средства РФ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Лист3!$B$1:$G$1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Лист3!$B$2:$G$2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C5-40D7-B5A4-059247F66911}"/>
            </c:ext>
          </c:extLst>
        </c:ser>
        <c:ser>
          <c:idx val="1"/>
          <c:order val="1"/>
          <c:tx>
            <c:strRef>
              <c:f>Лист3!$A$3</c:f>
              <c:strCache>
                <c:ptCount val="1"/>
                <c:pt idx="0">
                  <c:v>Средства Научных фондов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Лист3!$B$1:$G$1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Лист3!$B$3:$G$3</c:f>
              <c:numCache>
                <c:formatCode>General</c:formatCode>
                <c:ptCount val="6"/>
                <c:pt idx="0">
                  <c:v>50</c:v>
                </c:pt>
                <c:pt idx="1">
                  <c:v>50</c:v>
                </c:pt>
                <c:pt idx="2">
                  <c:v>0</c:v>
                </c:pt>
                <c:pt idx="3">
                  <c:v>1389.89</c:v>
                </c:pt>
                <c:pt idx="4">
                  <c:v>1587.09</c:v>
                </c:pt>
                <c:pt idx="5" formatCode="0.00">
                  <c:v>1685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C5-40D7-B5A4-059247F66911}"/>
            </c:ext>
          </c:extLst>
        </c:ser>
        <c:ser>
          <c:idx val="2"/>
          <c:order val="2"/>
          <c:tx>
            <c:strRef>
              <c:f>Лист3!$A$4</c:f>
              <c:strCache>
                <c:ptCount val="1"/>
                <c:pt idx="0">
                  <c:v>Бюджетные средства РС(Я)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460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Лист3!$B$1:$G$1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Лист3!$B$4:$G$4</c:f>
              <c:numCache>
                <c:formatCode>General</c:formatCode>
                <c:ptCount val="6"/>
                <c:pt idx="0">
                  <c:v>121.5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C5-40D7-B5A4-059247F66911}"/>
            </c:ext>
          </c:extLst>
        </c:ser>
        <c:ser>
          <c:idx val="3"/>
          <c:order val="3"/>
          <c:tx>
            <c:strRef>
              <c:f>Лист3!$A$5</c:f>
              <c:strCache>
                <c:ptCount val="1"/>
                <c:pt idx="0">
                  <c:v>Средства хоз. договоров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Лист3!$B$1:$G$1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Лист3!$B$5:$G$5</c:f>
              <c:numCache>
                <c:formatCode>General</c:formatCode>
                <c:ptCount val="6"/>
                <c:pt idx="0">
                  <c:v>3270</c:v>
                </c:pt>
                <c:pt idx="1">
                  <c:v>2827.76</c:v>
                </c:pt>
                <c:pt idx="2">
                  <c:v>4507.549</c:v>
                </c:pt>
                <c:pt idx="3">
                  <c:v>4181.0844999999999</c:v>
                </c:pt>
                <c:pt idx="4">
                  <c:v>4229.7700000000004</c:v>
                </c:pt>
                <c:pt idx="5" formatCode="0.00">
                  <c:v>4553.91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7C5-40D7-B5A4-059247F669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9"/>
        <c:overlap val="-3"/>
        <c:axId val="882533536"/>
        <c:axId val="882532288"/>
      </c:barChart>
      <c:lineChart>
        <c:grouping val="standard"/>
        <c:varyColors val="0"/>
        <c:ser>
          <c:idx val="4"/>
          <c:order val="4"/>
          <c:tx>
            <c:strRef>
              <c:f>Лист3!$A$6</c:f>
              <c:strCache>
                <c:ptCount val="1"/>
                <c:pt idx="0">
                  <c:v>Всего</c:v>
                </c:pt>
              </c:strCache>
            </c:strRef>
          </c:tx>
          <c:spPr>
            <a:ln w="28575" cap="rnd">
              <a:solidFill>
                <a:srgbClr val="009900"/>
              </a:solidFill>
              <a:round/>
            </a:ln>
            <a:effectLst>
              <a:glow rad="368300">
                <a:srgbClr val="CCFFCC">
                  <a:alpha val="40000"/>
                </a:srgbClr>
              </a:glow>
            </a:effectLst>
          </c:spPr>
          <c:marker>
            <c:symbol val="circle"/>
            <c:size val="9"/>
            <c:spPr>
              <a:solidFill>
                <a:srgbClr val="C00000"/>
              </a:solidFill>
              <a:ln w="28575">
                <a:solidFill>
                  <a:srgbClr val="C00000"/>
                </a:solidFill>
              </a:ln>
              <a:effectLst>
                <a:glow rad="368300">
                  <a:srgbClr val="CCFFCC">
                    <a:alpha val="40000"/>
                  </a:srgb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</c:marker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C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numRef>
              <c:f>Лист3!$B$1:$F$1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Лист3!$B$6:$G$6</c:f>
              <c:numCache>
                <c:formatCode>General</c:formatCode>
                <c:ptCount val="6"/>
                <c:pt idx="0">
                  <c:v>3441.5</c:v>
                </c:pt>
                <c:pt idx="1">
                  <c:v>2877.76</c:v>
                </c:pt>
                <c:pt idx="2">
                  <c:v>4507.549</c:v>
                </c:pt>
                <c:pt idx="3">
                  <c:v>5570.9745000000003</c:v>
                </c:pt>
                <c:pt idx="4">
                  <c:v>5816.8600000000006</c:v>
                </c:pt>
                <c:pt idx="5" formatCode="0.00">
                  <c:v>6238.9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7C5-40D7-B5A4-059247F669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2534368"/>
        <c:axId val="882533952"/>
      </c:lineChart>
      <c:catAx>
        <c:axId val="8825335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200" b="1" i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Год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82532288"/>
        <c:crosses val="autoZero"/>
        <c:auto val="1"/>
        <c:lblAlgn val="ctr"/>
        <c:lblOffset val="100"/>
        <c:noMultiLvlLbl val="0"/>
      </c:catAx>
      <c:valAx>
        <c:axId val="882532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Финансирование (по видам), тыс.руб.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82533536"/>
        <c:crosses val="autoZero"/>
        <c:crossBetween val="between"/>
      </c:valAx>
      <c:valAx>
        <c:axId val="88253395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99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Финансирование</a:t>
                </a:r>
                <a:r>
                  <a:rPr lang="ru-RU" sz="1400" b="1" i="1" baseline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(всего), тыс.руб.</a:t>
                </a:r>
                <a:endParaRPr lang="ru-RU" sz="1400" b="1" i="1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99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rgbClr val="0099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82534368"/>
        <c:crosses val="max"/>
        <c:crossBetween val="between"/>
      </c:valAx>
      <c:catAx>
        <c:axId val="8825343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825339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6631671041119867E-2"/>
          <c:y val="0.83702495767910667"/>
          <c:w val="0.95719403701988248"/>
          <c:h val="0.14719594961872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1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c:spPr>
    </c:sideWall>
    <c:back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4571948998178506E-3"/>
                  <c:y val="-3.94088669950739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B78-49FC-B2AA-9621A2532C40}"/>
                </c:ext>
              </c:extLst>
            </c:dLbl>
            <c:dLbl>
              <c:idx val="1"/>
              <c:layout>
                <c:manualLayout>
                  <c:x val="1.3114754098360656E-2"/>
                  <c:y val="-4.81663929939793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B78-49FC-B2AA-9621A2532C40}"/>
                </c:ext>
              </c:extLst>
            </c:dLbl>
            <c:dLbl>
              <c:idx val="2"/>
              <c:layout>
                <c:manualLayout>
                  <c:x val="7.2859744990892532E-3"/>
                  <c:y val="-3.0651340996168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B78-49FC-B2AA-9621A2532C40}"/>
                </c:ext>
              </c:extLst>
            </c:dLbl>
            <c:dLbl>
              <c:idx val="3"/>
              <c:layout>
                <c:manualLayout>
                  <c:x val="1.4571948998178506E-3"/>
                  <c:y val="-3.2840722495894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B78-49FC-B2AA-9621A2532C40}"/>
                </c:ext>
              </c:extLst>
            </c:dLbl>
            <c:dLbl>
              <c:idx val="4"/>
              <c:layout>
                <c:manualLayout>
                  <c:x val="1.4571948998178506E-3"/>
                  <c:y val="-3.0651340996168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B78-49FC-B2AA-9621A2532C40}"/>
                </c:ext>
              </c:extLst>
            </c:dLbl>
            <c:dLbl>
              <c:idx val="5"/>
              <c:layout>
                <c:manualLayout>
                  <c:x val="8.7431693989069963E-3"/>
                  <c:y val="-2.4083196496989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B78-49FC-B2AA-9621A2532C40}"/>
                </c:ext>
              </c:extLst>
            </c:dLbl>
            <c:dLbl>
              <c:idx val="6"/>
              <c:layout>
                <c:manualLayout>
                  <c:x val="7.2859744990891465E-3"/>
                  <c:y val="-3.7219485495347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B78-49FC-B2AA-9621A2532C40}"/>
                </c:ext>
              </c:extLst>
            </c:dLbl>
            <c:dLbl>
              <c:idx val="8"/>
              <c:layout>
                <c:manualLayout>
                  <c:x val="7.2859744990893599E-3"/>
                  <c:y val="-5.25451559934318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B78-49FC-B2AA-9621A2532C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1" u="sng" strike="noStrike" kern="1200" baseline="0">
                    <a:solidFill>
                      <a:srgbClr val="C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C0000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Лист4!$A$2:$A$10</c:f>
              <c:strCache>
                <c:ptCount val="8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</c:strCache>
            </c:strRef>
          </c:cat>
          <c:val>
            <c:numRef>
              <c:f>Лист4!$B$2:$B$10</c:f>
              <c:numCache>
                <c:formatCode>0</c:formatCode>
                <c:ptCount val="9"/>
                <c:pt idx="0">
                  <c:v>3186</c:v>
                </c:pt>
                <c:pt idx="1">
                  <c:v>185</c:v>
                </c:pt>
                <c:pt idx="2">
                  <c:v>113</c:v>
                </c:pt>
                <c:pt idx="3">
                  <c:v>1706</c:v>
                </c:pt>
                <c:pt idx="4">
                  <c:v>279</c:v>
                </c:pt>
                <c:pt idx="5">
                  <c:v>460</c:v>
                </c:pt>
                <c:pt idx="6">
                  <c:v>310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B78-49FC-B2AA-9621A2532C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7"/>
        <c:shape val="box"/>
        <c:axId val="689067775"/>
        <c:axId val="689069439"/>
        <c:axId val="0"/>
      </c:bar3DChart>
      <c:catAx>
        <c:axId val="68906777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2000" b="1" i="1">
                    <a:solidFill>
                      <a:sysClr val="windowText" lastClr="000000"/>
                    </a:solidFill>
                  </a:rPr>
                  <a:t>Структурные подразделения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689069439"/>
        <c:crosses val="autoZero"/>
        <c:auto val="1"/>
        <c:lblAlgn val="ctr"/>
        <c:lblOffset val="100"/>
        <c:noMultiLvlLbl val="0"/>
      </c:catAx>
      <c:valAx>
        <c:axId val="689069439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1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6890677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Лист7!$A$3</c:f>
              <c:strCache>
                <c:ptCount val="1"/>
                <c:pt idx="0">
                  <c:v>Wos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Лист7!$B$3:$K$3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  <c:pt idx="6">
                  <c:v>0</c:v>
                </c:pt>
                <c:pt idx="7">
                  <c:v>2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89-4A0A-AA07-7AFC8B148B87}"/>
            </c:ext>
          </c:extLst>
        </c:ser>
        <c:ser>
          <c:idx val="1"/>
          <c:order val="1"/>
          <c:tx>
            <c:strRef>
              <c:f>Лист7!$A$4</c:f>
              <c:strCache>
                <c:ptCount val="1"/>
                <c:pt idx="0">
                  <c:v>Scopus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Лист7!$B$4:$K$4</c:f>
              <c:numCache>
                <c:formatCode>General</c:formatCode>
                <c:ptCount val="10"/>
                <c:pt idx="0">
                  <c:v>0.8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</c:v>
                </c:pt>
                <c:pt idx="6">
                  <c:v>0</c:v>
                </c:pt>
                <c:pt idx="7">
                  <c:v>0</c:v>
                </c:pt>
                <c:pt idx="8">
                  <c:v>0.9</c:v>
                </c:pt>
                <c:pt idx="9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89-4A0A-AA07-7AFC8B148B87}"/>
            </c:ext>
          </c:extLst>
        </c:ser>
        <c:ser>
          <c:idx val="2"/>
          <c:order val="2"/>
          <c:tx>
            <c:strRef>
              <c:f>Лист7!$A$5</c:f>
              <c:strCache>
                <c:ptCount val="1"/>
                <c:pt idx="0">
                  <c:v>ВАК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Лист7!$B$5:$K$5</c:f>
              <c:numCache>
                <c:formatCode>General</c:formatCode>
                <c:ptCount val="10"/>
                <c:pt idx="0">
                  <c:v>3.4</c:v>
                </c:pt>
                <c:pt idx="1">
                  <c:v>5</c:v>
                </c:pt>
                <c:pt idx="2">
                  <c:v>1</c:v>
                </c:pt>
                <c:pt idx="3">
                  <c:v>10.5</c:v>
                </c:pt>
                <c:pt idx="4">
                  <c:v>2</c:v>
                </c:pt>
                <c:pt idx="5">
                  <c:v>52.5</c:v>
                </c:pt>
                <c:pt idx="6">
                  <c:v>6</c:v>
                </c:pt>
                <c:pt idx="7">
                  <c:v>9</c:v>
                </c:pt>
                <c:pt idx="8">
                  <c:v>0.3</c:v>
                </c:pt>
                <c:pt idx="9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B89-4A0A-AA07-7AFC8B148B87}"/>
            </c:ext>
          </c:extLst>
        </c:ser>
        <c:ser>
          <c:idx val="3"/>
          <c:order val="3"/>
          <c:tx>
            <c:strRef>
              <c:f>Лист7!$A$6</c:f>
              <c:strCache>
                <c:ptCount val="1"/>
                <c:pt idx="0">
                  <c:v>РИНЦ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Лист7!$B$6:$K$6</c:f>
              <c:numCache>
                <c:formatCode>General</c:formatCode>
                <c:ptCount val="10"/>
                <c:pt idx="0">
                  <c:v>3.8</c:v>
                </c:pt>
                <c:pt idx="1">
                  <c:v>5</c:v>
                </c:pt>
                <c:pt idx="2">
                  <c:v>1</c:v>
                </c:pt>
                <c:pt idx="3">
                  <c:v>11.5</c:v>
                </c:pt>
                <c:pt idx="4">
                  <c:v>2</c:v>
                </c:pt>
                <c:pt idx="5">
                  <c:v>54.5</c:v>
                </c:pt>
                <c:pt idx="6">
                  <c:v>10</c:v>
                </c:pt>
                <c:pt idx="7">
                  <c:v>8</c:v>
                </c:pt>
                <c:pt idx="8">
                  <c:v>0.3</c:v>
                </c:pt>
                <c:pt idx="9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B89-4A0A-AA07-7AFC8B148B87}"/>
            </c:ext>
          </c:extLst>
        </c:ser>
        <c:ser>
          <c:idx val="4"/>
          <c:order val="4"/>
          <c:tx>
            <c:strRef>
              <c:f>Лист7!$A$7</c:f>
              <c:strCache>
                <c:ptCount val="1"/>
                <c:pt idx="0">
                  <c:v>РИД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Лист7!$B$7:$K$7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B89-4A0A-AA07-7AFC8B148B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1"/>
        <c:shape val="box"/>
        <c:axId val="72111487"/>
        <c:axId val="72108991"/>
        <c:axId val="0"/>
      </c:bar3DChart>
      <c:catAx>
        <c:axId val="721114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2108991"/>
        <c:crosses val="autoZero"/>
        <c:auto val="1"/>
        <c:lblAlgn val="ctr"/>
        <c:lblOffset val="100"/>
        <c:noMultiLvlLbl val="0"/>
      </c:catAx>
      <c:valAx>
        <c:axId val="721089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600" b="1" i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Количество публикаций,</a:t>
                </a:r>
                <a:r>
                  <a:rPr lang="ru-RU" sz="1600" b="1" i="1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ед</a:t>
                </a:r>
                <a:endParaRPr lang="ru-RU" sz="1600" b="1" i="1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1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2111487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1" i="1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Лист5!$A$3</c:f>
              <c:strCache>
                <c:ptCount val="1"/>
                <c:pt idx="0">
                  <c:v>ВАК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Лист5!$B$2:$I$2</c:f>
              <c:strCache>
                <c:ptCount val="8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</c:strCache>
            </c:strRef>
          </c:cat>
          <c:val>
            <c:numRef>
              <c:f>Лист5!$B$3:$I$3</c:f>
              <c:numCache>
                <c:formatCode>General</c:formatCode>
                <c:ptCount val="8"/>
                <c:pt idx="0">
                  <c:v>0</c:v>
                </c:pt>
                <c:pt idx="1">
                  <c:v>3</c:v>
                </c:pt>
                <c:pt idx="2">
                  <c:v>1</c:v>
                </c:pt>
                <c:pt idx="3">
                  <c:v>4</c:v>
                </c:pt>
                <c:pt idx="4">
                  <c:v>0</c:v>
                </c:pt>
                <c:pt idx="5">
                  <c:v>38</c:v>
                </c:pt>
                <c:pt idx="6">
                  <c:v>5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CE-4F48-B5E2-F0DB6582F2CE}"/>
            </c:ext>
          </c:extLst>
        </c:ser>
        <c:ser>
          <c:idx val="1"/>
          <c:order val="1"/>
          <c:tx>
            <c:strRef>
              <c:f>Лист5!$A$4</c:f>
              <c:strCache>
                <c:ptCount val="1"/>
                <c:pt idx="0">
                  <c:v>РИНЦ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Лист5!$B$2:$I$2</c:f>
              <c:strCache>
                <c:ptCount val="8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</c:strCache>
            </c:strRef>
          </c:cat>
          <c:val>
            <c:numRef>
              <c:f>Лист5!$B$4:$I$4</c:f>
              <c:numCache>
                <c:formatCode>General</c:formatCode>
                <c:ptCount val="8"/>
                <c:pt idx="0">
                  <c:v>2</c:v>
                </c:pt>
                <c:pt idx="1">
                  <c:v>8</c:v>
                </c:pt>
                <c:pt idx="2">
                  <c:v>3</c:v>
                </c:pt>
                <c:pt idx="3">
                  <c:v>3</c:v>
                </c:pt>
                <c:pt idx="4">
                  <c:v>0</c:v>
                </c:pt>
                <c:pt idx="5">
                  <c:v>9</c:v>
                </c:pt>
                <c:pt idx="6">
                  <c:v>21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CE-4F48-B5E2-F0DB6582F2C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06649295"/>
        <c:axId val="1606654703"/>
      </c:barChart>
      <c:lineChart>
        <c:grouping val="standard"/>
        <c:varyColors val="0"/>
        <c:ser>
          <c:idx val="2"/>
          <c:order val="2"/>
          <c:tx>
            <c:strRef>
              <c:f>Лист5!$A$5</c:f>
              <c:strCache>
                <c:ptCount val="1"/>
                <c:pt idx="0">
                  <c:v>Кол-во студентов, очного обучения</c:v>
                </c:pt>
              </c:strCache>
            </c:strRef>
          </c:tx>
          <c:spPr>
            <a:ln w="28575" cap="rnd">
              <a:solidFill>
                <a:srgbClr val="92D05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Лист5!$B$2:$I$2</c:f>
              <c:strCache>
                <c:ptCount val="8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</c:strCache>
            </c:strRef>
          </c:cat>
          <c:val>
            <c:numRef>
              <c:f>Лист5!$B$5:$I$5</c:f>
              <c:numCache>
                <c:formatCode>General</c:formatCode>
                <c:ptCount val="8"/>
                <c:pt idx="0">
                  <c:v>137</c:v>
                </c:pt>
                <c:pt idx="1">
                  <c:v>53</c:v>
                </c:pt>
                <c:pt idx="2">
                  <c:v>65</c:v>
                </c:pt>
                <c:pt idx="3">
                  <c:v>50</c:v>
                </c:pt>
                <c:pt idx="4">
                  <c:v>0</c:v>
                </c:pt>
                <c:pt idx="5">
                  <c:v>56</c:v>
                </c:pt>
                <c:pt idx="6">
                  <c:v>52</c:v>
                </c:pt>
                <c:pt idx="7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3CE-4F48-B5E2-F0DB6582F2C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06649295"/>
        <c:axId val="1606654703"/>
      </c:lineChart>
      <c:catAx>
        <c:axId val="1606649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6654703"/>
        <c:crosses val="autoZero"/>
        <c:auto val="1"/>
        <c:lblAlgn val="ctr"/>
        <c:lblOffset val="100"/>
        <c:noMultiLvlLbl val="0"/>
      </c:catAx>
      <c:valAx>
        <c:axId val="1606654703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66492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409478-6700-4641-BE6B-5CC2BF27AFA3}" type="doc">
      <dgm:prSet loTypeId="urn:microsoft.com/office/officeart/2005/8/layout/vList2" loCatId="list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B7FE6EC0-407A-4535-8BD4-FE10B7762DEA}">
      <dgm:prSet custT="1"/>
      <dgm:spPr/>
      <dgm:t>
        <a:bodyPr/>
        <a:lstStyle/>
        <a:p>
          <a:pPr algn="ctr" rtl="0"/>
          <a:r>
            <a:rPr lang="ru-RU" sz="1600" b="1" i="1" dirty="0" smtClean="0"/>
            <a:t>Научно-технический совет ТИ (ф) СВФУ</a:t>
          </a:r>
          <a:endParaRPr lang="ru-RU" sz="1600" i="1" dirty="0"/>
        </a:p>
      </dgm:t>
    </dgm:pt>
    <dgm:pt modelId="{564526E0-267E-4348-9C1E-D56345272F1B}" type="parTrans" cxnId="{6DA01080-D340-477F-9A9F-95DAD8EE7280}">
      <dgm:prSet/>
      <dgm:spPr/>
      <dgm:t>
        <a:bodyPr/>
        <a:lstStyle/>
        <a:p>
          <a:endParaRPr lang="ru-RU"/>
        </a:p>
      </dgm:t>
    </dgm:pt>
    <dgm:pt modelId="{0EC3BDDC-B276-47F1-A40C-C7D723D36F4B}" type="sibTrans" cxnId="{6DA01080-D340-477F-9A9F-95DAD8EE7280}">
      <dgm:prSet/>
      <dgm:spPr/>
      <dgm:t>
        <a:bodyPr/>
        <a:lstStyle/>
        <a:p>
          <a:endParaRPr lang="ru-RU"/>
        </a:p>
      </dgm:t>
    </dgm:pt>
    <dgm:pt modelId="{49912973-A163-4E66-BBF8-90C4AAEB57B3}" type="pres">
      <dgm:prSet presAssocID="{F8409478-6700-4641-BE6B-5CC2BF27AF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786417-75FD-4D94-95D4-2B5BA636A464}" type="pres">
      <dgm:prSet presAssocID="{B7FE6EC0-407A-4535-8BD4-FE10B7762DEA}" presName="parentText" presStyleLbl="node1" presStyleIdx="0" presStyleCnt="1" custLinFactNeighborY="675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156216-EABC-46DF-ADB9-666AE0E722E3}" type="presOf" srcId="{B7FE6EC0-407A-4535-8BD4-FE10B7762DEA}" destId="{A0786417-75FD-4D94-95D4-2B5BA636A464}" srcOrd="0" destOrd="0" presId="urn:microsoft.com/office/officeart/2005/8/layout/vList2"/>
    <dgm:cxn modelId="{6DA01080-D340-477F-9A9F-95DAD8EE7280}" srcId="{F8409478-6700-4641-BE6B-5CC2BF27AFA3}" destId="{B7FE6EC0-407A-4535-8BD4-FE10B7762DEA}" srcOrd="0" destOrd="0" parTransId="{564526E0-267E-4348-9C1E-D56345272F1B}" sibTransId="{0EC3BDDC-B276-47F1-A40C-C7D723D36F4B}"/>
    <dgm:cxn modelId="{D1356B58-9CED-4665-95F8-8643100195D1}" type="presOf" srcId="{F8409478-6700-4641-BE6B-5CC2BF27AFA3}" destId="{49912973-A163-4E66-BBF8-90C4AAEB57B3}" srcOrd="0" destOrd="0" presId="urn:microsoft.com/office/officeart/2005/8/layout/vList2"/>
    <dgm:cxn modelId="{0A9EF32A-E171-488D-B405-88649293BB30}" type="presParOf" srcId="{49912973-A163-4E66-BBF8-90C4AAEB57B3}" destId="{A0786417-75FD-4D94-95D4-2B5BA636A46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FBB60C-68E6-464C-9CBE-B7E9631FEA28}" type="doc">
      <dgm:prSet loTypeId="urn:microsoft.com/office/officeart/2005/8/layout/vList2" loCatId="list" qsTypeId="urn:microsoft.com/office/officeart/2005/8/quickstyle/simple5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6692D09A-B044-4400-8500-1B9D20DFC696}">
      <dgm:prSet custT="1"/>
      <dgm:spPr/>
      <dgm:t>
        <a:bodyPr/>
        <a:lstStyle/>
        <a:p>
          <a:pPr rtl="0"/>
          <a:r>
            <a:rPr lang="ru-RU" sz="1400" b="0" i="0" dirty="0" smtClean="0"/>
            <a:t>строительное дело</a:t>
          </a:r>
          <a:endParaRPr lang="ru-RU" sz="1400" b="0" dirty="0"/>
        </a:p>
      </dgm:t>
    </dgm:pt>
    <dgm:pt modelId="{B0370310-8ECE-4837-B14F-97D65A73096E}" type="parTrans" cxnId="{28A48CDE-7C16-40BF-AD2C-8E06937C0DEF}">
      <dgm:prSet/>
      <dgm:spPr/>
      <dgm:t>
        <a:bodyPr/>
        <a:lstStyle/>
        <a:p>
          <a:endParaRPr lang="ru-RU" sz="1400" b="0"/>
        </a:p>
      </dgm:t>
    </dgm:pt>
    <dgm:pt modelId="{6489DE23-3DE7-4C8D-80A6-1B1BB9DBDCC7}" type="sibTrans" cxnId="{28A48CDE-7C16-40BF-AD2C-8E06937C0DEF}">
      <dgm:prSet/>
      <dgm:spPr/>
      <dgm:t>
        <a:bodyPr/>
        <a:lstStyle/>
        <a:p>
          <a:endParaRPr lang="ru-RU" sz="1400" b="0"/>
        </a:p>
      </dgm:t>
    </dgm:pt>
    <dgm:pt modelId="{580604C2-5519-4F4B-BC31-910E64E265D1}">
      <dgm:prSet custT="1"/>
      <dgm:spPr/>
      <dgm:t>
        <a:bodyPr/>
        <a:lstStyle/>
        <a:p>
          <a:pPr rtl="0"/>
          <a:r>
            <a:rPr lang="ru-RU" sz="1400" b="0" i="0" dirty="0" smtClean="0"/>
            <a:t>электропривод и автоматизация производственных процессов</a:t>
          </a:r>
          <a:endParaRPr lang="ru-RU" sz="1400" b="0" dirty="0"/>
        </a:p>
      </dgm:t>
    </dgm:pt>
    <dgm:pt modelId="{1EC81E47-5C58-4D01-9382-4507FC34966F}" type="parTrans" cxnId="{1E0DB1A5-1943-4B3F-9EB5-A6CBB63DC09C}">
      <dgm:prSet/>
      <dgm:spPr/>
      <dgm:t>
        <a:bodyPr/>
        <a:lstStyle/>
        <a:p>
          <a:endParaRPr lang="ru-RU" sz="1400" b="0"/>
        </a:p>
      </dgm:t>
    </dgm:pt>
    <dgm:pt modelId="{964BB748-6D09-496F-B40B-C962D29A9F70}" type="sibTrans" cxnId="{1E0DB1A5-1943-4B3F-9EB5-A6CBB63DC09C}">
      <dgm:prSet/>
      <dgm:spPr/>
      <dgm:t>
        <a:bodyPr/>
        <a:lstStyle/>
        <a:p>
          <a:endParaRPr lang="ru-RU" sz="1400" b="0"/>
        </a:p>
      </dgm:t>
    </dgm:pt>
    <dgm:pt modelId="{A4A9BEC5-CCEB-4911-BA8D-D04CFA9ACDCF}">
      <dgm:prSet custT="1"/>
      <dgm:spPr/>
      <dgm:t>
        <a:bodyPr/>
        <a:lstStyle/>
        <a:p>
          <a:pPr rtl="0"/>
          <a:r>
            <a:rPr lang="ru-RU" sz="1400" b="0" i="0" dirty="0" smtClean="0"/>
            <a:t>математика и информатика</a:t>
          </a:r>
          <a:endParaRPr lang="ru-RU" sz="1400" b="0" dirty="0"/>
        </a:p>
      </dgm:t>
    </dgm:pt>
    <dgm:pt modelId="{6AAB197C-2B5A-430B-A023-CD6FF727E25A}" type="parTrans" cxnId="{9F9190BF-7A9D-49F8-BB30-798C069A5816}">
      <dgm:prSet/>
      <dgm:spPr/>
      <dgm:t>
        <a:bodyPr/>
        <a:lstStyle/>
        <a:p>
          <a:endParaRPr lang="ru-RU" sz="1400" b="0"/>
        </a:p>
      </dgm:t>
    </dgm:pt>
    <dgm:pt modelId="{FB9AE388-980F-4894-89F5-48CF53D6738E}" type="sibTrans" cxnId="{9F9190BF-7A9D-49F8-BB30-798C069A5816}">
      <dgm:prSet/>
      <dgm:spPr/>
      <dgm:t>
        <a:bodyPr/>
        <a:lstStyle/>
        <a:p>
          <a:endParaRPr lang="ru-RU" sz="1400" b="0"/>
        </a:p>
      </dgm:t>
    </dgm:pt>
    <dgm:pt modelId="{1394F82C-6C93-43C4-928D-C6C18E0D3638}">
      <dgm:prSet custT="1"/>
      <dgm:spPr/>
      <dgm:t>
        <a:bodyPr/>
        <a:lstStyle/>
        <a:p>
          <a:pPr rtl="0"/>
          <a:r>
            <a:rPr lang="ru-RU" sz="1400" b="0" i="0" dirty="0" smtClean="0"/>
            <a:t>экономика и социально-гуманитарные дисциплины</a:t>
          </a:r>
          <a:endParaRPr lang="ru-RU" sz="1400" b="0" dirty="0"/>
        </a:p>
      </dgm:t>
    </dgm:pt>
    <dgm:pt modelId="{ED5F8DBC-00DF-42AE-B70F-C71782ABDA00}" type="parTrans" cxnId="{0FA9BF68-641E-40B3-A651-740CADAA158A}">
      <dgm:prSet/>
      <dgm:spPr/>
      <dgm:t>
        <a:bodyPr/>
        <a:lstStyle/>
        <a:p>
          <a:endParaRPr lang="ru-RU" sz="1400" b="0"/>
        </a:p>
      </dgm:t>
    </dgm:pt>
    <dgm:pt modelId="{8AEE3C98-A7F7-4D90-B367-78FD805C0203}" type="sibTrans" cxnId="{0FA9BF68-641E-40B3-A651-740CADAA158A}">
      <dgm:prSet/>
      <dgm:spPr/>
      <dgm:t>
        <a:bodyPr/>
        <a:lstStyle/>
        <a:p>
          <a:endParaRPr lang="ru-RU" sz="1400" b="0"/>
        </a:p>
      </dgm:t>
    </dgm:pt>
    <dgm:pt modelId="{6DFC390E-EA32-49A7-994B-99A179ABE08D}">
      <dgm:prSet custT="1"/>
      <dgm:spPr/>
      <dgm:t>
        <a:bodyPr/>
        <a:lstStyle/>
        <a:p>
          <a:pPr rtl="0"/>
          <a:r>
            <a:rPr lang="ru-RU" sz="1400" b="0" i="0" dirty="0" smtClean="0"/>
            <a:t>педагогика и методика начального обучения</a:t>
          </a:r>
          <a:endParaRPr lang="ru-RU" sz="1400" b="0" dirty="0"/>
        </a:p>
      </dgm:t>
    </dgm:pt>
    <dgm:pt modelId="{3719AB24-04D8-4A17-9FA4-0D9FA279C7B8}" type="parTrans" cxnId="{6E33A071-9ECA-44B3-B033-ABD14393D5D2}">
      <dgm:prSet/>
      <dgm:spPr/>
      <dgm:t>
        <a:bodyPr/>
        <a:lstStyle/>
        <a:p>
          <a:endParaRPr lang="ru-RU" sz="1400" b="0"/>
        </a:p>
      </dgm:t>
    </dgm:pt>
    <dgm:pt modelId="{5CFF6DF4-96C4-491B-A7F4-B01DEE2FE548}" type="sibTrans" cxnId="{6E33A071-9ECA-44B3-B033-ABD14393D5D2}">
      <dgm:prSet/>
      <dgm:spPr/>
      <dgm:t>
        <a:bodyPr/>
        <a:lstStyle/>
        <a:p>
          <a:endParaRPr lang="ru-RU" sz="1400" b="0"/>
        </a:p>
      </dgm:t>
    </dgm:pt>
    <dgm:pt modelId="{301B2C73-921B-47A3-B12F-933E09D6A7D1}">
      <dgm:prSet custT="1"/>
      <dgm:spPr/>
      <dgm:t>
        <a:bodyPr/>
        <a:lstStyle/>
        <a:p>
          <a:pPr rtl="0"/>
          <a:r>
            <a:rPr lang="ru-RU" sz="1400" b="0" i="0" dirty="0" smtClean="0"/>
            <a:t>филология</a:t>
          </a:r>
          <a:endParaRPr lang="ru-RU" sz="1400" b="0" dirty="0"/>
        </a:p>
      </dgm:t>
    </dgm:pt>
    <dgm:pt modelId="{3E5630B8-6A80-4749-853E-AF234CFF08A5}" type="parTrans" cxnId="{D180D7CA-236F-41FA-8B92-2F6DA7502AC8}">
      <dgm:prSet/>
      <dgm:spPr/>
      <dgm:t>
        <a:bodyPr/>
        <a:lstStyle/>
        <a:p>
          <a:endParaRPr lang="ru-RU" sz="1400" b="0"/>
        </a:p>
      </dgm:t>
    </dgm:pt>
    <dgm:pt modelId="{4F5D3F8A-CEC2-4F70-994C-A7AEBD0DEFDF}" type="sibTrans" cxnId="{D180D7CA-236F-41FA-8B92-2F6DA7502AC8}">
      <dgm:prSet/>
      <dgm:spPr/>
      <dgm:t>
        <a:bodyPr/>
        <a:lstStyle/>
        <a:p>
          <a:endParaRPr lang="ru-RU" sz="1400" b="0"/>
        </a:p>
      </dgm:t>
    </dgm:pt>
    <dgm:pt modelId="{A01A138F-B56B-4ACD-82CF-FDDFF4307604}">
      <dgm:prSet custT="1"/>
      <dgm:spPr/>
      <dgm:t>
        <a:bodyPr/>
        <a:lstStyle/>
        <a:p>
          <a:pPr rtl="0"/>
          <a:r>
            <a:rPr lang="ru-RU" sz="1400" b="0" i="0" dirty="0" smtClean="0"/>
            <a:t>общеобразовательные дисциплины</a:t>
          </a:r>
          <a:endParaRPr lang="ru-RU" sz="1400" b="0" dirty="0"/>
        </a:p>
      </dgm:t>
    </dgm:pt>
    <dgm:pt modelId="{02A5E2A9-0818-4666-87C2-F500865181F1}" type="parTrans" cxnId="{15C78801-E558-45DC-BB71-BA0ACA66225D}">
      <dgm:prSet/>
      <dgm:spPr/>
      <dgm:t>
        <a:bodyPr/>
        <a:lstStyle/>
        <a:p>
          <a:endParaRPr lang="ru-RU" sz="1400" b="0"/>
        </a:p>
      </dgm:t>
    </dgm:pt>
    <dgm:pt modelId="{95735BBB-AAD5-463C-8B6A-7FF2C0833459}" type="sibTrans" cxnId="{15C78801-E558-45DC-BB71-BA0ACA66225D}">
      <dgm:prSet/>
      <dgm:spPr/>
      <dgm:t>
        <a:bodyPr/>
        <a:lstStyle/>
        <a:p>
          <a:endParaRPr lang="ru-RU" sz="1400" b="0"/>
        </a:p>
      </dgm:t>
    </dgm:pt>
    <dgm:pt modelId="{C6209D14-E5B4-463C-A3AC-F3F427C22A8D}">
      <dgm:prSet custT="1"/>
      <dgm:spPr/>
      <dgm:t>
        <a:bodyPr/>
        <a:lstStyle/>
        <a:p>
          <a:pPr rtl="0"/>
          <a:r>
            <a:rPr lang="ru-RU" sz="1400" b="0" dirty="0" smtClean="0"/>
            <a:t>горное дело</a:t>
          </a:r>
          <a:endParaRPr lang="ru-RU" sz="1400" b="0" dirty="0"/>
        </a:p>
      </dgm:t>
    </dgm:pt>
    <dgm:pt modelId="{1BA3A469-03DE-4055-BF7A-922E6DFE2F50}" type="parTrans" cxnId="{200C5F4C-34C1-4CEB-A044-57D89EE3E81B}">
      <dgm:prSet/>
      <dgm:spPr/>
      <dgm:t>
        <a:bodyPr/>
        <a:lstStyle/>
        <a:p>
          <a:endParaRPr lang="ru-RU"/>
        </a:p>
      </dgm:t>
    </dgm:pt>
    <dgm:pt modelId="{392EB5FD-89A2-4670-81D0-465F1FE31B2D}" type="sibTrans" cxnId="{200C5F4C-34C1-4CEB-A044-57D89EE3E81B}">
      <dgm:prSet/>
      <dgm:spPr/>
      <dgm:t>
        <a:bodyPr/>
        <a:lstStyle/>
        <a:p>
          <a:endParaRPr lang="ru-RU"/>
        </a:p>
      </dgm:t>
    </dgm:pt>
    <dgm:pt modelId="{8BDD0448-1A14-40A8-8CF4-CE189B564C9F}" type="pres">
      <dgm:prSet presAssocID="{54FBB60C-68E6-464C-9CBE-B7E9631FEA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3B36F0-A3E5-4FD9-8A51-6BCE5165A2BC}" type="pres">
      <dgm:prSet presAssocID="{6692D09A-B044-4400-8500-1B9D20DFC696}" presName="parentText" presStyleLbl="node1" presStyleIdx="0" presStyleCnt="8" custLinFactY="-2669" custLinFactNeighborX="-52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DF07A-6CF3-4A28-8860-00FF716DF556}" type="pres">
      <dgm:prSet presAssocID="{6489DE23-3DE7-4C8D-80A6-1B1BB9DBDCC7}" presName="spacer" presStyleCnt="0"/>
      <dgm:spPr/>
    </dgm:pt>
    <dgm:pt modelId="{3B5070B8-B54E-4C57-AE2F-1768AE517A99}" type="pres">
      <dgm:prSet presAssocID="{580604C2-5519-4F4B-BC31-910E64E265D1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19CBC-1E3F-4267-8C0A-19F3991CA4AA}" type="pres">
      <dgm:prSet presAssocID="{964BB748-6D09-496F-B40B-C962D29A9F70}" presName="spacer" presStyleCnt="0"/>
      <dgm:spPr/>
    </dgm:pt>
    <dgm:pt modelId="{DC5A5B72-95DF-4850-B1EF-EF484165437A}" type="pres">
      <dgm:prSet presAssocID="{A4A9BEC5-CCEB-4911-BA8D-D04CFA9ACDCF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1EB655-AF0D-46EB-9441-D895A460C1BC}" type="pres">
      <dgm:prSet presAssocID="{FB9AE388-980F-4894-89F5-48CF53D6738E}" presName="spacer" presStyleCnt="0"/>
      <dgm:spPr/>
    </dgm:pt>
    <dgm:pt modelId="{D35CCE9B-E4B8-4444-96E5-76D494943D2B}" type="pres">
      <dgm:prSet presAssocID="{1394F82C-6C93-43C4-928D-C6C18E0D3638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615DD-711D-4659-88F9-A3A52D19F796}" type="pres">
      <dgm:prSet presAssocID="{8AEE3C98-A7F7-4D90-B367-78FD805C0203}" presName="spacer" presStyleCnt="0"/>
      <dgm:spPr/>
    </dgm:pt>
    <dgm:pt modelId="{CBE6956B-0F3F-4539-B254-5522AA450BE5}" type="pres">
      <dgm:prSet presAssocID="{6DFC390E-EA32-49A7-994B-99A179ABE08D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EC08C6-860E-4DB4-98FE-489AF484963C}" type="pres">
      <dgm:prSet presAssocID="{5CFF6DF4-96C4-491B-A7F4-B01DEE2FE548}" presName="spacer" presStyleCnt="0"/>
      <dgm:spPr/>
    </dgm:pt>
    <dgm:pt modelId="{A7C7506F-C4B9-488A-A76D-D4095C656637}" type="pres">
      <dgm:prSet presAssocID="{301B2C73-921B-47A3-B12F-933E09D6A7D1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A78B5-3CD2-40EC-9275-ADA1B35734CC}" type="pres">
      <dgm:prSet presAssocID="{4F5D3F8A-CEC2-4F70-994C-A7AEBD0DEFDF}" presName="spacer" presStyleCnt="0"/>
      <dgm:spPr/>
    </dgm:pt>
    <dgm:pt modelId="{B8F06437-CEA2-4AD0-BFF5-068019C049C5}" type="pres">
      <dgm:prSet presAssocID="{A01A138F-B56B-4ACD-82CF-FDDFF4307604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6D71A0-B815-4F16-A8E5-28B806BCB0E1}" type="pres">
      <dgm:prSet presAssocID="{95735BBB-AAD5-463C-8B6A-7FF2C0833459}" presName="spacer" presStyleCnt="0"/>
      <dgm:spPr/>
    </dgm:pt>
    <dgm:pt modelId="{584DE043-8D2F-48C9-A427-121829338477}" type="pres">
      <dgm:prSet presAssocID="{C6209D14-E5B4-463C-A3AC-F3F427C22A8D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090FEC-9631-40C5-8A95-3A0EF65B177C}" type="presOf" srcId="{6692D09A-B044-4400-8500-1B9D20DFC696}" destId="{1D3B36F0-A3E5-4FD9-8A51-6BCE5165A2BC}" srcOrd="0" destOrd="0" presId="urn:microsoft.com/office/officeart/2005/8/layout/vList2"/>
    <dgm:cxn modelId="{1927323B-044E-4736-A400-0836A86F3058}" type="presOf" srcId="{54FBB60C-68E6-464C-9CBE-B7E9631FEA28}" destId="{8BDD0448-1A14-40A8-8CF4-CE189B564C9F}" srcOrd="0" destOrd="0" presId="urn:microsoft.com/office/officeart/2005/8/layout/vList2"/>
    <dgm:cxn modelId="{50036564-5CCE-4F72-B2CF-87CD6BDCA1F3}" type="presOf" srcId="{301B2C73-921B-47A3-B12F-933E09D6A7D1}" destId="{A7C7506F-C4B9-488A-A76D-D4095C656637}" srcOrd="0" destOrd="0" presId="urn:microsoft.com/office/officeart/2005/8/layout/vList2"/>
    <dgm:cxn modelId="{5EAF61CF-C272-4207-B184-2C4BBA4BABDC}" type="presOf" srcId="{6DFC390E-EA32-49A7-994B-99A179ABE08D}" destId="{CBE6956B-0F3F-4539-B254-5522AA450BE5}" srcOrd="0" destOrd="0" presId="urn:microsoft.com/office/officeart/2005/8/layout/vList2"/>
    <dgm:cxn modelId="{1E0DB1A5-1943-4B3F-9EB5-A6CBB63DC09C}" srcId="{54FBB60C-68E6-464C-9CBE-B7E9631FEA28}" destId="{580604C2-5519-4F4B-BC31-910E64E265D1}" srcOrd="1" destOrd="0" parTransId="{1EC81E47-5C58-4D01-9382-4507FC34966F}" sibTransId="{964BB748-6D09-496F-B40B-C962D29A9F70}"/>
    <dgm:cxn modelId="{15C78801-E558-45DC-BB71-BA0ACA66225D}" srcId="{54FBB60C-68E6-464C-9CBE-B7E9631FEA28}" destId="{A01A138F-B56B-4ACD-82CF-FDDFF4307604}" srcOrd="6" destOrd="0" parTransId="{02A5E2A9-0818-4666-87C2-F500865181F1}" sibTransId="{95735BBB-AAD5-463C-8B6A-7FF2C0833459}"/>
    <dgm:cxn modelId="{6E33A071-9ECA-44B3-B033-ABD14393D5D2}" srcId="{54FBB60C-68E6-464C-9CBE-B7E9631FEA28}" destId="{6DFC390E-EA32-49A7-994B-99A179ABE08D}" srcOrd="4" destOrd="0" parTransId="{3719AB24-04D8-4A17-9FA4-0D9FA279C7B8}" sibTransId="{5CFF6DF4-96C4-491B-A7F4-B01DEE2FE548}"/>
    <dgm:cxn modelId="{0FA9BF68-641E-40B3-A651-740CADAA158A}" srcId="{54FBB60C-68E6-464C-9CBE-B7E9631FEA28}" destId="{1394F82C-6C93-43C4-928D-C6C18E0D3638}" srcOrd="3" destOrd="0" parTransId="{ED5F8DBC-00DF-42AE-B70F-C71782ABDA00}" sibTransId="{8AEE3C98-A7F7-4D90-B367-78FD805C0203}"/>
    <dgm:cxn modelId="{28A48CDE-7C16-40BF-AD2C-8E06937C0DEF}" srcId="{54FBB60C-68E6-464C-9CBE-B7E9631FEA28}" destId="{6692D09A-B044-4400-8500-1B9D20DFC696}" srcOrd="0" destOrd="0" parTransId="{B0370310-8ECE-4837-B14F-97D65A73096E}" sibTransId="{6489DE23-3DE7-4C8D-80A6-1B1BB9DBDCC7}"/>
    <dgm:cxn modelId="{200C5F4C-34C1-4CEB-A044-57D89EE3E81B}" srcId="{54FBB60C-68E6-464C-9CBE-B7E9631FEA28}" destId="{C6209D14-E5B4-463C-A3AC-F3F427C22A8D}" srcOrd="7" destOrd="0" parTransId="{1BA3A469-03DE-4055-BF7A-922E6DFE2F50}" sibTransId="{392EB5FD-89A2-4670-81D0-465F1FE31B2D}"/>
    <dgm:cxn modelId="{02B0A4E0-41C7-44E2-A589-42072A8CB2F2}" type="presOf" srcId="{1394F82C-6C93-43C4-928D-C6C18E0D3638}" destId="{D35CCE9B-E4B8-4444-96E5-76D494943D2B}" srcOrd="0" destOrd="0" presId="urn:microsoft.com/office/officeart/2005/8/layout/vList2"/>
    <dgm:cxn modelId="{9F9190BF-7A9D-49F8-BB30-798C069A5816}" srcId="{54FBB60C-68E6-464C-9CBE-B7E9631FEA28}" destId="{A4A9BEC5-CCEB-4911-BA8D-D04CFA9ACDCF}" srcOrd="2" destOrd="0" parTransId="{6AAB197C-2B5A-430B-A023-CD6FF727E25A}" sibTransId="{FB9AE388-980F-4894-89F5-48CF53D6738E}"/>
    <dgm:cxn modelId="{D180D7CA-236F-41FA-8B92-2F6DA7502AC8}" srcId="{54FBB60C-68E6-464C-9CBE-B7E9631FEA28}" destId="{301B2C73-921B-47A3-B12F-933E09D6A7D1}" srcOrd="5" destOrd="0" parTransId="{3E5630B8-6A80-4749-853E-AF234CFF08A5}" sibTransId="{4F5D3F8A-CEC2-4F70-994C-A7AEBD0DEFDF}"/>
    <dgm:cxn modelId="{ED3CBCAC-BD3F-4F5A-B236-0BE27F35938E}" type="presOf" srcId="{C6209D14-E5B4-463C-A3AC-F3F427C22A8D}" destId="{584DE043-8D2F-48C9-A427-121829338477}" srcOrd="0" destOrd="0" presId="urn:microsoft.com/office/officeart/2005/8/layout/vList2"/>
    <dgm:cxn modelId="{43C8F90B-3B10-4FCA-9A9C-878668F57458}" type="presOf" srcId="{A4A9BEC5-CCEB-4911-BA8D-D04CFA9ACDCF}" destId="{DC5A5B72-95DF-4850-B1EF-EF484165437A}" srcOrd="0" destOrd="0" presId="urn:microsoft.com/office/officeart/2005/8/layout/vList2"/>
    <dgm:cxn modelId="{2FB7A12F-189B-4168-B254-F539DA9C124D}" type="presOf" srcId="{580604C2-5519-4F4B-BC31-910E64E265D1}" destId="{3B5070B8-B54E-4C57-AE2F-1768AE517A99}" srcOrd="0" destOrd="0" presId="urn:microsoft.com/office/officeart/2005/8/layout/vList2"/>
    <dgm:cxn modelId="{147C00B3-AD7C-4D1B-B7C9-A79B7F140F8A}" type="presOf" srcId="{A01A138F-B56B-4ACD-82CF-FDDFF4307604}" destId="{B8F06437-CEA2-4AD0-BFF5-068019C049C5}" srcOrd="0" destOrd="0" presId="urn:microsoft.com/office/officeart/2005/8/layout/vList2"/>
    <dgm:cxn modelId="{3F29062D-49E1-466E-B321-195C0DE6F081}" type="presParOf" srcId="{8BDD0448-1A14-40A8-8CF4-CE189B564C9F}" destId="{1D3B36F0-A3E5-4FD9-8A51-6BCE5165A2BC}" srcOrd="0" destOrd="0" presId="urn:microsoft.com/office/officeart/2005/8/layout/vList2"/>
    <dgm:cxn modelId="{7E61BB91-EF14-49BB-89B0-5801EA455B15}" type="presParOf" srcId="{8BDD0448-1A14-40A8-8CF4-CE189B564C9F}" destId="{629DF07A-6CF3-4A28-8860-00FF716DF556}" srcOrd="1" destOrd="0" presId="urn:microsoft.com/office/officeart/2005/8/layout/vList2"/>
    <dgm:cxn modelId="{4021368F-9E58-45BB-87F8-7419E700F490}" type="presParOf" srcId="{8BDD0448-1A14-40A8-8CF4-CE189B564C9F}" destId="{3B5070B8-B54E-4C57-AE2F-1768AE517A99}" srcOrd="2" destOrd="0" presId="urn:microsoft.com/office/officeart/2005/8/layout/vList2"/>
    <dgm:cxn modelId="{461E93E6-5876-41E5-B33F-954282B27718}" type="presParOf" srcId="{8BDD0448-1A14-40A8-8CF4-CE189B564C9F}" destId="{4AB19CBC-1E3F-4267-8C0A-19F3991CA4AA}" srcOrd="3" destOrd="0" presId="urn:microsoft.com/office/officeart/2005/8/layout/vList2"/>
    <dgm:cxn modelId="{0DCCEF30-02B9-4780-B21C-BE9D8C32E38C}" type="presParOf" srcId="{8BDD0448-1A14-40A8-8CF4-CE189B564C9F}" destId="{DC5A5B72-95DF-4850-B1EF-EF484165437A}" srcOrd="4" destOrd="0" presId="urn:microsoft.com/office/officeart/2005/8/layout/vList2"/>
    <dgm:cxn modelId="{6C349FA2-FBE4-4FDA-8F88-014FC5A19F5B}" type="presParOf" srcId="{8BDD0448-1A14-40A8-8CF4-CE189B564C9F}" destId="{D21EB655-AF0D-46EB-9441-D895A460C1BC}" srcOrd="5" destOrd="0" presId="urn:microsoft.com/office/officeart/2005/8/layout/vList2"/>
    <dgm:cxn modelId="{79F9E511-6EAD-4EF5-9E14-813A14903D7F}" type="presParOf" srcId="{8BDD0448-1A14-40A8-8CF4-CE189B564C9F}" destId="{D35CCE9B-E4B8-4444-96E5-76D494943D2B}" srcOrd="6" destOrd="0" presId="urn:microsoft.com/office/officeart/2005/8/layout/vList2"/>
    <dgm:cxn modelId="{E46FFACD-CD80-4F2F-A054-9FCEEE91DD35}" type="presParOf" srcId="{8BDD0448-1A14-40A8-8CF4-CE189B564C9F}" destId="{410615DD-711D-4659-88F9-A3A52D19F796}" srcOrd="7" destOrd="0" presId="urn:microsoft.com/office/officeart/2005/8/layout/vList2"/>
    <dgm:cxn modelId="{FDC3CBE3-DCF9-4985-8695-12B77CE7C3A4}" type="presParOf" srcId="{8BDD0448-1A14-40A8-8CF4-CE189B564C9F}" destId="{CBE6956B-0F3F-4539-B254-5522AA450BE5}" srcOrd="8" destOrd="0" presId="urn:microsoft.com/office/officeart/2005/8/layout/vList2"/>
    <dgm:cxn modelId="{3B9B608C-623E-4D6B-8766-A3CF6EA8C2F4}" type="presParOf" srcId="{8BDD0448-1A14-40A8-8CF4-CE189B564C9F}" destId="{ACEC08C6-860E-4DB4-98FE-489AF484963C}" srcOrd="9" destOrd="0" presId="urn:microsoft.com/office/officeart/2005/8/layout/vList2"/>
    <dgm:cxn modelId="{B51F3B12-9567-4A32-A715-C1EBCDAF6183}" type="presParOf" srcId="{8BDD0448-1A14-40A8-8CF4-CE189B564C9F}" destId="{A7C7506F-C4B9-488A-A76D-D4095C656637}" srcOrd="10" destOrd="0" presId="urn:microsoft.com/office/officeart/2005/8/layout/vList2"/>
    <dgm:cxn modelId="{18952D6A-9FA4-4722-9C26-B4A75F011039}" type="presParOf" srcId="{8BDD0448-1A14-40A8-8CF4-CE189B564C9F}" destId="{C02A78B5-3CD2-40EC-9275-ADA1B35734CC}" srcOrd="11" destOrd="0" presId="urn:microsoft.com/office/officeart/2005/8/layout/vList2"/>
    <dgm:cxn modelId="{3D7A44BC-FF41-478A-8A55-CAB3F1EAC3E6}" type="presParOf" srcId="{8BDD0448-1A14-40A8-8CF4-CE189B564C9F}" destId="{B8F06437-CEA2-4AD0-BFF5-068019C049C5}" srcOrd="12" destOrd="0" presId="urn:microsoft.com/office/officeart/2005/8/layout/vList2"/>
    <dgm:cxn modelId="{81A75FB1-BE1B-48EB-B7C5-8C4CFF95D7DA}" type="presParOf" srcId="{8BDD0448-1A14-40A8-8CF4-CE189B564C9F}" destId="{D36D71A0-B815-4F16-A8E5-28B806BCB0E1}" srcOrd="13" destOrd="0" presId="urn:microsoft.com/office/officeart/2005/8/layout/vList2"/>
    <dgm:cxn modelId="{CBC21CBC-B8B5-47FA-9525-92B238BD097C}" type="presParOf" srcId="{8BDD0448-1A14-40A8-8CF4-CE189B564C9F}" destId="{584DE043-8D2F-48C9-A427-121829338477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0174CB-1C9D-4870-A276-D85306EB372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44A45E-2A79-4EA9-A032-7C0A0DFD5EA9}">
      <dgm:prSet custT="1"/>
      <dgm:spPr>
        <a:solidFill>
          <a:schemeClr val="accent5"/>
        </a:solidFill>
        <a:ln>
          <a:solidFill>
            <a:schemeClr val="accent1"/>
          </a:solidFill>
        </a:ln>
      </dgm:spPr>
      <dgm:t>
        <a:bodyPr/>
        <a:lstStyle/>
        <a:p>
          <a:pPr rtl="0"/>
          <a:r>
            <a:rPr lang="ru-RU" sz="1400" b="0" i="0" dirty="0" smtClean="0"/>
            <a:t>Мониторинг и прогноз сейсмических событий</a:t>
          </a:r>
          <a:endParaRPr lang="ru-RU" sz="1400" b="0" i="0" dirty="0"/>
        </a:p>
      </dgm:t>
    </dgm:pt>
    <dgm:pt modelId="{C65E5BE1-6EB5-4DFB-83EF-A0BD7B8F087D}" type="parTrans" cxnId="{5EE21201-3C03-4A26-AE49-9C1E479B0097}">
      <dgm:prSet/>
      <dgm:spPr/>
      <dgm:t>
        <a:bodyPr/>
        <a:lstStyle/>
        <a:p>
          <a:endParaRPr lang="ru-RU" sz="1400" b="0"/>
        </a:p>
      </dgm:t>
    </dgm:pt>
    <dgm:pt modelId="{59C76F06-BFCC-4093-8F43-3D6E1AB0EE65}" type="sibTrans" cxnId="{5EE21201-3C03-4A26-AE49-9C1E479B0097}">
      <dgm:prSet/>
      <dgm:spPr/>
      <dgm:t>
        <a:bodyPr/>
        <a:lstStyle/>
        <a:p>
          <a:endParaRPr lang="ru-RU" sz="1400" b="0"/>
        </a:p>
      </dgm:t>
    </dgm:pt>
    <dgm:pt modelId="{91362C16-5191-40BB-BDE3-DEFA9ED2CDA9}">
      <dgm:prSet custT="1"/>
      <dgm:spPr>
        <a:solidFill>
          <a:schemeClr val="accent5"/>
        </a:solidFill>
        <a:ln>
          <a:solidFill>
            <a:schemeClr val="accent1"/>
          </a:solidFill>
        </a:ln>
      </dgm:spPr>
      <dgm:t>
        <a:bodyPr/>
        <a:lstStyle/>
        <a:p>
          <a:pPr rtl="0"/>
          <a:r>
            <a:rPr lang="ru-RU" sz="1400" b="0" i="0" dirty="0" smtClean="0"/>
            <a:t>Физика мерзлых пород</a:t>
          </a:r>
          <a:endParaRPr lang="ru-RU" sz="1400" b="0" dirty="0"/>
        </a:p>
      </dgm:t>
    </dgm:pt>
    <dgm:pt modelId="{C27EA3AE-B548-479D-B52D-5C596258AE77}" type="parTrans" cxnId="{FDF49438-2A3B-4F10-AEAA-499B358A463F}">
      <dgm:prSet/>
      <dgm:spPr/>
      <dgm:t>
        <a:bodyPr/>
        <a:lstStyle/>
        <a:p>
          <a:endParaRPr lang="ru-RU" sz="1400" b="0"/>
        </a:p>
      </dgm:t>
    </dgm:pt>
    <dgm:pt modelId="{99FAF76E-8D1E-40F1-AFFF-AB10A7E549F2}" type="sibTrans" cxnId="{FDF49438-2A3B-4F10-AEAA-499B358A463F}">
      <dgm:prSet/>
      <dgm:spPr/>
      <dgm:t>
        <a:bodyPr/>
        <a:lstStyle/>
        <a:p>
          <a:endParaRPr lang="ru-RU" sz="1400" b="0"/>
        </a:p>
      </dgm:t>
    </dgm:pt>
    <dgm:pt modelId="{9F986C65-A179-4B99-90A1-A59D39606761}">
      <dgm:prSet custT="1"/>
      <dgm:spPr>
        <a:solidFill>
          <a:schemeClr val="accent5"/>
        </a:solidFill>
        <a:ln>
          <a:solidFill>
            <a:schemeClr val="accent1"/>
          </a:solidFill>
        </a:ln>
      </dgm:spPr>
      <dgm:t>
        <a:bodyPr/>
        <a:lstStyle/>
        <a:p>
          <a:pPr rtl="0"/>
          <a:r>
            <a:rPr lang="ru-RU" sz="1400" b="0" i="0" dirty="0" smtClean="0"/>
            <a:t>ИЛ «Нерюнгристрой»</a:t>
          </a:r>
          <a:endParaRPr lang="ru-RU" sz="1400" b="0" dirty="0"/>
        </a:p>
      </dgm:t>
    </dgm:pt>
    <dgm:pt modelId="{903392EB-F228-4D9E-B578-86EAEC4F38D1}" type="parTrans" cxnId="{8B0AF204-ECD6-4C7D-A9F2-DF81642AAAF9}">
      <dgm:prSet/>
      <dgm:spPr/>
      <dgm:t>
        <a:bodyPr/>
        <a:lstStyle/>
        <a:p>
          <a:endParaRPr lang="ru-RU" sz="1400" b="0"/>
        </a:p>
      </dgm:t>
    </dgm:pt>
    <dgm:pt modelId="{2B467A7A-5EE5-4170-A275-D17068F46FF6}" type="sibTrans" cxnId="{8B0AF204-ECD6-4C7D-A9F2-DF81642AAAF9}">
      <dgm:prSet/>
      <dgm:spPr/>
      <dgm:t>
        <a:bodyPr/>
        <a:lstStyle/>
        <a:p>
          <a:endParaRPr lang="ru-RU" sz="1400" b="0"/>
        </a:p>
      </dgm:t>
    </dgm:pt>
    <dgm:pt modelId="{5AF60E4D-057A-4BB4-AC43-D073EA271C74}">
      <dgm:prSet custT="1"/>
      <dgm:spPr>
        <a:solidFill>
          <a:schemeClr val="accent5"/>
        </a:solidFill>
        <a:ln>
          <a:solidFill>
            <a:schemeClr val="accent1"/>
          </a:solidFill>
        </a:ln>
      </dgm:spPr>
      <dgm:t>
        <a:bodyPr/>
        <a:lstStyle/>
        <a:p>
          <a:pPr rtl="0"/>
          <a:r>
            <a:rPr lang="ru-RU" sz="1400" b="0" i="0" dirty="0" smtClean="0"/>
            <a:t>Геоэкологический мониторинг и инженерно-геологические изыскания</a:t>
          </a:r>
          <a:endParaRPr lang="ru-RU" sz="1400" b="0" dirty="0"/>
        </a:p>
      </dgm:t>
    </dgm:pt>
    <dgm:pt modelId="{A81177DF-7FB4-4ED6-880F-8F1038B715A7}" type="parTrans" cxnId="{37A2AD50-D5D6-4311-8422-7A10AC8FFA56}">
      <dgm:prSet/>
      <dgm:spPr/>
      <dgm:t>
        <a:bodyPr/>
        <a:lstStyle/>
        <a:p>
          <a:endParaRPr lang="ru-RU" sz="1400" b="0"/>
        </a:p>
      </dgm:t>
    </dgm:pt>
    <dgm:pt modelId="{444AB1B5-8A2D-40D1-BD81-000FF08BD148}" type="sibTrans" cxnId="{37A2AD50-D5D6-4311-8422-7A10AC8FFA56}">
      <dgm:prSet/>
      <dgm:spPr/>
      <dgm:t>
        <a:bodyPr/>
        <a:lstStyle/>
        <a:p>
          <a:endParaRPr lang="ru-RU" sz="1400" b="0"/>
        </a:p>
      </dgm:t>
    </dgm:pt>
    <dgm:pt modelId="{01A159CC-8744-4581-9124-BE220D743C06}" type="pres">
      <dgm:prSet presAssocID="{320174CB-1C9D-4870-A276-D85306EB372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772F7A-CABA-4E9F-9791-A5AC5ADAB3E5}" type="pres">
      <dgm:prSet presAssocID="{8944A45E-2A79-4EA9-A032-7C0A0DFD5EA9}" presName="parentText" presStyleLbl="node1" presStyleIdx="0" presStyleCnt="4" custLinFactNeighborX="1047" custLinFactNeighborY="-111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879FD9-47EA-4DA9-97F6-DE74095C805B}" type="pres">
      <dgm:prSet presAssocID="{59C76F06-BFCC-4093-8F43-3D6E1AB0EE65}" presName="spacer" presStyleCnt="0"/>
      <dgm:spPr/>
    </dgm:pt>
    <dgm:pt modelId="{78C8B762-4899-43D1-93EB-B0B8FA0CA779}" type="pres">
      <dgm:prSet presAssocID="{91362C16-5191-40BB-BDE3-DEFA9ED2CDA9}" presName="parentText" presStyleLbl="node1" presStyleIdx="1" presStyleCnt="4" custLinFactNeighborY="43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66209-FAE8-4B9E-851B-6090916D6001}" type="pres">
      <dgm:prSet presAssocID="{99FAF76E-8D1E-40F1-AFFF-AB10A7E549F2}" presName="spacer" presStyleCnt="0"/>
      <dgm:spPr/>
    </dgm:pt>
    <dgm:pt modelId="{A6EC6BDE-C549-4C58-999A-0CE6C033DCE0}" type="pres">
      <dgm:prSet presAssocID="{9F986C65-A179-4B99-90A1-A59D39606761}" presName="parentText" presStyleLbl="node1" presStyleIdx="2" presStyleCnt="4" custLinFactNeighborX="327" custLinFactNeighborY="451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B72049-DAAE-46F7-B0D4-8FC67737B37D}" type="pres">
      <dgm:prSet presAssocID="{2B467A7A-5EE5-4170-A275-D17068F46FF6}" presName="spacer" presStyleCnt="0"/>
      <dgm:spPr/>
    </dgm:pt>
    <dgm:pt modelId="{5A0E3DF4-EC5D-49CD-B711-259D320AA0EB}" type="pres">
      <dgm:prSet presAssocID="{5AF60E4D-057A-4BB4-AC43-D073EA271C7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9B1B07-D8E9-4697-9E3D-9D6B7CC04CC1}" type="presOf" srcId="{5AF60E4D-057A-4BB4-AC43-D073EA271C74}" destId="{5A0E3DF4-EC5D-49CD-B711-259D320AA0EB}" srcOrd="0" destOrd="0" presId="urn:microsoft.com/office/officeart/2005/8/layout/vList2"/>
    <dgm:cxn modelId="{FDF49438-2A3B-4F10-AEAA-499B358A463F}" srcId="{320174CB-1C9D-4870-A276-D85306EB3725}" destId="{91362C16-5191-40BB-BDE3-DEFA9ED2CDA9}" srcOrd="1" destOrd="0" parTransId="{C27EA3AE-B548-479D-B52D-5C596258AE77}" sibTransId="{99FAF76E-8D1E-40F1-AFFF-AB10A7E549F2}"/>
    <dgm:cxn modelId="{F52B56B1-7211-4DBB-902D-D21D4856D389}" type="presOf" srcId="{91362C16-5191-40BB-BDE3-DEFA9ED2CDA9}" destId="{78C8B762-4899-43D1-93EB-B0B8FA0CA779}" srcOrd="0" destOrd="0" presId="urn:microsoft.com/office/officeart/2005/8/layout/vList2"/>
    <dgm:cxn modelId="{7510EA44-23B4-4A8C-B9F8-C33B9CC07B99}" type="presOf" srcId="{8944A45E-2A79-4EA9-A032-7C0A0DFD5EA9}" destId="{38772F7A-CABA-4E9F-9791-A5AC5ADAB3E5}" srcOrd="0" destOrd="0" presId="urn:microsoft.com/office/officeart/2005/8/layout/vList2"/>
    <dgm:cxn modelId="{37A2AD50-D5D6-4311-8422-7A10AC8FFA56}" srcId="{320174CB-1C9D-4870-A276-D85306EB3725}" destId="{5AF60E4D-057A-4BB4-AC43-D073EA271C74}" srcOrd="3" destOrd="0" parTransId="{A81177DF-7FB4-4ED6-880F-8F1038B715A7}" sibTransId="{444AB1B5-8A2D-40D1-BD81-000FF08BD148}"/>
    <dgm:cxn modelId="{00B84D06-68E6-4AA5-AFF0-1B8F5C643ADD}" type="presOf" srcId="{9F986C65-A179-4B99-90A1-A59D39606761}" destId="{A6EC6BDE-C549-4C58-999A-0CE6C033DCE0}" srcOrd="0" destOrd="0" presId="urn:microsoft.com/office/officeart/2005/8/layout/vList2"/>
    <dgm:cxn modelId="{5EE21201-3C03-4A26-AE49-9C1E479B0097}" srcId="{320174CB-1C9D-4870-A276-D85306EB3725}" destId="{8944A45E-2A79-4EA9-A032-7C0A0DFD5EA9}" srcOrd="0" destOrd="0" parTransId="{C65E5BE1-6EB5-4DFB-83EF-A0BD7B8F087D}" sibTransId="{59C76F06-BFCC-4093-8F43-3D6E1AB0EE65}"/>
    <dgm:cxn modelId="{84DCE632-866E-43C6-AD93-B099BCCA685D}" type="presOf" srcId="{320174CB-1C9D-4870-A276-D85306EB3725}" destId="{01A159CC-8744-4581-9124-BE220D743C06}" srcOrd="0" destOrd="0" presId="urn:microsoft.com/office/officeart/2005/8/layout/vList2"/>
    <dgm:cxn modelId="{8B0AF204-ECD6-4C7D-A9F2-DF81642AAAF9}" srcId="{320174CB-1C9D-4870-A276-D85306EB3725}" destId="{9F986C65-A179-4B99-90A1-A59D39606761}" srcOrd="2" destOrd="0" parTransId="{903392EB-F228-4D9E-B578-86EAEC4F38D1}" sibTransId="{2B467A7A-5EE5-4170-A275-D17068F46FF6}"/>
    <dgm:cxn modelId="{F6592B45-4327-4975-82E2-C7BA2827008D}" type="presParOf" srcId="{01A159CC-8744-4581-9124-BE220D743C06}" destId="{38772F7A-CABA-4E9F-9791-A5AC5ADAB3E5}" srcOrd="0" destOrd="0" presId="urn:microsoft.com/office/officeart/2005/8/layout/vList2"/>
    <dgm:cxn modelId="{F2B6174E-23F1-4940-B4AC-961A7A10FC99}" type="presParOf" srcId="{01A159CC-8744-4581-9124-BE220D743C06}" destId="{C8879FD9-47EA-4DA9-97F6-DE74095C805B}" srcOrd="1" destOrd="0" presId="urn:microsoft.com/office/officeart/2005/8/layout/vList2"/>
    <dgm:cxn modelId="{A85DADED-D2DD-458E-BA60-74C98E3784C9}" type="presParOf" srcId="{01A159CC-8744-4581-9124-BE220D743C06}" destId="{78C8B762-4899-43D1-93EB-B0B8FA0CA779}" srcOrd="2" destOrd="0" presId="urn:microsoft.com/office/officeart/2005/8/layout/vList2"/>
    <dgm:cxn modelId="{7A84C34C-F0BE-4EDF-9C04-703A4DBABB56}" type="presParOf" srcId="{01A159CC-8744-4581-9124-BE220D743C06}" destId="{5A966209-FAE8-4B9E-851B-6090916D6001}" srcOrd="3" destOrd="0" presId="urn:microsoft.com/office/officeart/2005/8/layout/vList2"/>
    <dgm:cxn modelId="{A4E5A550-E06A-47B3-8E2E-CBD0E10AEBC3}" type="presParOf" srcId="{01A159CC-8744-4581-9124-BE220D743C06}" destId="{A6EC6BDE-C549-4C58-999A-0CE6C033DCE0}" srcOrd="4" destOrd="0" presId="urn:microsoft.com/office/officeart/2005/8/layout/vList2"/>
    <dgm:cxn modelId="{EB142667-2FBC-4CA2-9724-C86AEE10B7A5}" type="presParOf" srcId="{01A159CC-8744-4581-9124-BE220D743C06}" destId="{79B72049-DAAE-46F7-B0D4-8FC67737B37D}" srcOrd="5" destOrd="0" presId="urn:microsoft.com/office/officeart/2005/8/layout/vList2"/>
    <dgm:cxn modelId="{6B380143-F709-4F14-84A6-A6815DEC25FE}" type="presParOf" srcId="{01A159CC-8744-4581-9124-BE220D743C06}" destId="{5A0E3DF4-EC5D-49CD-B711-259D320AA0E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786417-75FD-4D94-95D4-2B5BA636A464}">
      <dsp:nvSpPr>
        <dsp:cNvPr id="0" name=""/>
        <dsp:cNvSpPr/>
      </dsp:nvSpPr>
      <dsp:spPr>
        <a:xfrm>
          <a:off x="0" y="9633"/>
          <a:ext cx="5328939" cy="636480"/>
        </a:xfrm>
        <a:prstGeom prst="round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Научно-технический совет ТИ (ф) СВФУ</a:t>
          </a:r>
          <a:endParaRPr lang="ru-RU" sz="1600" i="1" kern="1200" dirty="0"/>
        </a:p>
      </dsp:txBody>
      <dsp:txXfrm>
        <a:off x="31070" y="40703"/>
        <a:ext cx="5266799" cy="5743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B36F0-A3E5-4FD9-8A51-6BCE5165A2BC}">
      <dsp:nvSpPr>
        <dsp:cNvPr id="0" name=""/>
        <dsp:cNvSpPr/>
      </dsp:nvSpPr>
      <dsp:spPr>
        <a:xfrm>
          <a:off x="0" y="0"/>
          <a:ext cx="3527425" cy="4582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строительное дело</a:t>
          </a:r>
          <a:endParaRPr lang="ru-RU" sz="1400" b="0" kern="1200" dirty="0"/>
        </a:p>
      </dsp:txBody>
      <dsp:txXfrm>
        <a:off x="22368" y="22368"/>
        <a:ext cx="3482689" cy="413476"/>
      </dsp:txXfrm>
    </dsp:sp>
    <dsp:sp modelId="{3B5070B8-B54E-4C57-AE2F-1768AE517A99}">
      <dsp:nvSpPr>
        <dsp:cNvPr id="0" name=""/>
        <dsp:cNvSpPr/>
      </dsp:nvSpPr>
      <dsp:spPr>
        <a:xfrm>
          <a:off x="0" y="471435"/>
          <a:ext cx="3527425" cy="4582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электропривод и автоматизация производственных процессов</a:t>
          </a:r>
          <a:endParaRPr lang="ru-RU" sz="1400" b="0" kern="1200" dirty="0"/>
        </a:p>
      </dsp:txBody>
      <dsp:txXfrm>
        <a:off x="22368" y="493803"/>
        <a:ext cx="3482689" cy="413476"/>
      </dsp:txXfrm>
    </dsp:sp>
    <dsp:sp modelId="{DC5A5B72-95DF-4850-B1EF-EF484165437A}">
      <dsp:nvSpPr>
        <dsp:cNvPr id="0" name=""/>
        <dsp:cNvSpPr/>
      </dsp:nvSpPr>
      <dsp:spPr>
        <a:xfrm>
          <a:off x="0" y="941614"/>
          <a:ext cx="3527425" cy="4582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математика и информатика</a:t>
          </a:r>
          <a:endParaRPr lang="ru-RU" sz="1400" b="0" kern="1200" dirty="0"/>
        </a:p>
      </dsp:txBody>
      <dsp:txXfrm>
        <a:off x="22368" y="963982"/>
        <a:ext cx="3482689" cy="413476"/>
      </dsp:txXfrm>
    </dsp:sp>
    <dsp:sp modelId="{D35CCE9B-E4B8-4444-96E5-76D494943D2B}">
      <dsp:nvSpPr>
        <dsp:cNvPr id="0" name=""/>
        <dsp:cNvSpPr/>
      </dsp:nvSpPr>
      <dsp:spPr>
        <a:xfrm>
          <a:off x="0" y="1411794"/>
          <a:ext cx="3527425" cy="4582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экономика и социально-гуманитарные дисциплины</a:t>
          </a:r>
          <a:endParaRPr lang="ru-RU" sz="1400" b="0" kern="1200" dirty="0"/>
        </a:p>
      </dsp:txBody>
      <dsp:txXfrm>
        <a:off x="22368" y="1434162"/>
        <a:ext cx="3482689" cy="413476"/>
      </dsp:txXfrm>
    </dsp:sp>
    <dsp:sp modelId="{CBE6956B-0F3F-4539-B254-5522AA450BE5}">
      <dsp:nvSpPr>
        <dsp:cNvPr id="0" name=""/>
        <dsp:cNvSpPr/>
      </dsp:nvSpPr>
      <dsp:spPr>
        <a:xfrm>
          <a:off x="0" y="1881974"/>
          <a:ext cx="3527425" cy="4582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педагогика и методика начального обучения</a:t>
          </a:r>
          <a:endParaRPr lang="ru-RU" sz="1400" b="0" kern="1200" dirty="0"/>
        </a:p>
      </dsp:txBody>
      <dsp:txXfrm>
        <a:off x="22368" y="1904342"/>
        <a:ext cx="3482689" cy="413476"/>
      </dsp:txXfrm>
    </dsp:sp>
    <dsp:sp modelId="{A7C7506F-C4B9-488A-A76D-D4095C656637}">
      <dsp:nvSpPr>
        <dsp:cNvPr id="0" name=""/>
        <dsp:cNvSpPr/>
      </dsp:nvSpPr>
      <dsp:spPr>
        <a:xfrm>
          <a:off x="0" y="2352153"/>
          <a:ext cx="3527425" cy="4582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филология</a:t>
          </a:r>
          <a:endParaRPr lang="ru-RU" sz="1400" b="0" kern="1200" dirty="0"/>
        </a:p>
      </dsp:txBody>
      <dsp:txXfrm>
        <a:off x="22368" y="2374521"/>
        <a:ext cx="3482689" cy="413476"/>
      </dsp:txXfrm>
    </dsp:sp>
    <dsp:sp modelId="{B8F06437-CEA2-4AD0-BFF5-068019C049C5}">
      <dsp:nvSpPr>
        <dsp:cNvPr id="0" name=""/>
        <dsp:cNvSpPr/>
      </dsp:nvSpPr>
      <dsp:spPr>
        <a:xfrm>
          <a:off x="0" y="2822333"/>
          <a:ext cx="3527425" cy="4582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общеобразовательные дисциплины</a:t>
          </a:r>
          <a:endParaRPr lang="ru-RU" sz="1400" b="0" kern="1200" dirty="0"/>
        </a:p>
      </dsp:txBody>
      <dsp:txXfrm>
        <a:off x="22368" y="2844701"/>
        <a:ext cx="3482689" cy="413476"/>
      </dsp:txXfrm>
    </dsp:sp>
    <dsp:sp modelId="{584DE043-8D2F-48C9-A427-121829338477}">
      <dsp:nvSpPr>
        <dsp:cNvPr id="0" name=""/>
        <dsp:cNvSpPr/>
      </dsp:nvSpPr>
      <dsp:spPr>
        <a:xfrm>
          <a:off x="0" y="3292512"/>
          <a:ext cx="3527425" cy="4582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/>
            <a:t>горное дело</a:t>
          </a:r>
          <a:endParaRPr lang="ru-RU" sz="1400" b="0" kern="1200" dirty="0"/>
        </a:p>
      </dsp:txBody>
      <dsp:txXfrm>
        <a:off x="22368" y="3314880"/>
        <a:ext cx="3482689" cy="4134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772F7A-CABA-4E9F-9791-A5AC5ADAB3E5}">
      <dsp:nvSpPr>
        <dsp:cNvPr id="0" name=""/>
        <dsp:cNvSpPr/>
      </dsp:nvSpPr>
      <dsp:spPr>
        <a:xfrm>
          <a:off x="0" y="21565"/>
          <a:ext cx="4464050" cy="599040"/>
        </a:xfrm>
        <a:prstGeom prst="roundRect">
          <a:avLst/>
        </a:prstGeom>
        <a:solidFill>
          <a:schemeClr val="accent5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Мониторинг и прогноз сейсмических событий</a:t>
          </a:r>
          <a:endParaRPr lang="ru-RU" sz="1400" b="0" i="0" kern="1200" dirty="0"/>
        </a:p>
      </dsp:txBody>
      <dsp:txXfrm>
        <a:off x="29243" y="50808"/>
        <a:ext cx="4405564" cy="540554"/>
      </dsp:txXfrm>
    </dsp:sp>
    <dsp:sp modelId="{78C8B762-4899-43D1-93EB-B0B8FA0CA779}">
      <dsp:nvSpPr>
        <dsp:cNvPr id="0" name=""/>
        <dsp:cNvSpPr/>
      </dsp:nvSpPr>
      <dsp:spPr>
        <a:xfrm>
          <a:off x="0" y="727019"/>
          <a:ext cx="4464050" cy="599040"/>
        </a:xfrm>
        <a:prstGeom prst="roundRect">
          <a:avLst/>
        </a:prstGeom>
        <a:solidFill>
          <a:schemeClr val="accent5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Физика мерзлых пород</a:t>
          </a:r>
          <a:endParaRPr lang="ru-RU" sz="1400" b="0" kern="1200" dirty="0"/>
        </a:p>
      </dsp:txBody>
      <dsp:txXfrm>
        <a:off x="29243" y="756262"/>
        <a:ext cx="4405564" cy="540554"/>
      </dsp:txXfrm>
    </dsp:sp>
    <dsp:sp modelId="{A6EC6BDE-C549-4C58-999A-0CE6C033DCE0}">
      <dsp:nvSpPr>
        <dsp:cNvPr id="0" name=""/>
        <dsp:cNvSpPr/>
      </dsp:nvSpPr>
      <dsp:spPr>
        <a:xfrm>
          <a:off x="0" y="1455868"/>
          <a:ext cx="4464050" cy="599040"/>
        </a:xfrm>
        <a:prstGeom prst="roundRect">
          <a:avLst/>
        </a:prstGeom>
        <a:solidFill>
          <a:schemeClr val="accent5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ИЛ «Нерюнгристрой»</a:t>
          </a:r>
          <a:endParaRPr lang="ru-RU" sz="1400" b="0" kern="1200" dirty="0"/>
        </a:p>
      </dsp:txBody>
      <dsp:txXfrm>
        <a:off x="29243" y="1485111"/>
        <a:ext cx="4405564" cy="540554"/>
      </dsp:txXfrm>
    </dsp:sp>
    <dsp:sp modelId="{5A0E3DF4-EC5D-49CD-B711-259D320AA0EB}">
      <dsp:nvSpPr>
        <dsp:cNvPr id="0" name=""/>
        <dsp:cNvSpPr/>
      </dsp:nvSpPr>
      <dsp:spPr>
        <a:xfrm>
          <a:off x="0" y="2105432"/>
          <a:ext cx="4464050" cy="599040"/>
        </a:xfrm>
        <a:prstGeom prst="roundRect">
          <a:avLst/>
        </a:prstGeom>
        <a:solidFill>
          <a:schemeClr val="accent5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Геоэкологический мониторинг и инженерно-геологические изыскания</a:t>
          </a:r>
          <a:endParaRPr lang="ru-RU" sz="1400" b="0" kern="1200" dirty="0"/>
        </a:p>
      </dsp:txBody>
      <dsp:txXfrm>
        <a:off x="29243" y="2134675"/>
        <a:ext cx="4405564" cy="5405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76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0" y="0"/>
            <a:ext cx="2930574" cy="49776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752"/>
            <a:ext cx="2930574" cy="49776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0" y="9444752"/>
            <a:ext cx="2930574" cy="49776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78A54-C535-4BEA-A082-55D200092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76202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8996" cy="49776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0589" y="0"/>
            <a:ext cx="2928996" cy="49776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85193"/>
            <a:ext cx="5409562" cy="39153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752"/>
            <a:ext cx="2928996" cy="49776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0589" y="9444752"/>
            <a:ext cx="2928996" cy="49776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DAB228-5D60-4FE8-97E0-AB438E32A2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48939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10700-9A31-4EDA-ADA7-B705E8780A93}" type="slidenum">
              <a:rPr lang="ru-RU" smtClean="0"/>
              <a:t>7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745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4EA91A8-43D7-4AB2-ACBB-44139315EB86}" type="slidenum">
              <a:rPr lang="ru-RU" altLang="ru-RU"/>
              <a:pPr/>
              <a:t>10</a:t>
            </a:fld>
            <a:endParaRPr lang="ru-RU" altLang="ru-RU"/>
          </a:p>
        </p:txBody>
      </p:sp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788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DAB228-5D60-4FE8-97E0-AB438E32A21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297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DAB228-5D60-4FE8-97E0-AB438E32A211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448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5B598-06FA-43DD-A9E7-4574F2473F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1651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D87D5-CB13-4E73-82C1-333F9DC5CC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7934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2E444-ACDC-4380-A18F-556B3298E4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0753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8BE56-E2EC-446B-A9DB-1A38625C5D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64770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B5B598-06FA-43DD-A9E7-4574F2473F9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25838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4F3AAB-46E4-4854-B54F-32F9B74BCE3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520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12EE51-F221-48A3-93C4-6ABBE411F14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5577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D9AC18-8174-4440-8C1E-8BBEF04013B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0590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C9B42-BDBD-4F30-8675-FB2C5E7A0E2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252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4E4280-D3CA-4AEF-8ADB-B0B9680C034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0697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81303C-FBA5-433A-9350-7A2E45F1FC1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8510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F3AAB-46E4-4854-B54F-32F9B74BCE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9716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01B3D-F190-4155-9765-9A4F84E73C9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90821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31CCE8-925B-4680-8C06-4BA55048F7C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5615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FD87D5-CB13-4E73-82C1-333F9DC5CC6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13208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2E444-ACDC-4380-A18F-556B3298E43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6520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8BE56-E2EC-446B-A9DB-1A38625C5D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3430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2EE51-F221-48A3-93C4-6ABBE411F1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5400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AC18-8174-4440-8C1E-8BBEF04013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2394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C9B42-BDBD-4F30-8675-FB2C5E7A0E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6427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E4280-D3CA-4AEF-8ADB-B0B9680C03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9684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1303C-FBA5-433A-9350-7A2E45F1FC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314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01B3D-F190-4155-9765-9A4F84E73C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1858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1CCE8-925B-4680-8C06-4BA55048F7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674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33413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3413" y="1828800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2713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8FB5A74-E80E-4A02-970C-8DB015DD93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  <p:sldLayoutId id="2147484047" r:id="rId1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Wingdings 2" panose="05020102010507070707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Wingdings 2" panose="05020102010507070707" pitchFamily="18" charset="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Wingdings 2" panose="05020102010507070707" pitchFamily="18" charset="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8FB5A74-E80E-4A02-970C-8DB015DD936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4144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  <p:sldLayoutId id="21474840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forizm.info/author/frensis-beko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568" y="260648"/>
            <a:ext cx="8353425" cy="15327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buSzPct val="65000"/>
              <a:buFont typeface="Wingdings" panose="05000000000000000000" pitchFamily="2" charset="2"/>
              <a:buNone/>
              <a:defRPr/>
            </a:pPr>
            <a:r>
              <a:rPr lang="ru-RU" altLang="ru-RU" sz="3600" b="1" i="0" dirty="0">
                <a:solidFill>
                  <a:srgbClr val="7030A0"/>
                </a:solidFill>
                <a:latin typeface="+mn-lt"/>
                <a:cs typeface="Times New Roman" panose="02020603050405020304" pitchFamily="18" charset="0"/>
              </a:rPr>
              <a:t>Результаты научно-исследовательской деятельности ТИ (ф) </a:t>
            </a:r>
            <a:r>
              <a:rPr lang="ru-RU" altLang="ru-RU" sz="3600" b="1" i="0" dirty="0" smtClean="0">
                <a:solidFill>
                  <a:srgbClr val="7030A0"/>
                </a:solidFill>
                <a:latin typeface="+mn-lt"/>
                <a:cs typeface="Times New Roman" panose="02020603050405020304" pitchFamily="18" charset="0"/>
              </a:rPr>
              <a:t>СВФУ за 2022 г. </a:t>
            </a:r>
            <a:endParaRPr lang="ru-RU" altLang="ru-RU" sz="3600" b="1" i="0" dirty="0">
              <a:solidFill>
                <a:srgbClr val="7030A0"/>
              </a:solidFill>
              <a:latin typeface="+mn-lt"/>
              <a:cs typeface="Times New Roman" panose="02020603050405020304" pitchFamily="18" charset="0"/>
            </a:endParaRPr>
          </a:p>
          <a:p>
            <a:pPr marL="179388" algn="ctr" eaLnBrk="1" hangingPunct="1">
              <a:lnSpc>
                <a:spcPct val="80000"/>
              </a:lnSpc>
              <a:spcBef>
                <a:spcPct val="20000"/>
              </a:spcBef>
              <a:buSzPct val="65000"/>
              <a:buFont typeface="Wingdings" panose="05000000000000000000" pitchFamily="2" charset="2"/>
              <a:buNone/>
              <a:defRPr/>
            </a:pPr>
            <a:endParaRPr lang="ru-RU" altLang="ru-RU" sz="3600" b="1" i="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075" name="TextBox 6"/>
          <p:cNvSpPr txBox="1">
            <a:spLocks noChangeArrowheads="1"/>
          </p:cNvSpPr>
          <p:nvPr/>
        </p:nvSpPr>
        <p:spPr bwMode="auto">
          <a:xfrm>
            <a:off x="3276600" y="6308725"/>
            <a:ext cx="2519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b="1" i="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2023 </a:t>
            </a:r>
            <a:r>
              <a:rPr lang="ru-RU" altLang="ru-RU" b="1" i="0" dirty="0">
                <a:solidFill>
                  <a:srgbClr val="7030A0"/>
                </a:solidFill>
                <a:cs typeface="Times New Roman" panose="02020603050405020304" pitchFamily="18" charset="0"/>
              </a:rPr>
              <a:t>год</a:t>
            </a:r>
            <a:endParaRPr lang="ru-RU" altLang="ru-RU" dirty="0">
              <a:solidFill>
                <a:srgbClr val="7030A0"/>
              </a:solidFill>
            </a:endParaRPr>
          </a:p>
        </p:txBody>
      </p:sp>
      <p:pic>
        <p:nvPicPr>
          <p:cNvPr id="3076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341438"/>
            <a:ext cx="3222625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11188" y="2924175"/>
          <a:ext cx="4537075" cy="3103563"/>
        </p:xfrm>
        <a:graphic>
          <a:graphicData uri="http://schemas.openxmlformats.org/drawingml/2006/table">
            <a:tbl>
              <a:tblPr/>
              <a:tblGrid>
                <a:gridCol w="4537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3207">
                <a:tc>
                  <a:txBody>
                    <a:bodyPr/>
                    <a:lstStyle/>
                    <a:p>
                      <a:pPr algn="l"/>
                      <a:r>
                        <a:rPr lang="ru-RU" sz="2200" b="1" i="1" dirty="0">
                          <a:solidFill>
                            <a:srgbClr val="C00000"/>
                          </a:solidFill>
                        </a:rPr>
                        <a:t>Если бы наука сама по себе не приносила никакой практической пользы, то и тогда нельзя было назвать ее бесполезной, лишь бы только она изощряла ум и заводила в нем порядок.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356">
                <a:tc>
                  <a:txBody>
                    <a:bodyPr/>
                    <a:lstStyle/>
                    <a:p>
                      <a:pPr algn="r"/>
                      <a:r>
                        <a:rPr lang="ru-RU" sz="2000" i="1" dirty="0" err="1">
                          <a:hlinkClick r:id="rId3" tooltip="Бэкон, Фрэнсис"/>
                        </a:rPr>
                        <a:t>Фрэнсис</a:t>
                      </a:r>
                      <a:r>
                        <a:rPr lang="ru-RU" sz="2000" i="1" dirty="0">
                          <a:hlinkClick r:id="rId3" tooltip="Бэкон, Фрэнсис"/>
                        </a:rPr>
                        <a:t> Бэкон</a:t>
                      </a:r>
                      <a:endParaRPr lang="ru-RU" sz="2000" i="1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260350"/>
            <a:ext cx="8208714" cy="431800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ru-RU" altLang="ru-RU" sz="2000" b="1" dirty="0" smtClean="0">
                <a:solidFill>
                  <a:schemeClr val="tx1"/>
                </a:solidFill>
              </a:rPr>
              <a:t>Публикационные показатели деятельности НПР кафедр в 20</a:t>
            </a:r>
            <a:r>
              <a:rPr lang="en-US" altLang="ru-RU" sz="2000" b="1" dirty="0" smtClean="0">
                <a:solidFill>
                  <a:schemeClr val="tx1"/>
                </a:solidFill>
              </a:rPr>
              <a:t>2</a:t>
            </a:r>
            <a:r>
              <a:rPr lang="ru-RU" altLang="ru-RU" sz="2000" b="1" dirty="0" smtClean="0">
                <a:solidFill>
                  <a:schemeClr val="tx1"/>
                </a:solidFill>
              </a:rPr>
              <a:t>2 г.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471085"/>
              </p:ext>
            </p:extLst>
          </p:nvPr>
        </p:nvGraphicFramePr>
        <p:xfrm>
          <a:off x="380884" y="692150"/>
          <a:ext cx="8237769" cy="5839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47" name="Rectangle 63"/>
          <p:cNvSpPr>
            <a:spLocks noChangeArrowheads="1"/>
          </p:cNvSpPr>
          <p:nvPr/>
        </p:nvSpPr>
        <p:spPr bwMode="auto">
          <a:xfrm>
            <a:off x="37207" y="332656"/>
            <a:ext cx="9144000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r>
              <a:rPr lang="ru-RU" sz="22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Arial" charset="0"/>
              </a:rPr>
              <a:t>СБОРНИКИ НАУЧНЫХ ТРУДОВ</a:t>
            </a:r>
          </a:p>
        </p:txBody>
      </p:sp>
      <p:sp>
        <p:nvSpPr>
          <p:cNvPr id="30723" name="Text Box 64"/>
          <p:cNvSpPr txBox="1">
            <a:spLocks noChangeArrowheads="1"/>
          </p:cNvSpPr>
          <p:nvPr/>
        </p:nvSpPr>
        <p:spPr bwMode="auto">
          <a:xfrm>
            <a:off x="251519" y="1008332"/>
            <a:ext cx="8715375" cy="1954381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itchFamily="18" charset="2"/>
              <a:buChar char=""/>
              <a:defRPr>
                <a:solidFill>
                  <a:srgbClr val="404040"/>
                </a:solidFill>
                <a:latin typeface="Century Gothic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itchFamily="18" charset="2"/>
              <a:buChar char=""/>
              <a:defRPr sz="1600">
                <a:solidFill>
                  <a:srgbClr val="404040"/>
                </a:solidFill>
                <a:latin typeface="Century Gothic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itchFamily="18" charset="2"/>
              <a:buChar char=""/>
              <a:defRPr sz="1400">
                <a:solidFill>
                  <a:srgbClr val="404040"/>
                </a:solidFill>
                <a:latin typeface="Century Gothic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itchFamily="18" charset="2"/>
              <a:buChar char=""/>
              <a:defRPr sz="1200">
                <a:solidFill>
                  <a:srgbClr val="404040"/>
                </a:solidFill>
                <a:latin typeface="Century Gothic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itchFamily="18" charset="2"/>
              <a:buChar char=""/>
              <a:defRPr sz="1200">
                <a:solidFill>
                  <a:srgbClr val="404040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>
                <a:solidFill>
                  <a:srgbClr val="404040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>
                <a:solidFill>
                  <a:srgbClr val="404040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>
                <a:solidFill>
                  <a:srgbClr val="404040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>
                <a:solidFill>
                  <a:srgbClr val="404040"/>
                </a:solidFill>
                <a:latin typeface="Century Gothic" pitchFamily="34" charset="0"/>
              </a:defRPr>
            </a:lvl9pPr>
          </a:lstStyle>
          <a:p>
            <a:pPr marL="342900" indent="-342900" algn="just">
              <a:lnSpc>
                <a:spcPct val="110000"/>
              </a:lnSpc>
              <a:spcBef>
                <a:spcPct val="0"/>
              </a:spcBef>
              <a:buClrTx/>
              <a:buFont typeface="+mj-lt"/>
              <a:buAutoNum type="arabicPeriod"/>
              <a:defRPr/>
            </a:pPr>
            <a:r>
              <a:rPr lang="ru-RU" b="1" dirty="0">
                <a:solidFill>
                  <a:srgbClr val="7030A0"/>
                </a:solidFill>
              </a:rPr>
              <a:t>Материалы XXII Всероссийской научно-практической конференции молодых ученых, аспирантов и студентов, с международным участием в г. </a:t>
            </a:r>
            <a:r>
              <a:rPr lang="ru-RU" b="1" dirty="0" smtClean="0">
                <a:solidFill>
                  <a:srgbClr val="7030A0"/>
                </a:solidFill>
              </a:rPr>
              <a:t>Нерюнгри.</a:t>
            </a:r>
            <a:endParaRPr lang="ru-RU" b="1" dirty="0">
              <a:solidFill>
                <a:srgbClr val="7030A0"/>
              </a:solidFill>
            </a:endParaRPr>
          </a:p>
          <a:p>
            <a:pPr marL="342900" indent="-342900" algn="just">
              <a:lnSpc>
                <a:spcPct val="110000"/>
              </a:lnSpc>
              <a:spcBef>
                <a:spcPct val="0"/>
              </a:spcBef>
              <a:buClrTx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7030A0"/>
                </a:solidFill>
              </a:rPr>
              <a:t>Материалы XIII региональной научно-практической конференции </a:t>
            </a:r>
            <a:r>
              <a:rPr lang="ru-RU" b="1" dirty="0">
                <a:solidFill>
                  <a:srgbClr val="7030A0"/>
                </a:solidFill>
              </a:rPr>
              <a:t>«Психолого-педагогическое сопровождение участников образовательного процесса: наука и практика</a:t>
            </a:r>
            <a:r>
              <a:rPr lang="ru-RU" b="1" dirty="0" smtClean="0">
                <a:solidFill>
                  <a:srgbClr val="7030A0"/>
                </a:solidFill>
              </a:rPr>
              <a:t>».</a:t>
            </a:r>
            <a:endParaRPr lang="ru-RU" altLang="ru-RU" sz="2000" b="1" i="0" dirty="0" smtClean="0">
              <a:solidFill>
                <a:srgbClr val="7030A0"/>
              </a:solidFill>
              <a:latin typeface="Arial" charset="0"/>
              <a:cs typeface="Arial" charset="0"/>
            </a:endParaRP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3491880" y="3356992"/>
            <a:ext cx="194468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dirty="0" smtClean="0">
                <a:solidFill>
                  <a:srgbClr val="FF0000"/>
                </a:solidFill>
              </a:rPr>
              <a:t>2022 </a:t>
            </a:r>
            <a:r>
              <a:rPr lang="ru-RU" altLang="ru-RU" sz="2000" dirty="0">
                <a:solidFill>
                  <a:srgbClr val="FF0000"/>
                </a:solidFill>
              </a:rPr>
              <a:t>г. </a:t>
            </a:r>
            <a:r>
              <a:rPr lang="ru-RU" altLang="ru-RU" sz="2000" dirty="0" smtClean="0">
                <a:solidFill>
                  <a:srgbClr val="FF0000"/>
                </a:solidFill>
              </a:rPr>
              <a:t>– 2</a:t>
            </a:r>
            <a:endParaRPr lang="ru-RU" altLang="ru-RU" sz="2000" dirty="0">
              <a:solidFill>
                <a:srgbClr val="FF0000"/>
              </a:solidFill>
            </a:endParaRPr>
          </a:p>
          <a:p>
            <a:pPr algn="ctr" eaLnBrk="1" hangingPunct="1"/>
            <a:r>
              <a:rPr lang="ru-RU" altLang="ru-RU" sz="2000" dirty="0" smtClean="0">
                <a:solidFill>
                  <a:srgbClr val="7030A0"/>
                </a:solidFill>
              </a:rPr>
              <a:t>2021 г. - 1</a:t>
            </a:r>
          </a:p>
          <a:p>
            <a:pPr algn="ctr" eaLnBrk="1" hangingPunct="1"/>
            <a:r>
              <a:rPr lang="ru-RU" altLang="ru-RU" sz="2000" dirty="0" smtClean="0">
                <a:solidFill>
                  <a:srgbClr val="7030A0"/>
                </a:solidFill>
              </a:rPr>
              <a:t>2020 г. - 2</a:t>
            </a:r>
          </a:p>
          <a:p>
            <a:pPr algn="ctr" eaLnBrk="1" hangingPunct="1"/>
            <a:r>
              <a:rPr lang="ru-RU" altLang="ru-RU" sz="2000" dirty="0" smtClean="0">
                <a:solidFill>
                  <a:srgbClr val="7030A0"/>
                </a:solidFill>
              </a:rPr>
              <a:t>2019 </a:t>
            </a:r>
            <a:r>
              <a:rPr lang="ru-RU" altLang="ru-RU" sz="2000" dirty="0">
                <a:solidFill>
                  <a:srgbClr val="7030A0"/>
                </a:solidFill>
              </a:rPr>
              <a:t>г. </a:t>
            </a:r>
            <a:r>
              <a:rPr lang="ru-RU" altLang="ru-RU" sz="2000" dirty="0" smtClean="0">
                <a:solidFill>
                  <a:srgbClr val="7030A0"/>
                </a:solidFill>
              </a:rPr>
              <a:t>- </a:t>
            </a:r>
            <a:r>
              <a:rPr lang="ru-RU" altLang="ru-RU" sz="2000" dirty="0">
                <a:solidFill>
                  <a:srgbClr val="7030A0"/>
                </a:solidFill>
              </a:rPr>
              <a:t>2</a:t>
            </a:r>
          </a:p>
          <a:p>
            <a:pPr algn="ctr" eaLnBrk="1" hangingPunct="1"/>
            <a:r>
              <a:rPr lang="ru-RU" altLang="ru-RU" sz="2000" dirty="0">
                <a:solidFill>
                  <a:srgbClr val="7030A0"/>
                </a:solidFill>
              </a:rPr>
              <a:t>2018 г. - 3 </a:t>
            </a:r>
          </a:p>
          <a:p>
            <a:pPr algn="ctr" eaLnBrk="1" hangingPunct="1"/>
            <a:r>
              <a:rPr lang="ru-RU" altLang="ru-RU" sz="2000" dirty="0">
                <a:solidFill>
                  <a:srgbClr val="7030A0"/>
                </a:solidFill>
              </a:rPr>
              <a:t>2017 г. </a:t>
            </a:r>
            <a:r>
              <a:rPr lang="ru-RU" altLang="ru-RU" sz="2000" dirty="0" smtClean="0">
                <a:solidFill>
                  <a:srgbClr val="7030A0"/>
                </a:solidFill>
              </a:rPr>
              <a:t>- 4</a:t>
            </a:r>
            <a:endParaRPr lang="ru-RU" altLang="ru-RU" sz="2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83" name="Group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731608"/>
              </p:ext>
            </p:extLst>
          </p:nvPr>
        </p:nvGraphicFramePr>
        <p:xfrm>
          <a:off x="179388" y="1196975"/>
          <a:ext cx="8782050" cy="403222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44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9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93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4764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Мероприятия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Всего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Уровень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4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Международный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Всероссийский и региональный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Районный и городской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СВФУ 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ТИ (ф) СВФУ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6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Конференции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kumimoji="0" lang="ru-RU" altLang="ru-RU" sz="16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75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Выставки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06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Научные семинары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93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Круглые столы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58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Конкурсы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005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Олимпиады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06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Викторины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98794" name="Rectangle 138"/>
          <p:cNvSpPr>
            <a:spLocks noChangeArrowheads="1"/>
          </p:cNvSpPr>
          <p:nvPr/>
        </p:nvSpPr>
        <p:spPr bwMode="auto">
          <a:xfrm>
            <a:off x="179388" y="252350"/>
            <a:ext cx="8782050" cy="728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r>
              <a:rPr lang="ru-RU" sz="2400" b="1" i="0" dirty="0">
                <a:latin typeface="+mn-lt"/>
                <a:cs typeface="+mn-cs"/>
              </a:rPr>
              <a:t>Организация и проведение научных </a:t>
            </a:r>
            <a:r>
              <a:rPr lang="ru-RU" sz="2400" b="1" i="0" dirty="0" smtClean="0">
                <a:latin typeface="+mn-lt"/>
                <a:cs typeface="+mn-cs"/>
              </a:rPr>
              <a:t>мероприятий</a:t>
            </a:r>
          </a:p>
          <a:p>
            <a:pPr algn="ctr" eaLnBrk="1" hangingPunct="1">
              <a:defRPr/>
            </a:pPr>
            <a:r>
              <a:rPr lang="ru-RU" sz="2400" b="1" i="0" dirty="0" smtClean="0">
                <a:latin typeface="+mn-lt"/>
                <a:cs typeface="+mn-cs"/>
              </a:rPr>
              <a:t> </a:t>
            </a:r>
            <a:r>
              <a:rPr lang="ru-RU" sz="2000" b="1" i="0" dirty="0" smtClean="0">
                <a:latin typeface="+mn-lt"/>
                <a:cs typeface="+mn-cs"/>
              </a:rPr>
              <a:t>(2022 год)</a:t>
            </a:r>
            <a:r>
              <a:rPr lang="ru-RU" sz="2400" b="1" i="0" u="sng" dirty="0" smtClean="0">
                <a:solidFill>
                  <a:srgbClr val="660033"/>
                </a:solidFill>
                <a:latin typeface="Times New Roman CYR" charset="-52"/>
                <a:cs typeface="+mn-cs"/>
              </a:rPr>
              <a:t/>
            </a:r>
            <a:br>
              <a:rPr lang="ru-RU" sz="2400" b="1" i="0" u="sng" dirty="0" smtClean="0">
                <a:solidFill>
                  <a:srgbClr val="660033"/>
                </a:solidFill>
                <a:latin typeface="Times New Roman CYR" charset="-52"/>
                <a:cs typeface="+mn-cs"/>
              </a:rPr>
            </a:br>
            <a:endParaRPr lang="ru-RU" sz="2400" b="1" i="0" u="sng" dirty="0">
              <a:solidFill>
                <a:srgbClr val="660033"/>
              </a:solidFill>
              <a:latin typeface="Times New Roman CYR" charset="-52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7407" y="5301208"/>
            <a:ext cx="87099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XXII Всероссийская научно-практическая конференция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молодых ученых, аспирантов и студентов, с международным участием в г. Нерюнгри.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XIII региональная научно-практическая конференция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«Психолого-педагогическое сопровождение участников образовательного процесса: наука и практика».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Региональная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научно-практическая конференция «Филология в научном и образовательном пространстве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 (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Якутск не принял, из-за малого количества участников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0" y="-9525"/>
            <a:ext cx="91440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r>
              <a:rPr lang="ru-RU" sz="2200" b="1" i="0" dirty="0">
                <a:latin typeface="+mn-lt"/>
                <a:cs typeface="Arial" charset="0"/>
              </a:rPr>
              <a:t>УЧАСТИЕ В НАУЧНЫХ МЕРОПРИЯТИЯХ </a:t>
            </a:r>
          </a:p>
        </p:txBody>
      </p:sp>
      <p:graphicFrame>
        <p:nvGraphicFramePr>
          <p:cNvPr id="14379" name="Group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875410"/>
              </p:ext>
            </p:extLst>
          </p:nvPr>
        </p:nvGraphicFramePr>
        <p:xfrm>
          <a:off x="647700" y="560388"/>
          <a:ext cx="7596708" cy="5460901"/>
        </p:xfrm>
        <a:graphic>
          <a:graphicData uri="http://schemas.openxmlformats.org/drawingml/2006/table">
            <a:tbl>
              <a:tblPr/>
              <a:tblGrid>
                <a:gridCol w="4164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7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47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168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мероприятия</a:t>
                      </a:r>
                    </a:p>
                  </a:txBody>
                  <a:tcPr marL="91471" marR="91471" marT="45652" marB="456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мероприятий </a:t>
                      </a:r>
                    </a:p>
                  </a:txBody>
                  <a:tcPr marL="91471" marR="91471" marT="45652" marB="456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участий </a:t>
                      </a:r>
                    </a:p>
                  </a:txBody>
                  <a:tcPr marL="91471" marR="91471" marT="45652" marB="456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412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42888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8890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международный 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042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42888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8890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всероссийский 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042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42888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8890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региональный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281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42888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8890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районный, городской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2042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69925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8890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ТИ (ф) СВФУ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2042">
                <a:tc>
                  <a:txBody>
                    <a:bodyPr/>
                    <a:lstStyle/>
                    <a:p>
                      <a:pPr marL="669925" marR="0" lvl="2" indent="-490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(2022 г.)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20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Всего (2021 г.)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58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Всего (2020 г.)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5871">
                <a:tc>
                  <a:txBody>
                    <a:bodyPr/>
                    <a:lstStyle/>
                    <a:p>
                      <a:pPr marL="360000" marR="0" lvl="2" indent="-490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(2019 г.)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58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(2018 г.)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7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(2017 г.)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marL="91471" marR="91471" marT="45652" marB="45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113053" y="110525"/>
            <a:ext cx="8918012" cy="332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000" b="1" i="0" dirty="0" smtClean="0">
                <a:solidFill>
                  <a:srgbClr val="7030A0"/>
                </a:solidFill>
                <a:latin typeface="+mn-lt"/>
                <a:ea typeface="+mn-ea"/>
                <a:cs typeface="Arial" charset="0"/>
              </a:rPr>
              <a:t>ПОДАННЫЕ ЗАЯВКИ НА НИР в 2022 г. </a:t>
            </a:r>
            <a:endParaRPr lang="ru-RU" sz="2000" b="1" i="0" dirty="0">
              <a:solidFill>
                <a:srgbClr val="7030A0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3059832" y="4941168"/>
            <a:ext cx="324036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u="sng" dirty="0" smtClean="0">
                <a:solidFill>
                  <a:srgbClr val="CC0066"/>
                </a:solidFill>
                <a:cs typeface="Arial" charset="0"/>
              </a:rPr>
              <a:t>Всего поддержано:</a:t>
            </a:r>
          </a:p>
          <a:p>
            <a:pPr marL="0" indent="0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u="sng" dirty="0" smtClean="0">
                <a:solidFill>
                  <a:srgbClr val="CC0066"/>
                </a:solidFill>
                <a:cs typeface="Arial" charset="0"/>
              </a:rPr>
              <a:t>2022 г. – 1/5 (47,25) </a:t>
            </a:r>
          </a:p>
          <a:p>
            <a:pPr marL="0" indent="0" algn="just" eaLnBrk="1" hangingPunct="1">
              <a:spcBef>
                <a:spcPct val="0"/>
              </a:spcBef>
              <a:buNone/>
              <a:defRPr/>
            </a:pPr>
            <a:r>
              <a:rPr lang="ru-RU" altLang="ru-RU" sz="1800" b="1" u="sng" dirty="0" smtClean="0">
                <a:solidFill>
                  <a:srgbClr val="7030A0"/>
                </a:solidFill>
                <a:cs typeface="Arial" charset="0"/>
              </a:rPr>
              <a:t>2021 </a:t>
            </a:r>
            <a:r>
              <a:rPr lang="ru-RU" altLang="ru-RU" sz="1800" b="1" u="sng" dirty="0">
                <a:solidFill>
                  <a:srgbClr val="7030A0"/>
                </a:solidFill>
                <a:cs typeface="Arial" charset="0"/>
              </a:rPr>
              <a:t>г. – </a:t>
            </a:r>
            <a:r>
              <a:rPr lang="ru-RU" altLang="ru-RU" sz="1800" b="1" u="sng" dirty="0" smtClean="0">
                <a:solidFill>
                  <a:srgbClr val="7030A0"/>
                </a:solidFill>
                <a:cs typeface="Arial" charset="0"/>
              </a:rPr>
              <a:t>2/7 </a:t>
            </a:r>
            <a:r>
              <a:rPr lang="en-US" altLang="ru-RU" sz="1800" b="1" u="sng" dirty="0" smtClean="0">
                <a:solidFill>
                  <a:srgbClr val="7030A0"/>
                </a:solidFill>
                <a:cs typeface="Arial" charset="0"/>
              </a:rPr>
              <a:t>(</a:t>
            </a:r>
            <a:r>
              <a:rPr lang="ru-RU" altLang="ru-RU" sz="1800" b="1" u="sng" dirty="0" smtClean="0">
                <a:solidFill>
                  <a:srgbClr val="7030A0"/>
                </a:solidFill>
                <a:cs typeface="Arial" charset="0"/>
              </a:rPr>
              <a:t>48,5</a:t>
            </a:r>
            <a:r>
              <a:rPr lang="en-US" altLang="ru-RU" sz="1800" b="1" u="sng" dirty="0" smtClean="0">
                <a:solidFill>
                  <a:srgbClr val="7030A0"/>
                </a:solidFill>
                <a:cs typeface="Arial" charset="0"/>
              </a:rPr>
              <a:t>)</a:t>
            </a:r>
            <a:endParaRPr lang="ru-RU" altLang="ru-RU" sz="1800" b="1" u="sng" dirty="0">
              <a:solidFill>
                <a:srgbClr val="7030A0"/>
              </a:solidFill>
              <a:cs typeface="Arial" charset="0"/>
            </a:endParaRPr>
          </a:p>
          <a:p>
            <a:pPr marL="0" indent="0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u="sng" dirty="0" smtClean="0">
                <a:solidFill>
                  <a:srgbClr val="7030A0"/>
                </a:solidFill>
                <a:cs typeface="Arial" charset="0"/>
              </a:rPr>
              <a:t>2020 г. – 1/6 </a:t>
            </a:r>
            <a:r>
              <a:rPr lang="en-US" altLang="ru-RU" sz="1800" b="1" u="sng" dirty="0" smtClean="0">
                <a:solidFill>
                  <a:srgbClr val="7030A0"/>
                </a:solidFill>
                <a:cs typeface="Arial" charset="0"/>
              </a:rPr>
              <a:t>(</a:t>
            </a:r>
            <a:r>
              <a:rPr lang="ru-RU" altLang="ru-RU" sz="1800" b="1" u="sng" dirty="0" smtClean="0">
                <a:solidFill>
                  <a:srgbClr val="7030A0"/>
                </a:solidFill>
                <a:cs typeface="Arial" charset="0"/>
              </a:rPr>
              <a:t>40,5</a:t>
            </a:r>
            <a:r>
              <a:rPr lang="en-US" altLang="ru-RU" sz="1800" b="1" u="sng" dirty="0" smtClean="0">
                <a:solidFill>
                  <a:srgbClr val="7030A0"/>
                </a:solidFill>
                <a:cs typeface="Arial" charset="0"/>
              </a:rPr>
              <a:t>)</a:t>
            </a:r>
            <a:endParaRPr lang="ru-RU" altLang="ru-RU" sz="1800" b="1" u="sng" dirty="0" smtClean="0">
              <a:solidFill>
                <a:srgbClr val="7030A0"/>
              </a:solidFill>
              <a:cs typeface="Arial" charset="0"/>
            </a:endParaRPr>
          </a:p>
          <a:p>
            <a:pPr marL="0" indent="0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u="sng" dirty="0" smtClean="0">
                <a:solidFill>
                  <a:srgbClr val="7030A0"/>
                </a:solidFill>
                <a:cs typeface="Arial" charset="0"/>
              </a:rPr>
              <a:t>2019 г. – 1/12 (40)</a:t>
            </a:r>
          </a:p>
          <a:p>
            <a:pPr marL="0" indent="0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u="sng" dirty="0" smtClean="0">
                <a:solidFill>
                  <a:srgbClr val="7030A0"/>
                </a:solidFill>
                <a:cs typeface="Arial" charset="0"/>
              </a:rPr>
              <a:t>2018 г. -0/14 (34,25)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368228"/>
              </p:ext>
            </p:extLst>
          </p:nvPr>
        </p:nvGraphicFramePr>
        <p:xfrm>
          <a:off x="119627" y="586837"/>
          <a:ext cx="8530460" cy="4282323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383392">
                  <a:extLst>
                    <a:ext uri="{9D8B030D-6E8A-4147-A177-3AD203B41FA5}">
                      <a16:colId xmlns:a16="http://schemas.microsoft.com/office/drawing/2014/main" val="2903336269"/>
                    </a:ext>
                  </a:extLst>
                </a:gridCol>
                <a:gridCol w="2332395">
                  <a:extLst>
                    <a:ext uri="{9D8B030D-6E8A-4147-A177-3AD203B41FA5}">
                      <a16:colId xmlns:a16="http://schemas.microsoft.com/office/drawing/2014/main" val="3273065620"/>
                    </a:ext>
                  </a:extLst>
                </a:gridCol>
                <a:gridCol w="3158588">
                  <a:extLst>
                    <a:ext uri="{9D8B030D-6E8A-4147-A177-3AD203B41FA5}">
                      <a16:colId xmlns:a16="http://schemas.microsoft.com/office/drawing/2014/main" val="1952131887"/>
                    </a:ext>
                  </a:extLst>
                </a:gridCol>
                <a:gridCol w="2656085">
                  <a:extLst>
                    <a:ext uri="{9D8B030D-6E8A-4147-A177-3AD203B41FA5}">
                      <a16:colId xmlns:a16="http://schemas.microsoft.com/office/drawing/2014/main" val="1240814846"/>
                    </a:ext>
                  </a:extLst>
                </a:gridCol>
              </a:tblGrid>
              <a:tr h="5080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</a:rPr>
                        <a:t> 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84" marR="7784" marT="77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i="0" u="none" strike="noStrike" dirty="0">
                          <a:effectLst/>
                        </a:rPr>
                        <a:t>Наименование фонда, финансирующей организации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84" marR="7784" marT="77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i="0" u="none" strike="noStrike" dirty="0">
                          <a:effectLst/>
                        </a:rPr>
                        <a:t>Наименование проекта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84" marR="7784" marT="77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i="0" u="none" strike="noStrike" dirty="0">
                          <a:effectLst/>
                        </a:rPr>
                        <a:t>ФИО автора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84" marR="7784" marT="7784" marB="0" anchor="ctr"/>
                </a:tc>
                <a:extLst>
                  <a:ext uri="{0D108BD9-81ED-4DB2-BD59-A6C34878D82A}">
                    <a16:rowId xmlns:a16="http://schemas.microsoft.com/office/drawing/2014/main" val="279970062"/>
                  </a:ext>
                </a:extLst>
              </a:tr>
              <a:tr h="673974">
                <a:tc>
                  <a:txBody>
                    <a:bodyPr/>
                    <a:lstStyle/>
                    <a:p>
                      <a:pPr marL="80645" indent="0" algn="l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</a:rPr>
                        <a:t>1.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indent="450215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0" dirty="0">
                          <a:effectLst/>
                        </a:rPr>
                        <a:t>Разработка программных решений для автоматизации деятельности Технического института (филиала) СВФУ в г. Нерюнгри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0" dirty="0" err="1">
                          <a:effectLst/>
                        </a:rPr>
                        <a:t>Похорукова</a:t>
                      </a:r>
                      <a:r>
                        <a:rPr lang="ru-RU" sz="1200" i="0" dirty="0">
                          <a:effectLst/>
                        </a:rPr>
                        <a:t> М.Ю. - доцент, к.т.н., доцент кафедры </a:t>
                      </a:r>
                      <a:r>
                        <a:rPr lang="ru-RU" sz="1200" i="0" dirty="0" err="1">
                          <a:effectLst/>
                        </a:rPr>
                        <a:t>МиИ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extLst>
                  <a:ext uri="{0D108BD9-81ED-4DB2-BD59-A6C34878D82A}">
                    <a16:rowId xmlns:a16="http://schemas.microsoft.com/office/drawing/2014/main" val="2510478351"/>
                  </a:ext>
                </a:extLst>
              </a:tr>
              <a:tr h="508071">
                <a:tc>
                  <a:txBody>
                    <a:bodyPr/>
                    <a:lstStyle/>
                    <a:p>
                      <a:pPr marL="80645" indent="0" algn="just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</a:rPr>
                        <a:t>2.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indent="450215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i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0" dirty="0">
                          <a:effectLst/>
                        </a:rPr>
                        <a:t>Оценка качества тестовых материалов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0" dirty="0">
                          <a:effectLst/>
                        </a:rPr>
                        <a:t>Самохина В.М. - </a:t>
                      </a:r>
                      <a:r>
                        <a:rPr lang="ru-RU" sz="1200" i="0" dirty="0" err="1">
                          <a:effectLst/>
                        </a:rPr>
                        <a:t>к.пед.н</a:t>
                      </a:r>
                      <a:r>
                        <a:rPr lang="ru-RU" sz="1200" i="0" dirty="0">
                          <a:effectLst/>
                        </a:rPr>
                        <a:t>., доцент кафедры </a:t>
                      </a:r>
                      <a:r>
                        <a:rPr lang="ru-RU" sz="1200" i="0" dirty="0" err="1">
                          <a:effectLst/>
                        </a:rPr>
                        <a:t>МиИ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extLst>
                  <a:ext uri="{0D108BD9-81ED-4DB2-BD59-A6C34878D82A}">
                    <a16:rowId xmlns:a16="http://schemas.microsoft.com/office/drawing/2014/main" val="3831606679"/>
                  </a:ext>
                </a:extLst>
              </a:tr>
              <a:tr h="746557">
                <a:tc>
                  <a:txBody>
                    <a:bodyPr/>
                    <a:lstStyle/>
                    <a:p>
                      <a:pPr marL="80645" indent="0" algn="l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</a:rPr>
                        <a:t>3.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indent="450215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0" dirty="0">
                          <a:solidFill>
                            <a:srgbClr val="FF0000"/>
                          </a:solidFill>
                          <a:effectLst/>
                        </a:rPr>
                        <a:t>Эвенкийские топонимические зоны Восточной Сибири: комплексный анализ</a:t>
                      </a:r>
                      <a:endParaRPr lang="ru-RU" sz="1200" i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0" dirty="0">
                          <a:solidFill>
                            <a:srgbClr val="FF0000"/>
                          </a:solidFill>
                          <a:effectLst/>
                        </a:rPr>
                        <a:t>Меркель Е.В. – </a:t>
                      </a:r>
                      <a:r>
                        <a:rPr lang="ru-RU" sz="1200" i="0" dirty="0" err="1">
                          <a:solidFill>
                            <a:srgbClr val="FF0000"/>
                          </a:solidFill>
                          <a:effectLst/>
                        </a:rPr>
                        <a:t>д.филол.н</a:t>
                      </a:r>
                      <a:r>
                        <a:rPr lang="ru-RU" sz="1200" i="0" dirty="0">
                          <a:solidFill>
                            <a:srgbClr val="FF0000"/>
                          </a:solidFill>
                          <a:effectLst/>
                        </a:rPr>
                        <a:t>., профессор кафедры Филологии</a:t>
                      </a:r>
                      <a:endParaRPr lang="ru-RU" sz="1200" i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extLst>
                  <a:ext uri="{0D108BD9-81ED-4DB2-BD59-A6C34878D82A}">
                    <a16:rowId xmlns:a16="http://schemas.microsoft.com/office/drawing/2014/main" val="106889554"/>
                  </a:ext>
                </a:extLst>
              </a:tr>
              <a:tr h="839874">
                <a:tc>
                  <a:txBody>
                    <a:bodyPr/>
                    <a:lstStyle/>
                    <a:p>
                      <a:pPr marL="80645" indent="0" algn="l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</a:rPr>
                        <a:t>4.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0" dirty="0">
                          <a:effectLst/>
                        </a:rPr>
                        <a:t>Министерство науки и высшего образования РФ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0" dirty="0">
                          <a:effectLst/>
                        </a:rPr>
                        <a:t>История, современность, перспективы социально-экономического и политического развития эвенков </a:t>
                      </a:r>
                      <a:r>
                        <a:rPr lang="ru-RU" sz="1200" i="0" dirty="0" err="1">
                          <a:effectLst/>
                        </a:rPr>
                        <a:t>Нерюнгринского</a:t>
                      </a:r>
                      <a:r>
                        <a:rPr lang="ru-RU" sz="1200" i="0" dirty="0">
                          <a:effectLst/>
                        </a:rPr>
                        <a:t> района в XX – начале XXI вв.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0" dirty="0" err="1">
                          <a:effectLst/>
                        </a:rPr>
                        <a:t>Акинин</a:t>
                      </a:r>
                      <a:r>
                        <a:rPr lang="ru-RU" sz="1200" i="0" dirty="0">
                          <a:effectLst/>
                        </a:rPr>
                        <a:t> М.А. – </a:t>
                      </a:r>
                      <a:r>
                        <a:rPr lang="ru-RU" sz="1200" i="0" dirty="0" err="1">
                          <a:effectLst/>
                        </a:rPr>
                        <a:t>к.ист.н</a:t>
                      </a:r>
                      <a:r>
                        <a:rPr lang="ru-RU" sz="1200" i="0" dirty="0">
                          <a:effectLst/>
                        </a:rPr>
                        <a:t>., доцент кафедры </a:t>
                      </a:r>
                      <a:r>
                        <a:rPr lang="ru-RU" sz="1200" i="0" dirty="0" err="1">
                          <a:effectLst/>
                        </a:rPr>
                        <a:t>ЭиСГД</a:t>
                      </a:r>
                      <a:r>
                        <a:rPr lang="ru-RU" sz="1200" i="0" dirty="0">
                          <a:effectLst/>
                        </a:rPr>
                        <a:t>, Ахмедов Т.А. – доцент, </a:t>
                      </a:r>
                      <a:r>
                        <a:rPr lang="ru-RU" sz="1200" i="0" dirty="0" err="1">
                          <a:effectLst/>
                        </a:rPr>
                        <a:t>к.ист.н</a:t>
                      </a:r>
                      <a:r>
                        <a:rPr lang="ru-RU" sz="1200" i="0" dirty="0">
                          <a:effectLst/>
                        </a:rPr>
                        <a:t>., доцент кафедры </a:t>
                      </a:r>
                      <a:r>
                        <a:rPr lang="ru-RU" sz="1200" i="0" dirty="0" err="1">
                          <a:effectLst/>
                        </a:rPr>
                        <a:t>ЭиСГД</a:t>
                      </a:r>
                      <a:r>
                        <a:rPr lang="ru-RU" sz="1200" i="0" kern="1200" dirty="0">
                          <a:effectLst/>
                        </a:rPr>
                        <a:t> 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extLst>
                  <a:ext uri="{0D108BD9-81ED-4DB2-BD59-A6C34878D82A}">
                    <a16:rowId xmlns:a16="http://schemas.microsoft.com/office/drawing/2014/main" val="907599895"/>
                  </a:ext>
                </a:extLst>
              </a:tr>
              <a:tr h="1005776">
                <a:tc>
                  <a:txBody>
                    <a:bodyPr/>
                    <a:lstStyle/>
                    <a:p>
                      <a:pPr marL="80645" indent="0" algn="l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</a:rPr>
                        <a:t>5.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0" dirty="0">
                          <a:effectLst/>
                        </a:rPr>
                        <a:t>Конкурс Министерства науки и высшего образования РФ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0" dirty="0">
                          <a:effectLst/>
                        </a:rPr>
                        <a:t>Формирование нравственно-патриотического воспитания детей посредством педагогической программы "Родной земли многоголосье"(на примере Республики Саха (Якутия)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0" dirty="0">
                          <a:effectLst/>
                        </a:rPr>
                        <a:t>Мамедова Л.В. – доцент, </a:t>
                      </a:r>
                      <a:r>
                        <a:rPr lang="ru-RU" sz="1200" i="0" dirty="0" err="1">
                          <a:effectLst/>
                        </a:rPr>
                        <a:t>к.пед.н</a:t>
                      </a:r>
                      <a:r>
                        <a:rPr lang="ru-RU" sz="1200" i="0" dirty="0">
                          <a:effectLst/>
                        </a:rPr>
                        <a:t>., </a:t>
                      </a:r>
                      <a:r>
                        <a:rPr lang="ru-RU" sz="1200" i="0" dirty="0" err="1">
                          <a:effectLst/>
                        </a:rPr>
                        <a:t>зав.кафедрой</a:t>
                      </a:r>
                      <a:r>
                        <a:rPr lang="ru-RU" sz="1200" i="0" dirty="0">
                          <a:effectLst/>
                        </a:rPr>
                        <a:t> </a:t>
                      </a:r>
                      <a:r>
                        <a:rPr lang="ru-RU" sz="1200" i="0" dirty="0" err="1">
                          <a:effectLst/>
                        </a:rPr>
                        <a:t>ПиМНО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" marR="3810" marT="3810" marB="0"/>
                </a:tc>
                <a:extLst>
                  <a:ext uri="{0D108BD9-81ED-4DB2-BD59-A6C34878D82A}">
                    <a16:rowId xmlns:a16="http://schemas.microsoft.com/office/drawing/2014/main" val="281796080"/>
                  </a:ext>
                </a:extLst>
              </a:tr>
            </a:tbl>
          </a:graphicData>
        </a:graphic>
      </p:graphicFrame>
      <p:pic>
        <p:nvPicPr>
          <p:cNvPr id="6" name="Рисунок 5" descr="https://sochisirius.ru/bundles/app/v2/frontend/images/logo.png?version=2.7_2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75172"/>
            <a:ext cx="1472565" cy="33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sochisirius.ru/bundles/app/v2/frontend/images/logo.png?version=2.7_2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94" y="1818531"/>
            <a:ext cx="1472565" cy="33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29" y="2295562"/>
            <a:ext cx="1462030" cy="701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r>
              <a:rPr lang="ru-RU" sz="2000" b="1" i="0" dirty="0">
                <a:solidFill>
                  <a:srgbClr val="660033"/>
                </a:solidFill>
                <a:latin typeface="+mn-lt"/>
                <a:cs typeface="+mn-cs"/>
              </a:rPr>
              <a:t>Научно-исследовательская деятельность студентов</a:t>
            </a:r>
            <a:br>
              <a:rPr lang="ru-RU" sz="2000" b="1" i="0" dirty="0">
                <a:solidFill>
                  <a:srgbClr val="660033"/>
                </a:solidFill>
                <a:latin typeface="+mn-lt"/>
                <a:cs typeface="+mn-cs"/>
              </a:rPr>
            </a:br>
            <a:r>
              <a:rPr lang="ru-RU" sz="2000" b="1" i="0" dirty="0">
                <a:solidFill>
                  <a:srgbClr val="660033"/>
                </a:solidFill>
                <a:latin typeface="+mn-lt"/>
                <a:cs typeface="+mn-cs"/>
              </a:rPr>
              <a:t>кафедр ТИ (ф) ФГАОУ ВО </a:t>
            </a:r>
            <a:r>
              <a:rPr lang="ru-RU" sz="2000" b="1" i="0" dirty="0" smtClean="0">
                <a:solidFill>
                  <a:srgbClr val="660033"/>
                </a:solidFill>
                <a:latin typeface="+mn-lt"/>
                <a:cs typeface="+mn-cs"/>
              </a:rPr>
              <a:t>СВФУ</a:t>
            </a:r>
            <a:endParaRPr lang="ru-RU" sz="2000" b="1" i="0" dirty="0">
              <a:solidFill>
                <a:srgbClr val="660033"/>
              </a:solidFill>
              <a:latin typeface="+mn-lt"/>
              <a:cs typeface="+mn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333702"/>
              </p:ext>
            </p:extLst>
          </p:nvPr>
        </p:nvGraphicFramePr>
        <p:xfrm>
          <a:off x="467545" y="980728"/>
          <a:ext cx="8208910" cy="4758293"/>
        </p:xfrm>
        <a:graphic>
          <a:graphicData uri="http://schemas.openxmlformats.org/drawingml/2006/table">
            <a:tbl>
              <a:tblPr lastCol="1">
                <a:tableStyleId>{22838BEF-8BB2-4498-84A7-C5851F593DF1}</a:tableStyleId>
              </a:tblPr>
              <a:tblGrid>
                <a:gridCol w="1255314">
                  <a:extLst>
                    <a:ext uri="{9D8B030D-6E8A-4147-A177-3AD203B41FA5}">
                      <a16:colId xmlns:a16="http://schemas.microsoft.com/office/drawing/2014/main" val="420069084"/>
                    </a:ext>
                  </a:extLst>
                </a:gridCol>
                <a:gridCol w="1255314">
                  <a:extLst>
                    <a:ext uri="{9D8B030D-6E8A-4147-A177-3AD203B41FA5}">
                      <a16:colId xmlns:a16="http://schemas.microsoft.com/office/drawing/2014/main" val="2694225446"/>
                    </a:ext>
                  </a:extLst>
                </a:gridCol>
                <a:gridCol w="1255314">
                  <a:extLst>
                    <a:ext uri="{9D8B030D-6E8A-4147-A177-3AD203B41FA5}">
                      <a16:colId xmlns:a16="http://schemas.microsoft.com/office/drawing/2014/main" val="3404968780"/>
                    </a:ext>
                  </a:extLst>
                </a:gridCol>
                <a:gridCol w="1255314">
                  <a:extLst>
                    <a:ext uri="{9D8B030D-6E8A-4147-A177-3AD203B41FA5}">
                      <a16:colId xmlns:a16="http://schemas.microsoft.com/office/drawing/2014/main" val="2024262413"/>
                    </a:ext>
                  </a:extLst>
                </a:gridCol>
                <a:gridCol w="1593827">
                  <a:extLst>
                    <a:ext uri="{9D8B030D-6E8A-4147-A177-3AD203B41FA5}">
                      <a16:colId xmlns:a16="http://schemas.microsoft.com/office/drawing/2014/main" val="3913798715"/>
                    </a:ext>
                  </a:extLst>
                </a:gridCol>
                <a:gridCol w="1593827">
                  <a:extLst>
                    <a:ext uri="{9D8B030D-6E8A-4147-A177-3AD203B41FA5}">
                      <a16:colId xmlns:a16="http://schemas.microsoft.com/office/drawing/2014/main" val="3893781351"/>
                    </a:ext>
                  </a:extLst>
                </a:gridCol>
              </a:tblGrid>
              <a:tr h="2822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Кафедра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Количество студентов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5461246"/>
                  </a:ext>
                </a:extLst>
              </a:tr>
              <a:tr h="19355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Всего, очной формы обучения, чел.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Всего, очной формы обучения, чел.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Всего, очно-заочной формы обучения, чел.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Приведенный контингент (</a:t>
                      </a:r>
                      <a:r>
                        <a:rPr lang="ru-RU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очн</a:t>
                      </a:r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.+</a:t>
                      </a:r>
                      <a:r>
                        <a:rPr lang="ru-RU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заочн</a:t>
                      </a:r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0,1+очн.-заоч.0,25) чел.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студентов участвующих в НИР, чел. (%)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63709191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indent="97200" algn="just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62,45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(5,5%)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63033458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indent="97200" algn="just" fontAlgn="ctr"/>
                      <a:r>
                        <a:rPr lang="ru-RU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ПиМНО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 (31,1%)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83600097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indent="97200" algn="just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Филология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(10%)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64518656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indent="97200" algn="just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0(0%)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04930235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indent="97200" algn="just" fontAlgn="ctr"/>
                      <a:r>
                        <a:rPr lang="ru-RU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(2,1%)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7872141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indent="97200" algn="just" fontAlgn="ctr"/>
                      <a:r>
                        <a:rPr lang="ru-RU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ЭиСГД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(0%)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19635159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indent="97200" algn="just" fontAlgn="ctr"/>
                      <a:r>
                        <a:rPr lang="ru-RU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(22,4%)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5277092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indent="97200" algn="just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(1,9%)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54102897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indent="97200" algn="just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469,15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 (9,4%)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5084152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ChangeArrowheads="1"/>
          </p:cNvSpPr>
          <p:nvPr/>
        </p:nvSpPr>
        <p:spPr bwMode="auto">
          <a:xfrm>
            <a:off x="0" y="11113"/>
            <a:ext cx="91440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sz="2400" b="1" i="0" dirty="0">
                <a:solidFill>
                  <a:srgbClr val="660033"/>
                </a:solidFill>
                <a:latin typeface="+mn-lt"/>
                <a:cs typeface="+mn-cs"/>
              </a:rPr>
              <a:t>Участие студентов ТИ (ф) СВФУ </a:t>
            </a:r>
          </a:p>
          <a:p>
            <a:pPr algn="ctr" eaLnBrk="1" hangingPunct="1">
              <a:defRPr/>
            </a:pPr>
            <a:r>
              <a:rPr lang="ru-RU" sz="2400" b="1" i="0" dirty="0">
                <a:solidFill>
                  <a:srgbClr val="660033"/>
                </a:solidFill>
                <a:latin typeface="+mn-lt"/>
                <a:cs typeface="+mn-cs"/>
              </a:rPr>
              <a:t>в научных мероприятиях </a:t>
            </a:r>
            <a:r>
              <a:rPr lang="ru-RU" sz="2400" b="1" i="0" dirty="0" smtClean="0">
                <a:solidFill>
                  <a:srgbClr val="660033"/>
                </a:solidFill>
                <a:latin typeface="+mn-lt"/>
                <a:cs typeface="+mn-cs"/>
              </a:rPr>
              <a:t>201</a:t>
            </a:r>
            <a:r>
              <a:rPr lang="en-US" sz="2400" b="1" i="0" dirty="0" smtClean="0">
                <a:solidFill>
                  <a:srgbClr val="660033"/>
                </a:solidFill>
                <a:latin typeface="+mn-lt"/>
                <a:cs typeface="+mn-cs"/>
              </a:rPr>
              <a:t>3</a:t>
            </a:r>
            <a:r>
              <a:rPr lang="ru-RU" sz="2400" b="1" i="0" dirty="0" smtClean="0">
                <a:solidFill>
                  <a:srgbClr val="660033"/>
                </a:solidFill>
                <a:latin typeface="+mn-lt"/>
                <a:cs typeface="+mn-cs"/>
              </a:rPr>
              <a:t>-20</a:t>
            </a:r>
            <a:r>
              <a:rPr lang="en-US" sz="2400" b="1" i="0" dirty="0" smtClean="0">
                <a:solidFill>
                  <a:srgbClr val="660033"/>
                </a:solidFill>
                <a:latin typeface="+mn-lt"/>
                <a:cs typeface="+mn-cs"/>
              </a:rPr>
              <a:t>2</a:t>
            </a:r>
            <a:r>
              <a:rPr lang="ru-RU" sz="2400" b="1" i="0" dirty="0" smtClean="0">
                <a:solidFill>
                  <a:srgbClr val="660033"/>
                </a:solidFill>
                <a:latin typeface="+mn-lt"/>
                <a:cs typeface="+mn-cs"/>
              </a:rPr>
              <a:t>1 </a:t>
            </a:r>
            <a:r>
              <a:rPr lang="ru-RU" sz="2400" b="1" i="0" dirty="0">
                <a:solidFill>
                  <a:srgbClr val="660033"/>
                </a:solidFill>
                <a:latin typeface="+mn-lt"/>
                <a:cs typeface="+mn-cs"/>
              </a:rPr>
              <a:t>гг.</a:t>
            </a:r>
          </a:p>
          <a:p>
            <a:pPr algn="ctr">
              <a:defRPr/>
            </a:pPr>
            <a:r>
              <a:rPr lang="ru-RU" sz="2000" b="1" i="0" dirty="0">
                <a:solidFill>
                  <a:srgbClr val="660033"/>
                </a:solidFill>
                <a:latin typeface="+mn-lt"/>
                <a:cs typeface="+mn-cs"/>
              </a:rPr>
              <a:t>(</a:t>
            </a:r>
            <a:r>
              <a:rPr lang="ru-RU" sz="2000" b="1" i="0" dirty="0">
                <a:solidFill>
                  <a:srgbClr val="0070C0"/>
                </a:solidFill>
                <a:latin typeface="+mn-lt"/>
                <a:cs typeface="+mn-cs"/>
              </a:rPr>
              <a:t>количество мероприятий </a:t>
            </a:r>
            <a:r>
              <a:rPr lang="ru-RU" sz="2000" b="1" i="0" dirty="0">
                <a:solidFill>
                  <a:srgbClr val="660033"/>
                </a:solidFill>
                <a:latin typeface="+mn-lt"/>
                <a:cs typeface="+mn-cs"/>
              </a:rPr>
              <a:t>/ </a:t>
            </a:r>
            <a:r>
              <a:rPr lang="ru-RU" sz="2000" b="1" i="0" dirty="0">
                <a:solidFill>
                  <a:srgbClr val="00B050"/>
                </a:solidFill>
                <a:latin typeface="+mn-lt"/>
                <a:cs typeface="+mn-cs"/>
              </a:rPr>
              <a:t>количество участий</a:t>
            </a:r>
            <a:r>
              <a:rPr lang="ru-RU" sz="2000" b="1" i="0" dirty="0">
                <a:solidFill>
                  <a:srgbClr val="660033"/>
                </a:solidFill>
                <a:latin typeface="+mn-lt"/>
                <a:cs typeface="+mn-cs"/>
              </a:rPr>
              <a:t>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104163"/>
              </p:ext>
            </p:extLst>
          </p:nvPr>
        </p:nvGraphicFramePr>
        <p:xfrm>
          <a:off x="575556" y="1340768"/>
          <a:ext cx="7992888" cy="4464494"/>
        </p:xfrm>
        <a:graphic>
          <a:graphicData uri="http://schemas.openxmlformats.org/drawingml/2006/table">
            <a:tbl>
              <a:tblPr/>
              <a:tblGrid>
                <a:gridCol w="2358990">
                  <a:extLst>
                    <a:ext uri="{9D8B030D-6E8A-4147-A177-3AD203B41FA5}">
                      <a16:colId xmlns:a16="http://schemas.microsoft.com/office/drawing/2014/main" val="462524274"/>
                    </a:ext>
                  </a:extLst>
                </a:gridCol>
                <a:gridCol w="938983">
                  <a:extLst>
                    <a:ext uri="{9D8B030D-6E8A-4147-A177-3AD203B41FA5}">
                      <a16:colId xmlns:a16="http://schemas.microsoft.com/office/drawing/2014/main" val="1473067231"/>
                    </a:ext>
                  </a:extLst>
                </a:gridCol>
                <a:gridCol w="938983">
                  <a:extLst>
                    <a:ext uri="{9D8B030D-6E8A-4147-A177-3AD203B41FA5}">
                      <a16:colId xmlns:a16="http://schemas.microsoft.com/office/drawing/2014/main" val="1557747190"/>
                    </a:ext>
                  </a:extLst>
                </a:gridCol>
                <a:gridCol w="938983">
                  <a:extLst>
                    <a:ext uri="{9D8B030D-6E8A-4147-A177-3AD203B41FA5}">
                      <a16:colId xmlns:a16="http://schemas.microsoft.com/office/drawing/2014/main" val="223317429"/>
                    </a:ext>
                  </a:extLst>
                </a:gridCol>
                <a:gridCol w="938983">
                  <a:extLst>
                    <a:ext uri="{9D8B030D-6E8A-4147-A177-3AD203B41FA5}">
                      <a16:colId xmlns:a16="http://schemas.microsoft.com/office/drawing/2014/main" val="2590304451"/>
                    </a:ext>
                  </a:extLst>
                </a:gridCol>
                <a:gridCol w="938983">
                  <a:extLst>
                    <a:ext uri="{9D8B030D-6E8A-4147-A177-3AD203B41FA5}">
                      <a16:colId xmlns:a16="http://schemas.microsoft.com/office/drawing/2014/main" val="1898074465"/>
                    </a:ext>
                  </a:extLst>
                </a:gridCol>
                <a:gridCol w="938983">
                  <a:extLst>
                    <a:ext uri="{9D8B030D-6E8A-4147-A177-3AD203B41FA5}">
                      <a16:colId xmlns:a16="http://schemas.microsoft.com/office/drawing/2014/main" val="4165916057"/>
                    </a:ext>
                  </a:extLst>
                </a:gridCol>
              </a:tblGrid>
              <a:tr h="3246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2017</a:t>
                      </a: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2018</a:t>
                      </a: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2019</a:t>
                      </a: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  <a:endParaRPr lang="ru-RU" sz="1400" b="1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476660"/>
                  </a:ext>
                </a:extLst>
              </a:tr>
              <a:tr h="639234">
                <a:tc>
                  <a:txBody>
                    <a:bodyPr/>
                    <a:lstStyle/>
                    <a:p>
                      <a:pPr indent="0" algn="l" rtl="0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Международные</a:t>
                      </a: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2F75B5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  <a:r>
                        <a:rPr lang="ru-RU" sz="1400" b="0" i="0" u="none" strike="noStrike" dirty="0" smtClean="0">
                          <a:solidFill>
                            <a:srgbClr val="2F75B5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140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48/ </a:t>
                      </a:r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70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1/ </a:t>
                      </a:r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8853208"/>
                  </a:ext>
                </a:extLst>
              </a:tr>
              <a:tr h="639234">
                <a:tc>
                  <a:txBody>
                    <a:bodyPr/>
                    <a:lstStyle/>
                    <a:p>
                      <a:pPr indent="0" algn="l" rtl="0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Российские</a:t>
                      </a: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b="0" i="0" u="none" strike="noStrike" dirty="0">
                          <a:solidFill>
                            <a:srgbClr val="2F75B5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r>
                        <a:rPr lang="ru-RU" sz="1400" b="0" i="0" u="none" strike="noStrike" dirty="0" smtClean="0">
                          <a:solidFill>
                            <a:srgbClr val="2F75B5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48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63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2/ </a:t>
                      </a:r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36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27087"/>
                  </a:ext>
                </a:extLst>
              </a:tr>
              <a:tr h="639234">
                <a:tc>
                  <a:txBody>
                    <a:bodyPr/>
                    <a:lstStyle/>
                    <a:p>
                      <a:pPr indent="0" algn="l" rtl="0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Межрегиональные региональные</a:t>
                      </a: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2F75B5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r>
                        <a:rPr lang="ru-RU" sz="1400" b="0" i="0" u="none" strike="noStrike" dirty="0" smtClean="0">
                          <a:solidFill>
                            <a:srgbClr val="2F75B5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0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707624"/>
                  </a:ext>
                </a:extLst>
              </a:tr>
              <a:tr h="639234">
                <a:tc>
                  <a:txBody>
                    <a:bodyPr/>
                    <a:lstStyle/>
                    <a:p>
                      <a:pPr indent="0" algn="l" rtl="0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Республиканские</a:t>
                      </a: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2F75B5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ru-RU" sz="1400" b="0" i="0" u="none" strike="noStrike" dirty="0" smtClean="0">
                          <a:solidFill>
                            <a:srgbClr val="2F75B5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1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38</a:t>
                      </a:r>
                      <a:endParaRPr lang="ru-RU" sz="14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1/ </a:t>
                      </a:r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49</a:t>
                      </a:r>
                      <a:endParaRPr lang="ru-RU" sz="14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9899956"/>
                  </a:ext>
                </a:extLst>
              </a:tr>
              <a:tr h="943632">
                <a:tc>
                  <a:txBody>
                    <a:bodyPr/>
                    <a:lstStyle/>
                    <a:p>
                      <a:pPr indent="0" algn="l" rtl="0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Районные, городские, на базе ТИ (ф) СВФУ</a:t>
                      </a: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2F75B5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r>
                        <a:rPr lang="ru-RU" sz="1400" b="0" i="0" u="none" strike="noStrike" dirty="0" smtClean="0">
                          <a:solidFill>
                            <a:srgbClr val="2F75B5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1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4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1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4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697860"/>
                  </a:ext>
                </a:extLst>
              </a:tr>
              <a:tr h="63923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ВСЕГО:</a:t>
                      </a: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74/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265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53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136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48</a:t>
                      </a:r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1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</a:t>
                      </a:r>
                      <a:endParaRPr lang="ru-RU" sz="14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r>
                        <a:rPr lang="ru-RU" sz="1400" b="1" i="0" u="none" strike="noStrike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400" b="1" i="0" u="none" strike="noStrike" kern="120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</a:t>
                      </a:r>
                      <a:endParaRPr lang="ru-RU" sz="14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31" marR="7231" marT="72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463996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70" name="Rectangle 42"/>
          <p:cNvSpPr>
            <a:spLocks noChangeArrowheads="1"/>
          </p:cNvSpPr>
          <p:nvPr/>
        </p:nvSpPr>
        <p:spPr bwMode="auto">
          <a:xfrm>
            <a:off x="0" y="-1588"/>
            <a:ext cx="9144000" cy="1139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sz="2400" b="1" i="0" dirty="0">
                <a:solidFill>
                  <a:srgbClr val="660033"/>
                </a:solidFill>
                <a:latin typeface="+mn-lt"/>
                <a:cs typeface="Times New Roman" pitchFamily="18" charset="0"/>
              </a:rPr>
              <a:t>Публикации студентов</a:t>
            </a:r>
          </a:p>
          <a:p>
            <a:pPr algn="ctr">
              <a:defRPr/>
            </a:pPr>
            <a:r>
              <a:rPr lang="ru-RU" sz="2400" b="1" i="0" dirty="0">
                <a:solidFill>
                  <a:srgbClr val="660033"/>
                </a:solidFill>
                <a:latin typeface="+mn-lt"/>
                <a:cs typeface="Times New Roman" pitchFamily="18" charset="0"/>
              </a:rPr>
              <a:t>в сборниках статей различных уровней</a:t>
            </a:r>
          </a:p>
          <a:p>
            <a:pPr algn="ctr">
              <a:defRPr/>
            </a:pPr>
            <a:r>
              <a:rPr lang="ru-RU" sz="2000" b="1" i="0" dirty="0" smtClean="0">
                <a:solidFill>
                  <a:srgbClr val="660033"/>
                </a:solidFill>
                <a:latin typeface="+mn-lt"/>
                <a:cs typeface="Times New Roman" pitchFamily="18" charset="0"/>
              </a:rPr>
              <a:t>2017-2022 </a:t>
            </a:r>
            <a:r>
              <a:rPr lang="ru-RU" sz="2000" b="1" i="0" dirty="0">
                <a:solidFill>
                  <a:srgbClr val="660033"/>
                </a:solidFill>
                <a:latin typeface="+mn-lt"/>
                <a:cs typeface="Times New Roman" pitchFamily="18" charset="0"/>
              </a:rPr>
              <a:t>гг.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741212"/>
              </p:ext>
            </p:extLst>
          </p:nvPr>
        </p:nvGraphicFramePr>
        <p:xfrm>
          <a:off x="323529" y="1340768"/>
          <a:ext cx="7992888" cy="4608511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358990">
                  <a:extLst>
                    <a:ext uri="{9D8B030D-6E8A-4147-A177-3AD203B41FA5}">
                      <a16:colId xmlns:a16="http://schemas.microsoft.com/office/drawing/2014/main" val="2356362743"/>
                    </a:ext>
                  </a:extLst>
                </a:gridCol>
                <a:gridCol w="938983">
                  <a:extLst>
                    <a:ext uri="{9D8B030D-6E8A-4147-A177-3AD203B41FA5}">
                      <a16:colId xmlns:a16="http://schemas.microsoft.com/office/drawing/2014/main" val="3755251441"/>
                    </a:ext>
                  </a:extLst>
                </a:gridCol>
                <a:gridCol w="938983">
                  <a:extLst>
                    <a:ext uri="{9D8B030D-6E8A-4147-A177-3AD203B41FA5}">
                      <a16:colId xmlns:a16="http://schemas.microsoft.com/office/drawing/2014/main" val="2839460151"/>
                    </a:ext>
                  </a:extLst>
                </a:gridCol>
                <a:gridCol w="938983">
                  <a:extLst>
                    <a:ext uri="{9D8B030D-6E8A-4147-A177-3AD203B41FA5}">
                      <a16:colId xmlns:a16="http://schemas.microsoft.com/office/drawing/2014/main" val="3214352544"/>
                    </a:ext>
                  </a:extLst>
                </a:gridCol>
                <a:gridCol w="938983">
                  <a:extLst>
                    <a:ext uri="{9D8B030D-6E8A-4147-A177-3AD203B41FA5}">
                      <a16:colId xmlns:a16="http://schemas.microsoft.com/office/drawing/2014/main" val="3912333506"/>
                    </a:ext>
                  </a:extLst>
                </a:gridCol>
                <a:gridCol w="938983">
                  <a:extLst>
                    <a:ext uri="{9D8B030D-6E8A-4147-A177-3AD203B41FA5}">
                      <a16:colId xmlns:a16="http://schemas.microsoft.com/office/drawing/2014/main" val="2772981006"/>
                    </a:ext>
                  </a:extLst>
                </a:gridCol>
                <a:gridCol w="938983">
                  <a:extLst>
                    <a:ext uri="{9D8B030D-6E8A-4147-A177-3AD203B41FA5}">
                      <a16:colId xmlns:a16="http://schemas.microsoft.com/office/drawing/2014/main" val="2456086994"/>
                    </a:ext>
                  </a:extLst>
                </a:gridCol>
              </a:tblGrid>
              <a:tr h="31699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effectLst/>
                        </a:rPr>
                        <a:t>Сборники, их уровень</a:t>
                      </a:r>
                      <a:endParaRPr lang="ru-RU" sz="1800" b="1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effectLst/>
                        </a:rPr>
                        <a:t>Год</a:t>
                      </a:r>
                      <a:endParaRPr lang="ru-RU" sz="18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31" marR="7231" marT="723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8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31" marR="7231" marT="7231" marB="0" anchor="ctr"/>
                </a:tc>
                <a:extLst>
                  <a:ext uri="{0D108BD9-81ED-4DB2-BD59-A6C34878D82A}">
                    <a16:rowId xmlns:a16="http://schemas.microsoft.com/office/drawing/2014/main" val="2735625480"/>
                  </a:ext>
                </a:extLst>
              </a:tr>
              <a:tr h="3325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2017</a:t>
                      </a:r>
                      <a:endParaRPr lang="ru-RU" sz="1800" b="1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2018</a:t>
                      </a:r>
                      <a:endParaRPr lang="ru-RU" sz="1800" b="1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effectLst/>
                        </a:rPr>
                        <a:t>2019</a:t>
                      </a:r>
                      <a:endParaRPr lang="ru-RU" sz="1800" b="1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effectLst/>
                        </a:rPr>
                        <a:t>2020</a:t>
                      </a:r>
                      <a:endParaRPr lang="ru-RU" sz="1800" b="1" i="0" u="none" strike="noStrike" dirty="0">
                        <a:solidFill>
                          <a:srgbClr val="2E75B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2021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000210"/>
                  </a:ext>
                </a:extLst>
              </a:tr>
              <a:tr h="65463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>
                          <a:effectLst/>
                        </a:rPr>
                        <a:t>В зарубежных изданиях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4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9464501"/>
                  </a:ext>
                </a:extLst>
              </a:tr>
              <a:tr h="9767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>
                          <a:effectLst/>
                        </a:rPr>
                        <a:t>В сборниках международных конференций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159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206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effectLst/>
                        </a:rPr>
                        <a:t>93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275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85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165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147505"/>
                  </a:ext>
                </a:extLst>
              </a:tr>
              <a:tr h="16210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>
                          <a:effectLst/>
                        </a:rPr>
                        <a:t>В изданиях федерального уровня и рекомендованных ВАК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effectLst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effectLst/>
                        </a:rPr>
                        <a:t>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effectLst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51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814225"/>
                  </a:ext>
                </a:extLst>
              </a:tr>
              <a:tr h="33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>
                          <a:effectLst/>
                        </a:rPr>
                        <a:t>Другие издания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effectLst/>
                        </a:rPr>
                        <a:t>113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68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61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43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65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130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618886"/>
                  </a:ext>
                </a:extLst>
              </a:tr>
              <a:tr h="3740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>
                          <a:effectLst/>
                        </a:rPr>
                        <a:t>ВСЕГО</a:t>
                      </a:r>
                      <a:endParaRPr lang="ru-RU" sz="1800" b="1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272</a:t>
                      </a:r>
                      <a:endParaRPr lang="ru-RU" sz="1800" b="1" i="0" u="none" strike="noStrike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283</a:t>
                      </a:r>
                      <a:endParaRPr lang="ru-RU" sz="1800" b="1" i="0" u="none" strike="noStrike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154</a:t>
                      </a:r>
                      <a:endParaRPr lang="ru-RU" sz="1800" b="1" i="0" u="none" strike="noStrike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318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346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31" marR="7231" marT="7231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29464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88640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студенческих статей, опубликованных на кафедрах в 2022 г.</a:t>
            </a: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8232972"/>
              </p:ext>
            </p:extLst>
          </p:nvPr>
        </p:nvGraphicFramePr>
        <p:xfrm>
          <a:off x="467544" y="1124744"/>
          <a:ext cx="7776864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305273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7"/>
          <p:cNvSpPr txBox="1">
            <a:spLocks noChangeArrowheads="1"/>
          </p:cNvSpPr>
          <p:nvPr/>
        </p:nvSpPr>
        <p:spPr bwMode="auto">
          <a:xfrm>
            <a:off x="448655" y="1772816"/>
            <a:ext cx="8568952" cy="256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Char char="•"/>
            </a:pPr>
            <a:r>
              <a:rPr lang="ru-RU" altLang="ru-RU" b="1" i="0" dirty="0" smtClean="0"/>
              <a:t>  Госбюджетные </a:t>
            </a:r>
            <a:r>
              <a:rPr lang="ru-RU" altLang="ru-RU" b="1" i="0" dirty="0"/>
              <a:t>и хозяйственные договора – </a:t>
            </a:r>
            <a:r>
              <a:rPr lang="ru-RU" altLang="ru-RU" b="1" i="0" dirty="0" smtClean="0"/>
              <a:t>9 ХДТ (26 студентов) </a:t>
            </a:r>
          </a:p>
          <a:p>
            <a:pPr eaLnBrk="1" hangingPunct="1">
              <a:spcBef>
                <a:spcPct val="30000"/>
              </a:spcBef>
            </a:pPr>
            <a:r>
              <a:rPr lang="ru-RU" altLang="ru-RU" b="1" i="0" dirty="0" smtClean="0"/>
              <a:t>	Студенты кафедр ГД, СД, </a:t>
            </a:r>
            <a:r>
              <a:rPr lang="ru-RU" altLang="ru-RU" b="1" i="0" dirty="0" err="1" smtClean="0"/>
              <a:t>МиИ</a:t>
            </a:r>
            <a:r>
              <a:rPr lang="ru-RU" altLang="ru-RU" b="1" i="0" dirty="0" smtClean="0"/>
              <a:t>, </a:t>
            </a:r>
            <a:r>
              <a:rPr lang="ru-RU" altLang="ru-RU" b="1" i="0" dirty="0" err="1" smtClean="0"/>
              <a:t>ПиМНО</a:t>
            </a:r>
            <a:endParaRPr lang="ru-RU" altLang="ru-RU" b="1" i="0" dirty="0"/>
          </a:p>
          <a:p>
            <a:pPr eaLnBrk="1" hangingPunct="1">
              <a:spcBef>
                <a:spcPct val="30000"/>
              </a:spcBef>
              <a:buFontTx/>
              <a:buChar char="•"/>
            </a:pPr>
            <a:r>
              <a:rPr lang="ru-RU" altLang="ru-RU" b="1" i="0" dirty="0"/>
              <a:t>  Грант ТИ (ф) СВФУ – </a:t>
            </a:r>
            <a:r>
              <a:rPr lang="ru-RU" altLang="ru-RU" b="1" i="0" dirty="0" smtClean="0"/>
              <a:t>1 проект (1 студент)</a:t>
            </a:r>
            <a:endParaRPr lang="ru-RU" altLang="ru-RU" b="1" i="0" dirty="0"/>
          </a:p>
          <a:p>
            <a:pPr eaLnBrk="1" hangingPunct="1">
              <a:spcBef>
                <a:spcPct val="30000"/>
              </a:spcBef>
            </a:pPr>
            <a:endParaRPr lang="ru-RU" altLang="ru-RU" b="1" i="0" dirty="0"/>
          </a:p>
          <a:p>
            <a:pPr eaLnBrk="1" hangingPunct="1">
              <a:spcBef>
                <a:spcPct val="30000"/>
              </a:spcBef>
            </a:pPr>
            <a:endParaRPr lang="ru-RU" altLang="ru-RU" b="1" i="0" dirty="0"/>
          </a:p>
          <a:p>
            <a:pPr eaLnBrk="1" hangingPunct="1">
              <a:spcBef>
                <a:spcPct val="30000"/>
              </a:spcBef>
            </a:pPr>
            <a:r>
              <a:rPr lang="ru-RU" altLang="ru-RU" sz="2000" b="1" dirty="0"/>
              <a:t>Всего: </a:t>
            </a:r>
            <a:r>
              <a:rPr lang="ru-RU" altLang="ru-RU" sz="2000" b="1" dirty="0" smtClean="0"/>
              <a:t>27 студентов</a:t>
            </a:r>
            <a:r>
              <a:rPr lang="ru-RU" altLang="ru-RU" dirty="0" smtClean="0"/>
              <a:t> </a:t>
            </a:r>
            <a:endParaRPr lang="ru-RU" altLang="ru-RU" dirty="0"/>
          </a:p>
          <a:p>
            <a:pPr eaLnBrk="1" hangingPunct="1">
              <a:spcBef>
                <a:spcPct val="30000"/>
              </a:spcBef>
            </a:pPr>
            <a:endParaRPr lang="ru-RU" altLang="ru-RU" dirty="0">
              <a:solidFill>
                <a:srgbClr val="CC0066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7812087" cy="11430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0033"/>
                </a:solidFill>
                <a:latin typeface="+mn-lt"/>
                <a:ea typeface="+mn-ea"/>
                <a:cs typeface="+mn-cs"/>
              </a:rPr>
              <a:t>Участие </a:t>
            </a:r>
            <a:r>
              <a:rPr lang="ru-RU" sz="2400" b="1" dirty="0" smtClean="0">
                <a:solidFill>
                  <a:srgbClr val="660033"/>
                </a:solidFill>
                <a:latin typeface="+mn-lt"/>
                <a:ea typeface="+mn-ea"/>
                <a:cs typeface="+mn-cs"/>
              </a:rPr>
              <a:t>студентов</a:t>
            </a:r>
            <a:br>
              <a:rPr lang="ru-RU" sz="2400" b="1" dirty="0" smtClean="0">
                <a:solidFill>
                  <a:srgbClr val="660033"/>
                </a:solidFill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solidFill>
                  <a:srgbClr val="660033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2000" b="1" dirty="0">
                <a:solidFill>
                  <a:srgbClr val="660033"/>
                </a:solidFill>
                <a:latin typeface="+mn-lt"/>
                <a:ea typeface="+mn-ea"/>
                <a:cs typeface="+mn-cs"/>
              </a:rPr>
              <a:t>плановых научных исследованиях, выполняемым по госбюджетным и хозяйственным договорам, грантам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323850" y="33338"/>
            <a:ext cx="8713788" cy="875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i="0" dirty="0" smtClean="0">
                <a:latin typeface="+mn-lt"/>
                <a:cs typeface="Arial" charset="0"/>
              </a:rPr>
              <a:t>СТРУКТУРЫ ТИ (Ф) СВФУ, </a:t>
            </a:r>
            <a:br>
              <a:rPr lang="ru-RU" altLang="ru-RU" sz="1800" b="1" i="0" dirty="0" smtClean="0">
                <a:latin typeface="+mn-lt"/>
                <a:cs typeface="Arial" charset="0"/>
              </a:rPr>
            </a:br>
            <a:r>
              <a:rPr lang="ru-RU" altLang="ru-RU" sz="1800" b="1" i="0" dirty="0" smtClean="0">
                <a:latin typeface="+mn-lt"/>
                <a:cs typeface="Arial" charset="0"/>
              </a:rPr>
              <a:t>ОБЕСПЕЧИВАЮЩИЕ НАУЧНО-ИССЛЕДОВАТЕЛЬСКУЮ ДЕЯТЕЛЬНОСТЬ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050615830"/>
              </p:ext>
            </p:extLst>
          </p:nvPr>
        </p:nvGraphicFramePr>
        <p:xfrm>
          <a:off x="2123728" y="905934"/>
          <a:ext cx="5328939" cy="646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Группа 8"/>
          <p:cNvGrpSpPr>
            <a:grpSpLocks/>
          </p:cNvGrpSpPr>
          <p:nvPr/>
        </p:nvGrpSpPr>
        <p:grpSpPr bwMode="auto">
          <a:xfrm>
            <a:off x="539552" y="1996180"/>
            <a:ext cx="3540663" cy="396875"/>
            <a:chOff x="19050" y="76355"/>
            <a:chExt cx="3540663" cy="397251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/>
                <a:t>Кафедры</a:t>
              </a:r>
            </a:p>
          </p:txBody>
        </p:sp>
      </p:grp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197772282"/>
              </p:ext>
            </p:extLst>
          </p:nvPr>
        </p:nvGraphicFramePr>
        <p:xfrm>
          <a:off x="467544" y="2636912"/>
          <a:ext cx="3527425" cy="3751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4212406" y="1899124"/>
            <a:ext cx="4464050" cy="461488"/>
            <a:chOff x="0" y="27185"/>
            <a:chExt cx="4464050" cy="551655"/>
          </a:xfrm>
          <a:scene3d>
            <a:camera prst="orthographicFront"/>
            <a:lightRig rig="flat" dir="t"/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27185"/>
              <a:ext cx="4464050" cy="551655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26930" y="54115"/>
              <a:ext cx="4410190" cy="4368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53340" tIns="53340" rIns="53340" bIns="5334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</a:rPr>
                <a:t>НИиИД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203328" y="2708920"/>
            <a:ext cx="4473128" cy="407639"/>
            <a:chOff x="-36008" y="27185"/>
            <a:chExt cx="4473128" cy="551655"/>
          </a:xfrm>
          <a:scene3d>
            <a:camera prst="orthographicFront"/>
            <a:lightRig rig="flat" dir="t"/>
          </a:scene3d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-36008" y="27185"/>
              <a:ext cx="4464050" cy="551655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26930" y="54115"/>
              <a:ext cx="4410190" cy="49779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53340" tIns="53340" rIns="53340" bIns="5334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/>
                <a:t>Лаборатории</a:t>
              </a:r>
            </a:p>
          </p:txBody>
        </p:sp>
      </p:grp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1843129091"/>
              </p:ext>
            </p:extLst>
          </p:nvPr>
        </p:nvGraphicFramePr>
        <p:xfrm>
          <a:off x="4197350" y="3212976"/>
          <a:ext cx="4464050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4037418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43608" y="266106"/>
            <a:ext cx="70159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ППС КАФЕДР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 (Ф) СВФУ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075" y="755573"/>
            <a:ext cx="261456" cy="4521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075" y="1325974"/>
            <a:ext cx="275068" cy="4548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17" y="1939474"/>
            <a:ext cx="256914" cy="46389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423803" y="784538"/>
            <a:ext cx="17281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Мамедова Л.В.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44768" y="1300100"/>
            <a:ext cx="17281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Гриб Н.Н.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90773" y="1939474"/>
            <a:ext cx="17281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Рукович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А.В.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775116"/>
              </p:ext>
            </p:extLst>
          </p:nvPr>
        </p:nvGraphicFramePr>
        <p:xfrm>
          <a:off x="268188" y="754441"/>
          <a:ext cx="3367708" cy="5298882"/>
        </p:xfrm>
        <a:graphic>
          <a:graphicData uri="http://schemas.openxmlformats.org/drawingml/2006/table">
            <a:tbl>
              <a:tblPr/>
              <a:tblGrid>
                <a:gridCol w="1905414">
                  <a:extLst>
                    <a:ext uri="{9D8B030D-6E8A-4147-A177-3AD203B41FA5}">
                      <a16:colId xmlns:a16="http://schemas.microsoft.com/office/drawing/2014/main" val="1849111687"/>
                    </a:ext>
                  </a:extLst>
                </a:gridCol>
                <a:gridCol w="731147">
                  <a:extLst>
                    <a:ext uri="{9D8B030D-6E8A-4147-A177-3AD203B41FA5}">
                      <a16:colId xmlns:a16="http://schemas.microsoft.com/office/drawing/2014/main" val="1942036958"/>
                    </a:ext>
                  </a:extLst>
                </a:gridCol>
                <a:gridCol w="731147">
                  <a:extLst>
                    <a:ext uri="{9D8B030D-6E8A-4147-A177-3AD203B41FA5}">
                      <a16:colId xmlns:a16="http://schemas.microsoft.com/office/drawing/2014/main" val="1621289074"/>
                    </a:ext>
                  </a:extLst>
                </a:gridCol>
              </a:tblGrid>
              <a:tr h="7103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Сотрудник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Минимальные баллы</a:t>
                      </a:r>
                    </a:p>
                  </a:txBody>
                  <a:tcPr marL="6810" marR="6810" marT="68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Сумма баллов с вычетом минимальных и с учетом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повыш.коэф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6810" marR="6810" marT="68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54613"/>
                  </a:ext>
                </a:extLst>
              </a:tr>
              <a:tr h="33982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Мамедова Лариса Викторовна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57,94</a:t>
                      </a:r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1626,83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647738"/>
                  </a:ext>
                </a:extLst>
              </a:tr>
              <a:tr h="2288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Гриб Николай Николаевич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1193,00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6413173"/>
                  </a:ext>
                </a:extLst>
              </a:tr>
              <a:tr h="28631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Рукович</a:t>
                      </a:r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Александр Владимирович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657,83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224240"/>
                  </a:ext>
                </a:extLst>
              </a:tr>
              <a:tr h="28631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Косарев Леонид Владимирович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212,26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651,57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692992"/>
                  </a:ext>
                </a:extLst>
              </a:tr>
              <a:tr h="16990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Меркель Елена Владимировна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535,73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624248"/>
                  </a:ext>
                </a:extLst>
              </a:tr>
              <a:tr h="28631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Самохина Виктория Михайловна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212,26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452,95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294988"/>
                  </a:ext>
                </a:extLst>
              </a:tr>
              <a:tr h="2288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Рочев Виктор Федорович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208,35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445,48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875129"/>
                  </a:ext>
                </a:extLst>
              </a:tr>
              <a:tr h="2288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Похорукова Мария Юрьевна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212,26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339,74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983993"/>
                  </a:ext>
                </a:extLst>
              </a:tr>
              <a:tr h="33982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Юданова Вера Валерьевна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108,35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309,50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7353489"/>
                  </a:ext>
                </a:extLst>
              </a:tr>
              <a:tr h="28631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Погуляева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Ирина Александровна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125,03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277,47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2088060"/>
                  </a:ext>
                </a:extLst>
              </a:tr>
              <a:tr h="16990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Ахмедов Теюб Ахмед оглы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263,00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54448"/>
                  </a:ext>
                </a:extLst>
              </a:tr>
              <a:tr h="16990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Яковлева Любовь Анатольевна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112,5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208,95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985812"/>
                  </a:ext>
                </a:extLst>
              </a:tr>
              <a:tr h="33982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Шахмалова Ирина Жаповна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212,260274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182,45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494923"/>
                  </a:ext>
                </a:extLst>
              </a:tr>
              <a:tr h="42600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Иванова Ольга Павловна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180,00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829923"/>
                  </a:ext>
                </a:extLst>
              </a:tr>
              <a:tr h="2288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Кобазова Юлия Владимировна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168,50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963627"/>
                  </a:ext>
                </a:extLst>
              </a:tr>
              <a:tr h="28631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Бараханова Наталья Васильевна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74,59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145,20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093940"/>
                  </a:ext>
                </a:extLst>
              </a:tr>
              <a:tr h="28631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Чаунина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Наталья Владимировна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137,00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7743376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413597"/>
              </p:ext>
            </p:extLst>
          </p:nvPr>
        </p:nvGraphicFramePr>
        <p:xfrm>
          <a:off x="3679388" y="754446"/>
          <a:ext cx="3484899" cy="5298879"/>
        </p:xfrm>
        <a:graphic>
          <a:graphicData uri="http://schemas.openxmlformats.org/drawingml/2006/table">
            <a:tbl>
              <a:tblPr/>
              <a:tblGrid>
                <a:gridCol w="1971719">
                  <a:extLst>
                    <a:ext uri="{9D8B030D-6E8A-4147-A177-3AD203B41FA5}">
                      <a16:colId xmlns:a16="http://schemas.microsoft.com/office/drawing/2014/main" val="1849111687"/>
                    </a:ext>
                  </a:extLst>
                </a:gridCol>
                <a:gridCol w="756590">
                  <a:extLst>
                    <a:ext uri="{9D8B030D-6E8A-4147-A177-3AD203B41FA5}">
                      <a16:colId xmlns:a16="http://schemas.microsoft.com/office/drawing/2014/main" val="1942036958"/>
                    </a:ext>
                  </a:extLst>
                </a:gridCol>
                <a:gridCol w="756590">
                  <a:extLst>
                    <a:ext uri="{9D8B030D-6E8A-4147-A177-3AD203B41FA5}">
                      <a16:colId xmlns:a16="http://schemas.microsoft.com/office/drawing/2014/main" val="1621289074"/>
                    </a:ext>
                  </a:extLst>
                </a:gridCol>
              </a:tblGrid>
              <a:tr h="6974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Сотрудник</a:t>
                      </a:r>
                    </a:p>
                  </a:txBody>
                  <a:tcPr marL="6810" marR="6810" marT="6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Минимальные баллы</a:t>
                      </a:r>
                    </a:p>
                  </a:txBody>
                  <a:tcPr marL="6810" marR="6810" marT="68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Сумма баллов с вычетом минимальных и с учетом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повыш.коэф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6810" marR="6810" marT="68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54613"/>
                  </a:ext>
                </a:extLst>
              </a:tr>
              <a:tr h="333671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Прокопенко Лариса Анатольевна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180,10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134,90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647738"/>
                  </a:ext>
                </a:extLst>
              </a:tr>
              <a:tr h="333671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Шпиллер</a:t>
                      </a:r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Татьяна Валерьевна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122,50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0062466"/>
                  </a:ext>
                </a:extLst>
              </a:tr>
              <a:tr h="224717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Кузнецова Наталья Валерьевна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6413173"/>
                  </a:ext>
                </a:extLst>
              </a:tr>
              <a:tr h="224717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Игонина Светлана Викторовна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95,50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224240"/>
                  </a:ext>
                </a:extLst>
              </a:tr>
              <a:tr h="224717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Шабо </a:t>
                      </a:r>
                      <a:r>
                        <a:rPr lang="ru-RU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Камил</a:t>
                      </a:r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Якуб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212,26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77,74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692992"/>
                  </a:ext>
                </a:extLst>
              </a:tr>
              <a:tr h="283845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Ключникова</a:t>
                      </a:r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Лариса Витальевна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70,89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46,11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624248"/>
                  </a:ext>
                </a:extLst>
              </a:tr>
              <a:tr h="224717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Зотова Наталья Владимировна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112,5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25,77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294988"/>
                  </a:ext>
                </a:extLst>
              </a:tr>
              <a:tr h="283845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Карпухина Екатерина Александровна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875129"/>
                  </a:ext>
                </a:extLst>
              </a:tr>
              <a:tr h="283845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Акинин</a:t>
                      </a:r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Михаил Александрович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983993"/>
                  </a:ext>
                </a:extLst>
              </a:tr>
              <a:tr h="333671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Вавилов Виктор Иванович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2,17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7353489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Валиева Анна Валерьевна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33,42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-1,42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2088060"/>
                  </a:ext>
                </a:extLst>
              </a:tr>
              <a:tr h="283845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Губанов Дмитрий Александрович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75,20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-48,21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54448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Кулигина</a:t>
                      </a:r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Евгения Сергеевна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-48,50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985812"/>
                  </a:ext>
                </a:extLst>
              </a:tr>
              <a:tr h="333671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Ворсина Елена Владимировна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62,26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-62,26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494923"/>
                  </a:ext>
                </a:extLst>
              </a:tr>
              <a:tr h="283845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Мусакаев</a:t>
                      </a:r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Махмуд </a:t>
                      </a:r>
                      <a:r>
                        <a:rPr lang="ru-RU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Абдурашидович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62,26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-62,26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829923"/>
                  </a:ext>
                </a:extLst>
              </a:tr>
              <a:tr h="283845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Москаленко Татьяна Владимировна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-75,00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963627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Мельников Андрей Евгеньевич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-87,50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093940"/>
                  </a:ext>
                </a:extLst>
              </a:tr>
              <a:tr h="224717"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Редлих</a:t>
                      </a:r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Элла Федоровна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-174,50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77433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16828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51" y="4692413"/>
            <a:ext cx="585668" cy="10127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530" y="5054733"/>
            <a:ext cx="616171" cy="10188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466" y="5301208"/>
            <a:ext cx="575500" cy="103915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7462" y="301185"/>
            <a:ext cx="7835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КАФЕДР ТИ (Ф) СВФУ ЗА 2022 ГОД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28898" y="4353859"/>
            <a:ext cx="1872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ПиМНО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25511" y="4689653"/>
            <a:ext cx="1872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ГД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74651" y="4962654"/>
            <a:ext cx="2179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ОД 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744018"/>
              </p:ext>
            </p:extLst>
          </p:nvPr>
        </p:nvGraphicFramePr>
        <p:xfrm>
          <a:off x="1951909" y="781198"/>
          <a:ext cx="4968552" cy="3317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1357462041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388356551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10017313"/>
                    </a:ext>
                  </a:extLst>
                </a:gridCol>
              </a:tblGrid>
              <a:tr h="368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Место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Кафедра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Баллы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942529"/>
                  </a:ext>
                </a:extLst>
              </a:tr>
              <a:tr h="368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ПиМНО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2157,78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580750"/>
                  </a:ext>
                </a:extLst>
              </a:tr>
              <a:tr h="368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ГД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1897,05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560512"/>
                  </a:ext>
                </a:extLst>
              </a:tr>
              <a:tr h="368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Филология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1217,83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6821200"/>
                  </a:ext>
                </a:extLst>
              </a:tr>
              <a:tr h="368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1102,19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9803950"/>
                  </a:ext>
                </a:extLst>
              </a:tr>
              <a:tr h="368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СД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557,03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164015"/>
                  </a:ext>
                </a:extLst>
              </a:tr>
              <a:tr h="368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534,86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501037"/>
                  </a:ext>
                </a:extLst>
              </a:tr>
              <a:tr h="368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ЭиСГД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274,00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3870976"/>
                  </a:ext>
                </a:extLst>
              </a:tr>
              <a:tr h="368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ЭП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115,48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2641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18566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8013" y="244078"/>
            <a:ext cx="90084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2000" b="1" i="0" dirty="0">
                <a:solidFill>
                  <a:srgbClr val="660033"/>
                </a:solidFill>
                <a:latin typeface="Times New Roman CYR" panose="02020603050405020304" pitchFamily="18" charset="0"/>
              </a:rPr>
              <a:t>                          </a:t>
            </a:r>
            <a:r>
              <a:rPr lang="ru-RU" altLang="ru-RU" sz="2000" b="1" i="0" u="sng" dirty="0">
                <a:solidFill>
                  <a:srgbClr val="660033"/>
                </a:solidFill>
                <a:latin typeface="Times New Roman CYR" panose="02020603050405020304" pitchFamily="18" charset="0"/>
              </a:rPr>
              <a:t> </a:t>
            </a:r>
            <a:r>
              <a:rPr lang="ru-RU" altLang="ru-RU" b="1" i="0" u="sng" dirty="0">
                <a:solidFill>
                  <a:srgbClr val="660033"/>
                </a:solidFill>
                <a:latin typeface="Times New Roman CYR" panose="02020603050405020304" pitchFamily="18" charset="0"/>
              </a:rPr>
              <a:t>Для обсуждения:</a:t>
            </a:r>
            <a:r>
              <a:rPr lang="ru-RU" altLang="ru-RU" b="1" i="0" dirty="0">
                <a:solidFill>
                  <a:srgbClr val="660033"/>
                </a:solidFill>
                <a:latin typeface="Times New Roman CYR" panose="02020603050405020304" pitchFamily="18" charset="0"/>
              </a:rPr>
              <a:t>            </a:t>
            </a:r>
            <a:r>
              <a:rPr lang="ru-RU" altLang="ru-RU" sz="2000" b="1" i="0" dirty="0">
                <a:solidFill>
                  <a:srgbClr val="660033"/>
                </a:solidFill>
                <a:latin typeface="Times New Roman CYR" panose="02020603050405020304" pitchFamily="18" charset="0"/>
              </a:rPr>
              <a:t>                 </a:t>
            </a:r>
            <a:r>
              <a:rPr lang="ru-RU" altLang="ru-RU" sz="1400" b="1" dirty="0"/>
              <a:t>Проект решения</a:t>
            </a:r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135541" y="691356"/>
            <a:ext cx="8880921" cy="504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66700" indent="-2667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/>
            <a:r>
              <a:rPr lang="ru-RU" sz="1400" b="1" i="0" dirty="0" smtClean="0">
                <a:solidFill>
                  <a:srgbClr val="7030A0"/>
                </a:solidFill>
              </a:rPr>
              <a:t>1</a:t>
            </a:r>
            <a:r>
              <a:rPr lang="ru-RU" sz="1400" b="1" i="0" dirty="0">
                <a:solidFill>
                  <a:srgbClr val="7030A0"/>
                </a:solidFill>
              </a:rPr>
              <a:t>. Признать научно-исследовательскую деятельность удовлетворительной.</a:t>
            </a:r>
          </a:p>
          <a:p>
            <a:r>
              <a:rPr lang="ru-RU" sz="1400" b="1" i="0" dirty="0">
                <a:solidFill>
                  <a:srgbClr val="7030A0"/>
                </a:solidFill>
              </a:rPr>
              <a:t>2. Отметить </a:t>
            </a:r>
            <a:r>
              <a:rPr lang="ru-RU" sz="1400" b="1" i="0" dirty="0" smtClean="0">
                <a:solidFill>
                  <a:srgbClr val="7030A0"/>
                </a:solidFill>
              </a:rPr>
              <a:t>повышение </a:t>
            </a:r>
            <a:r>
              <a:rPr lang="ru-RU" sz="1400" b="1" i="0" dirty="0">
                <a:solidFill>
                  <a:srgbClr val="7030A0"/>
                </a:solidFill>
              </a:rPr>
              <a:t>уровня участия сотрудников в научных </a:t>
            </a:r>
            <a:r>
              <a:rPr lang="ru-RU" sz="1400" b="1" i="0" dirty="0" smtClean="0">
                <a:solidFill>
                  <a:srgbClr val="7030A0"/>
                </a:solidFill>
              </a:rPr>
              <a:t>мероприятиях </a:t>
            </a:r>
            <a:r>
              <a:rPr lang="ru-RU" sz="1400" b="1" i="0" smtClean="0">
                <a:solidFill>
                  <a:srgbClr val="7030A0"/>
                </a:solidFill>
              </a:rPr>
              <a:t>и количества публикаций </a:t>
            </a:r>
            <a:r>
              <a:rPr lang="ru-RU" sz="1400" b="1" i="0" dirty="0" smtClean="0">
                <a:solidFill>
                  <a:srgbClr val="7030A0"/>
                </a:solidFill>
              </a:rPr>
              <a:t>в изданиях из перечня ВАК.</a:t>
            </a:r>
            <a:endParaRPr lang="ru-RU" sz="1400" b="1" i="0" dirty="0">
              <a:solidFill>
                <a:srgbClr val="7030A0"/>
              </a:solidFill>
            </a:endParaRPr>
          </a:p>
          <a:p>
            <a:r>
              <a:rPr lang="ru-RU" sz="1400" b="1" i="0" dirty="0">
                <a:solidFill>
                  <a:srgbClr val="7030A0"/>
                </a:solidFill>
              </a:rPr>
              <a:t>3. Отметить недовыполнение, в отчетном году, плана публикаций в  БД </a:t>
            </a:r>
            <a:r>
              <a:rPr lang="en-US" sz="1400" b="1" i="0" dirty="0">
                <a:solidFill>
                  <a:srgbClr val="7030A0"/>
                </a:solidFill>
              </a:rPr>
              <a:t>Scopus </a:t>
            </a:r>
            <a:r>
              <a:rPr lang="ru-RU" sz="1400" b="1" i="0" dirty="0">
                <a:solidFill>
                  <a:srgbClr val="7030A0"/>
                </a:solidFill>
              </a:rPr>
              <a:t>/ </a:t>
            </a:r>
            <a:r>
              <a:rPr lang="en-US" sz="1400" b="1" i="0" dirty="0">
                <a:solidFill>
                  <a:srgbClr val="7030A0"/>
                </a:solidFill>
              </a:rPr>
              <a:t>Web of Science</a:t>
            </a:r>
            <a:endParaRPr lang="ru-RU" sz="1400" b="1" i="0" dirty="0">
              <a:solidFill>
                <a:srgbClr val="7030A0"/>
              </a:solidFill>
            </a:endParaRPr>
          </a:p>
          <a:p>
            <a:r>
              <a:rPr lang="ru-RU" sz="1400" b="1" i="0" dirty="0">
                <a:solidFill>
                  <a:srgbClr val="7030A0"/>
                </a:solidFill>
              </a:rPr>
              <a:t>4. Отчеты кафедр </a:t>
            </a:r>
            <a:r>
              <a:rPr lang="ru-RU" sz="1400" b="1" i="0" dirty="0" smtClean="0">
                <a:solidFill>
                  <a:srgbClr val="7030A0"/>
                </a:solidFill>
              </a:rPr>
              <a:t>не в полной </a:t>
            </a:r>
            <a:r>
              <a:rPr lang="ru-RU" sz="1400" b="1" i="0" dirty="0">
                <a:solidFill>
                  <a:srgbClr val="7030A0"/>
                </a:solidFill>
              </a:rPr>
              <a:t>мере соответствуют итоговым данным </a:t>
            </a:r>
            <a:r>
              <a:rPr lang="ru-RU" sz="1400" b="1" i="0" dirty="0" smtClean="0">
                <a:solidFill>
                  <a:srgbClr val="7030A0"/>
                </a:solidFill>
              </a:rPr>
              <a:t>по </a:t>
            </a:r>
            <a:r>
              <a:rPr lang="en-US" sz="1400" b="1" i="0" dirty="0" smtClean="0">
                <a:solidFill>
                  <a:srgbClr val="7030A0"/>
                </a:solidFill>
              </a:rPr>
              <a:t>Oasis</a:t>
            </a:r>
            <a:r>
              <a:rPr lang="ru-RU" sz="1400" b="1" i="0" dirty="0" smtClean="0">
                <a:solidFill>
                  <a:srgbClr val="7030A0"/>
                </a:solidFill>
              </a:rPr>
              <a:t>.</a:t>
            </a:r>
            <a:endParaRPr lang="ru-RU" sz="1400" b="1" i="0" dirty="0" smtClean="0">
              <a:solidFill>
                <a:srgbClr val="FF0000"/>
              </a:solidFill>
            </a:endParaRPr>
          </a:p>
          <a:p>
            <a:endParaRPr lang="ru-RU" sz="1400" b="1" i="0" u="sng" dirty="0" smtClean="0">
              <a:solidFill>
                <a:srgbClr val="C00000"/>
              </a:solidFill>
            </a:endParaRPr>
          </a:p>
          <a:p>
            <a:r>
              <a:rPr lang="ru-RU" sz="1400" b="1" i="0" u="sng" dirty="0" smtClean="0">
                <a:solidFill>
                  <a:srgbClr val="C00000"/>
                </a:solidFill>
              </a:rPr>
              <a:t>Рекомендовать</a:t>
            </a:r>
            <a:r>
              <a:rPr lang="ru-RU" sz="1400" b="1" i="0" u="sng" dirty="0">
                <a:solidFill>
                  <a:srgbClr val="C00000"/>
                </a:solidFill>
              </a:rPr>
              <a:t>:</a:t>
            </a:r>
            <a:endParaRPr lang="ru-RU" sz="1400" i="0" dirty="0">
              <a:solidFill>
                <a:srgbClr val="C00000"/>
              </a:solidFill>
            </a:endParaRPr>
          </a:p>
          <a:p>
            <a:r>
              <a:rPr lang="ru-RU" sz="1400" b="1" i="0" dirty="0">
                <a:solidFill>
                  <a:srgbClr val="7030A0"/>
                </a:solidFill>
              </a:rPr>
              <a:t>1. Усилить публикационную активность сотрудников института, в текущем году в БД </a:t>
            </a:r>
            <a:r>
              <a:rPr lang="en-US" sz="1400" b="1" i="0" dirty="0">
                <a:solidFill>
                  <a:srgbClr val="7030A0"/>
                </a:solidFill>
              </a:rPr>
              <a:t>Scopus </a:t>
            </a:r>
            <a:r>
              <a:rPr lang="ru-RU" sz="1400" b="1" i="0" dirty="0">
                <a:solidFill>
                  <a:srgbClr val="7030A0"/>
                </a:solidFill>
              </a:rPr>
              <a:t>/ </a:t>
            </a:r>
            <a:r>
              <a:rPr lang="en-US" sz="1400" b="1" i="0" dirty="0">
                <a:solidFill>
                  <a:srgbClr val="7030A0"/>
                </a:solidFill>
              </a:rPr>
              <a:t>Web of Science</a:t>
            </a:r>
            <a:r>
              <a:rPr lang="ru-RU" sz="1400" b="1" i="0" dirty="0">
                <a:solidFill>
                  <a:srgbClr val="7030A0"/>
                </a:solidFill>
              </a:rPr>
              <a:t>.</a:t>
            </a:r>
            <a:endParaRPr lang="ru-RU" sz="1400" i="0" dirty="0">
              <a:solidFill>
                <a:srgbClr val="7030A0"/>
              </a:solidFill>
            </a:endParaRPr>
          </a:p>
          <a:p>
            <a:r>
              <a:rPr lang="ru-RU" sz="1400" b="1" i="0" dirty="0">
                <a:solidFill>
                  <a:srgbClr val="7030A0"/>
                </a:solidFill>
              </a:rPr>
              <a:t>2. Активизировать работу по участию в конкурсах грантов и НТП.</a:t>
            </a:r>
            <a:endParaRPr lang="ru-RU" sz="1400" i="0" dirty="0">
              <a:solidFill>
                <a:srgbClr val="7030A0"/>
              </a:solidFill>
            </a:endParaRPr>
          </a:p>
          <a:p>
            <a:r>
              <a:rPr lang="ru-RU" sz="1400" b="1" i="0" dirty="0">
                <a:solidFill>
                  <a:srgbClr val="7030A0"/>
                </a:solidFill>
              </a:rPr>
              <a:t>3. </a:t>
            </a:r>
            <a:r>
              <a:rPr lang="ru-RU" sz="1400" b="1" i="0" u="sng" dirty="0">
                <a:solidFill>
                  <a:srgbClr val="7030A0"/>
                </a:solidFill>
              </a:rPr>
              <a:t>Показатели НИР на кафедрах должны быть не ниже установленных плановых показателей по институту.</a:t>
            </a:r>
            <a:endParaRPr lang="ru-RU" sz="1400" i="0" dirty="0">
              <a:solidFill>
                <a:srgbClr val="7030A0"/>
              </a:solidFill>
            </a:endParaRPr>
          </a:p>
          <a:p>
            <a:r>
              <a:rPr lang="ru-RU" sz="1400" b="1" i="0" dirty="0">
                <a:solidFill>
                  <a:srgbClr val="7030A0"/>
                </a:solidFill>
              </a:rPr>
              <a:t>4. Зав. кафедрами, усилить контроль за заполнением </a:t>
            </a:r>
            <a:r>
              <a:rPr lang="en-US" sz="1400" b="1" i="0" dirty="0">
                <a:solidFill>
                  <a:srgbClr val="7030A0"/>
                </a:solidFill>
              </a:rPr>
              <a:t>Oasis</a:t>
            </a:r>
            <a:r>
              <a:rPr lang="ru-RU" sz="1400" b="1" i="0" dirty="0">
                <a:solidFill>
                  <a:srgbClr val="7030A0"/>
                </a:solidFill>
              </a:rPr>
              <a:t> сотрудников и формированием научных отчетов</a:t>
            </a:r>
            <a:r>
              <a:rPr lang="ru-RU" sz="1400" b="1" i="0" dirty="0"/>
              <a:t>.</a:t>
            </a:r>
            <a:endParaRPr lang="ru-RU" sz="1400" i="0" dirty="0"/>
          </a:p>
          <a:p>
            <a:endParaRPr lang="ru-RU" sz="1400" b="1" i="0" u="sng" dirty="0" smtClean="0">
              <a:solidFill>
                <a:srgbClr val="C00000"/>
              </a:solidFill>
            </a:endParaRPr>
          </a:p>
          <a:p>
            <a:r>
              <a:rPr lang="ru-RU" sz="1400" b="1" i="0" u="sng" dirty="0" smtClean="0">
                <a:solidFill>
                  <a:srgbClr val="C00000"/>
                </a:solidFill>
              </a:rPr>
              <a:t>Мероприятия </a:t>
            </a:r>
            <a:r>
              <a:rPr lang="ru-RU" sz="1400" b="1" i="0" u="sng" dirty="0">
                <a:solidFill>
                  <a:srgbClr val="C00000"/>
                </a:solidFill>
              </a:rPr>
              <a:t>по достижению плановых показателей эффективности ТИ(ф)СВФУ</a:t>
            </a:r>
            <a:endParaRPr lang="ru-RU" sz="1400" i="0" dirty="0">
              <a:solidFill>
                <a:srgbClr val="C00000"/>
              </a:solidFill>
            </a:endParaRPr>
          </a:p>
          <a:p>
            <a:r>
              <a:rPr lang="ru-RU" sz="1400" b="1" i="0" dirty="0">
                <a:solidFill>
                  <a:srgbClr val="7030A0"/>
                </a:solidFill>
              </a:rPr>
              <a:t>1.  При переходе на новое положение об «Эффективных контрактах» мониторинговые    </a:t>
            </a:r>
            <a:endParaRPr lang="ru-RU" sz="1400" i="0" dirty="0">
              <a:solidFill>
                <a:srgbClr val="7030A0"/>
              </a:solidFill>
            </a:endParaRPr>
          </a:p>
          <a:p>
            <a:r>
              <a:rPr lang="ru-RU" sz="1400" b="1" i="0" dirty="0">
                <a:solidFill>
                  <a:srgbClr val="7030A0"/>
                </a:solidFill>
              </a:rPr>
              <a:t>     показатели:    </a:t>
            </a:r>
            <a:endParaRPr lang="ru-RU" sz="1400" i="0" dirty="0">
              <a:solidFill>
                <a:srgbClr val="7030A0"/>
              </a:solidFill>
            </a:endParaRPr>
          </a:p>
          <a:p>
            <a:r>
              <a:rPr lang="ru-RU" sz="1400" b="1" i="0" dirty="0">
                <a:solidFill>
                  <a:srgbClr val="7030A0"/>
                </a:solidFill>
              </a:rPr>
              <a:t>    объем выполнения НИР и публикации в  БД </a:t>
            </a:r>
            <a:r>
              <a:rPr lang="en-US" sz="1400" b="1" i="0" dirty="0">
                <a:solidFill>
                  <a:srgbClr val="7030A0"/>
                </a:solidFill>
              </a:rPr>
              <a:t>Scopus </a:t>
            </a:r>
            <a:r>
              <a:rPr lang="ru-RU" sz="1400" b="1" i="0" dirty="0">
                <a:solidFill>
                  <a:srgbClr val="7030A0"/>
                </a:solidFill>
              </a:rPr>
              <a:t>/ </a:t>
            </a:r>
            <a:r>
              <a:rPr lang="en-US" sz="1400" b="1" i="0" dirty="0">
                <a:solidFill>
                  <a:srgbClr val="7030A0"/>
                </a:solidFill>
              </a:rPr>
              <a:t>Web of Science</a:t>
            </a:r>
            <a:endParaRPr lang="ru-RU" sz="1400" i="0" dirty="0">
              <a:solidFill>
                <a:srgbClr val="7030A0"/>
              </a:solidFill>
            </a:endParaRPr>
          </a:p>
          <a:p>
            <a:r>
              <a:rPr lang="ru-RU" sz="1400" b="1" i="0" dirty="0">
                <a:solidFill>
                  <a:srgbClr val="7030A0"/>
                </a:solidFill>
              </a:rPr>
              <a:t>     включить в раздел «Минимальные показатели эффективности деятельности НПР</a:t>
            </a:r>
            <a:r>
              <a:rPr lang="ru-RU" sz="1400" b="1" i="0" dirty="0" smtClean="0">
                <a:solidFill>
                  <a:srgbClr val="7030A0"/>
                </a:solidFill>
              </a:rPr>
              <a:t>».</a:t>
            </a:r>
            <a:endParaRPr lang="ru-RU" sz="1400" i="0" dirty="0">
              <a:solidFill>
                <a:srgbClr val="7030A0"/>
              </a:solidFill>
            </a:endParaRPr>
          </a:p>
          <a:p>
            <a:r>
              <a:rPr lang="ru-RU" sz="1400" b="1" i="0" dirty="0">
                <a:solidFill>
                  <a:srgbClr val="7030A0"/>
                </a:solidFill>
              </a:rPr>
              <a:t>2. </a:t>
            </a:r>
            <a:r>
              <a:rPr lang="ru-RU" sz="1400" b="1" i="0" dirty="0" smtClean="0">
                <a:solidFill>
                  <a:srgbClr val="7030A0"/>
                </a:solidFill>
              </a:rPr>
              <a:t>Производить </a:t>
            </a:r>
            <a:r>
              <a:rPr lang="ru-RU" sz="1400" b="1" i="0" dirty="0">
                <a:solidFill>
                  <a:srgbClr val="7030A0"/>
                </a:solidFill>
              </a:rPr>
              <a:t>предоплату статей, принятых к публикации в изданиях, цитируемых в БД </a:t>
            </a:r>
            <a:r>
              <a:rPr lang="en-US" sz="1400" b="1" i="0" dirty="0">
                <a:solidFill>
                  <a:srgbClr val="7030A0"/>
                </a:solidFill>
              </a:rPr>
              <a:t>Scopus </a:t>
            </a:r>
            <a:r>
              <a:rPr lang="ru-RU" sz="1400" b="1" i="0" dirty="0">
                <a:solidFill>
                  <a:srgbClr val="7030A0"/>
                </a:solidFill>
              </a:rPr>
              <a:t>/ </a:t>
            </a:r>
            <a:r>
              <a:rPr lang="en-US" sz="1400" b="1" i="0" dirty="0" smtClean="0">
                <a:solidFill>
                  <a:srgbClr val="7030A0"/>
                </a:solidFill>
              </a:rPr>
              <a:t>Web </a:t>
            </a:r>
            <a:r>
              <a:rPr lang="en-US" sz="1400" b="1" i="0" dirty="0">
                <a:solidFill>
                  <a:srgbClr val="7030A0"/>
                </a:solidFill>
              </a:rPr>
              <a:t>of Science</a:t>
            </a:r>
            <a:r>
              <a:rPr lang="ru-RU" sz="1400" b="1" i="0" dirty="0">
                <a:solidFill>
                  <a:srgbClr val="7030A0"/>
                </a:solidFill>
              </a:rPr>
              <a:t>, а также из перечня ВАК, РИНЦ с индексом цитирования от 0,1 (ст.  </a:t>
            </a:r>
            <a:endParaRPr lang="ru-RU" sz="1400" i="0" dirty="0">
              <a:solidFill>
                <a:srgbClr val="7030A0"/>
              </a:solidFill>
            </a:endParaRPr>
          </a:p>
          <a:p>
            <a:r>
              <a:rPr lang="ru-RU" sz="1400" b="1" i="0" dirty="0">
                <a:solidFill>
                  <a:srgbClr val="7030A0"/>
                </a:solidFill>
              </a:rPr>
              <a:t>    преподаватели</a:t>
            </a:r>
            <a:r>
              <a:rPr lang="ru-RU" sz="1400" b="1" i="0" dirty="0" smtClean="0">
                <a:solidFill>
                  <a:srgbClr val="7030A0"/>
                </a:solidFill>
              </a:rPr>
              <a:t>). </a:t>
            </a:r>
            <a:endParaRPr lang="ru-RU" sz="1400" i="0" dirty="0">
              <a:solidFill>
                <a:srgbClr val="7030A0"/>
              </a:solidFill>
            </a:endParaRPr>
          </a:p>
        </p:txBody>
      </p:sp>
      <p:sp>
        <p:nvSpPr>
          <p:cNvPr id="35845" name="AutoShape 6" descr="http://elibrary.ru/images/elibrary_logo2.svg"/>
          <p:cNvSpPr>
            <a:spLocks noChangeAspect="1" noChangeArrowheads="1"/>
          </p:cNvSpPr>
          <p:nvPr/>
        </p:nvSpPr>
        <p:spPr bwMode="auto">
          <a:xfrm>
            <a:off x="155575" y="-174625"/>
            <a:ext cx="14287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oogle Shape;102;g213990c1e50_0_0"/>
          <p:cNvGraphicFramePr/>
          <p:nvPr>
            <p:extLst>
              <p:ext uri="{D42A27DB-BD31-4B8C-83A1-F6EECF244321}">
                <p14:modId xmlns:p14="http://schemas.microsoft.com/office/powerpoint/2010/main" val="2944866756"/>
              </p:ext>
            </p:extLst>
          </p:nvPr>
        </p:nvGraphicFramePr>
        <p:xfrm>
          <a:off x="827584" y="1412776"/>
          <a:ext cx="7848872" cy="482453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962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22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2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22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6394"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b="1" dirty="0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Сильные стороны</a:t>
                      </a:r>
                      <a:endParaRPr b="1" dirty="0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chemeClr val="dk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b="1" dirty="0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Слабые стороны</a:t>
                      </a:r>
                      <a:endParaRPr b="1" dirty="0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chemeClr val="dk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3739"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394"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b="1" dirty="0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Возможности</a:t>
                      </a:r>
                      <a:endParaRPr b="1" dirty="0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chemeClr val="dk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b="1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Угрозы</a:t>
                      </a:r>
                      <a:endParaRPr b="1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chemeClr val="dk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8008"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Google Shape;101;g213990c1e50_0_0"/>
          <p:cNvSpPr txBox="1"/>
          <p:nvPr/>
        </p:nvSpPr>
        <p:spPr>
          <a:xfrm>
            <a:off x="755576" y="404664"/>
            <a:ext cx="792088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ru-RU" sz="3000" dirty="0">
                <a:solidFill>
                  <a:schemeClr val="accent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SWOT-анализ</a:t>
            </a:r>
            <a:endParaRPr sz="3000" i="0" u="none" strike="noStrike" cap="none" dirty="0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9284863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2492896"/>
            <a:ext cx="6840760" cy="707886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5050"/>
                </a:solidFill>
              </a:rPr>
              <a:t>Благодарю за внимание</a:t>
            </a:r>
            <a:endParaRPr lang="ru-RU" sz="4000" dirty="0">
              <a:solidFill>
                <a:srgbClr val="FF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1619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421992"/>
              </p:ext>
            </p:extLst>
          </p:nvPr>
        </p:nvGraphicFramePr>
        <p:xfrm>
          <a:off x="35496" y="369332"/>
          <a:ext cx="9108503" cy="64563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78815">
                  <a:extLst>
                    <a:ext uri="{9D8B030D-6E8A-4147-A177-3AD203B41FA5}">
                      <a16:colId xmlns:a16="http://schemas.microsoft.com/office/drawing/2014/main" val="2763831270"/>
                    </a:ext>
                  </a:extLst>
                </a:gridCol>
                <a:gridCol w="1755421">
                  <a:extLst>
                    <a:ext uri="{9D8B030D-6E8A-4147-A177-3AD203B41FA5}">
                      <a16:colId xmlns:a16="http://schemas.microsoft.com/office/drawing/2014/main" val="2314199692"/>
                    </a:ext>
                  </a:extLst>
                </a:gridCol>
                <a:gridCol w="2038083">
                  <a:extLst>
                    <a:ext uri="{9D8B030D-6E8A-4147-A177-3AD203B41FA5}">
                      <a16:colId xmlns:a16="http://schemas.microsoft.com/office/drawing/2014/main" val="766872189"/>
                    </a:ext>
                  </a:extLst>
                </a:gridCol>
                <a:gridCol w="1783688">
                  <a:extLst>
                    <a:ext uri="{9D8B030D-6E8A-4147-A177-3AD203B41FA5}">
                      <a16:colId xmlns:a16="http://schemas.microsoft.com/office/drawing/2014/main" val="2173393723"/>
                    </a:ext>
                  </a:extLst>
                </a:gridCol>
                <a:gridCol w="1752496">
                  <a:extLst>
                    <a:ext uri="{9D8B030D-6E8A-4147-A177-3AD203B41FA5}">
                      <a16:colId xmlns:a16="http://schemas.microsoft.com/office/drawing/2014/main" val="725440087"/>
                    </a:ext>
                  </a:extLst>
                </a:gridCol>
              </a:tblGrid>
              <a:tr h="470222">
                <a:tc gridSpan="5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Информация по ХДТ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0795064"/>
                  </a:ext>
                </a:extLst>
              </a:tr>
              <a:tr h="115132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Заключено договоров в 2022 году 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 gridSpan="4">
                  <a:txBody>
                    <a:bodyPr/>
                    <a:lstStyle/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effectLst/>
                        </a:rPr>
                        <a:t>Кафедра СД Косарев Л.В. – 4 договора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effectLst/>
                        </a:rPr>
                        <a:t>ИЛ «</a:t>
                      </a:r>
                      <a:r>
                        <a:rPr lang="ru-RU" sz="1400" b="1" dirty="0" err="1">
                          <a:effectLst/>
                        </a:rPr>
                        <a:t>Нерюнгристрой</a:t>
                      </a:r>
                      <a:r>
                        <a:rPr lang="ru-RU" sz="1400" b="1" dirty="0">
                          <a:effectLst/>
                        </a:rPr>
                        <a:t>» – 2 договора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effectLst/>
                        </a:rPr>
                        <a:t>Кафедра ОД Прокопенко – 2 договора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effectLst/>
                        </a:rPr>
                        <a:t>Кафедра ГД  Гриб Н.Н. – 1 договор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758567"/>
                  </a:ext>
                </a:extLst>
              </a:tr>
              <a:tr h="143916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Поступили средства по ХДТ 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 gridSpan="4">
                  <a:txBody>
                    <a:bodyPr/>
                    <a:lstStyle/>
                    <a:p>
                      <a:pPr marL="457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effectLst/>
                        </a:rPr>
                        <a:t>ХДТ 06/23 – 15360 руб.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effectLst/>
                        </a:rPr>
                        <a:t>ХДТ 02/22 – 10000 руб.</a:t>
                      </a:r>
                    </a:p>
                    <a:p>
                      <a:pPr marL="457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Итого:</a:t>
                      </a:r>
                      <a:r>
                        <a:rPr lang="en-US" sz="1400" b="1" dirty="0">
                          <a:effectLst/>
                        </a:rPr>
                        <a:t> 25360</a:t>
                      </a:r>
                      <a:r>
                        <a:rPr lang="ru-RU" sz="1400" b="1" dirty="0">
                          <a:effectLst/>
                        </a:rPr>
                        <a:t> руб.</a:t>
                      </a:r>
                    </a:p>
                    <a:p>
                      <a:pPr marL="457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0905202"/>
                  </a:ext>
                </a:extLst>
              </a:tr>
              <a:tr h="505013">
                <a:tc gridSpan="5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Информация по статьям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365019"/>
                  </a:ext>
                </a:extLst>
              </a:tr>
              <a:tr h="57566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Кафедры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WoS</a:t>
                      </a:r>
                      <a:r>
                        <a:rPr lang="en-US" sz="1400" b="1" dirty="0">
                          <a:effectLst/>
                        </a:rPr>
                        <a:t>, Scopus </a:t>
                      </a:r>
                      <a:r>
                        <a:rPr lang="ru-RU" sz="1400" b="1" dirty="0">
                          <a:effectLst/>
                        </a:rPr>
                        <a:t>опубликованы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WoS</a:t>
                      </a:r>
                      <a:r>
                        <a:rPr lang="en-US" sz="1400" b="1" dirty="0">
                          <a:effectLst/>
                        </a:rPr>
                        <a:t>, Scopus</a:t>
                      </a:r>
                      <a:endParaRPr lang="ru-RU" sz="1400" b="1" dirty="0">
                        <a:effectLst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 печати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ВАК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опубликованы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ВАК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 печати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extLst>
                  <a:ext uri="{0D108BD9-81ED-4DB2-BD59-A6C34878D82A}">
                    <a16:rowId xmlns:a16="http://schemas.microsoft.com/office/drawing/2014/main" val="2339546537"/>
                  </a:ext>
                </a:extLst>
              </a:tr>
              <a:tr h="2878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extLst>
                  <a:ext uri="{0D108BD9-81ED-4DB2-BD59-A6C34878D82A}">
                    <a16:rowId xmlns:a16="http://schemas.microsoft.com/office/drawing/2014/main" val="747861730"/>
                  </a:ext>
                </a:extLst>
              </a:tr>
              <a:tr h="2878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 </a:t>
                      </a:r>
                      <a:r>
                        <a:rPr lang="ru-RU" sz="1400" b="1" dirty="0" err="1">
                          <a:effectLst/>
                        </a:rPr>
                        <a:t>Scopus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extLst>
                  <a:ext uri="{0D108BD9-81ED-4DB2-BD59-A6C34878D82A}">
                    <a16:rowId xmlns:a16="http://schemas.microsoft.com/office/drawing/2014/main" val="102210209"/>
                  </a:ext>
                </a:extLst>
              </a:tr>
              <a:tr h="2878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ЭПиАПП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 Scopus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extLst>
                  <a:ext uri="{0D108BD9-81ED-4DB2-BD59-A6C34878D82A}">
                    <a16:rowId xmlns:a16="http://schemas.microsoft.com/office/drawing/2014/main" val="3191364887"/>
                  </a:ext>
                </a:extLst>
              </a:tr>
              <a:tr h="2878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ПиМНО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 Scopus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extLst>
                  <a:ext uri="{0D108BD9-81ED-4DB2-BD59-A6C34878D82A}">
                    <a16:rowId xmlns:a16="http://schemas.microsoft.com/office/drawing/2014/main" val="1531919749"/>
                  </a:ext>
                </a:extLst>
              </a:tr>
              <a:tr h="2878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extLst>
                  <a:ext uri="{0D108BD9-81ED-4DB2-BD59-A6C34878D82A}">
                    <a16:rowId xmlns:a16="http://schemas.microsoft.com/office/drawing/2014/main" val="3345176226"/>
                  </a:ext>
                </a:extLst>
              </a:tr>
              <a:tr h="2878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МиИ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extLst>
                  <a:ext uri="{0D108BD9-81ED-4DB2-BD59-A6C34878D82A}">
                    <a16:rowId xmlns:a16="http://schemas.microsoft.com/office/drawing/2014/main" val="3490322627"/>
                  </a:ext>
                </a:extLst>
              </a:tr>
              <a:tr h="2878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Филология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1,3 </a:t>
                      </a:r>
                      <a:r>
                        <a:rPr lang="en-US" sz="1400" b="1" dirty="0" err="1">
                          <a:effectLst/>
                        </a:rPr>
                        <a:t>WoS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3 + 1</a:t>
                      </a:r>
                      <a:r>
                        <a:rPr lang="ru-RU" sz="1400" b="1" dirty="0">
                          <a:effectLst/>
                        </a:rPr>
                        <a:t> РИНЦ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extLst>
                  <a:ext uri="{0D108BD9-81ED-4DB2-BD59-A6C34878D82A}">
                    <a16:rowId xmlns:a16="http://schemas.microsoft.com/office/drawing/2014/main" val="1284624361"/>
                  </a:ext>
                </a:extLst>
              </a:tr>
              <a:tr h="2878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ЭиСГД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 </a:t>
                      </a:r>
                      <a:r>
                        <a:rPr lang="en-US" sz="1400" b="1" dirty="0" err="1">
                          <a:effectLst/>
                        </a:rPr>
                        <a:t>WoS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1" marR="59121" marT="0" marB="0"/>
                </a:tc>
                <a:extLst>
                  <a:ext uri="{0D108BD9-81ED-4DB2-BD59-A6C34878D82A}">
                    <a16:rowId xmlns:a16="http://schemas.microsoft.com/office/drawing/2014/main" val="2148109389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0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Выполнение ключевых показателей НИР за</a:t>
            </a:r>
            <a:r>
              <a:rPr lang="en-US" b="1" dirty="0" smtClean="0"/>
              <a:t>  I </a:t>
            </a:r>
            <a:r>
              <a:rPr lang="ru-RU" b="1" dirty="0" smtClean="0"/>
              <a:t>кв. 2023 г.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66594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9" name="Rectangle 11"/>
          <p:cNvSpPr>
            <a:spLocks noChangeArrowheads="1"/>
          </p:cNvSpPr>
          <p:nvPr/>
        </p:nvSpPr>
        <p:spPr bwMode="auto">
          <a:xfrm>
            <a:off x="179388" y="260350"/>
            <a:ext cx="878522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r>
              <a:rPr lang="ru-RU" sz="2200" b="1" i="0" dirty="0">
                <a:latin typeface="+mn-lt"/>
                <a:cs typeface="Arial" charset="0"/>
              </a:rPr>
              <a:t>КАДРОВЫЙ СОСТАВ (НА 1 ЯНВАРЯ </a:t>
            </a:r>
            <a:r>
              <a:rPr lang="ru-RU" sz="2200" b="1" i="0" dirty="0" smtClean="0">
                <a:latin typeface="+mn-lt"/>
                <a:cs typeface="Arial" charset="0"/>
              </a:rPr>
              <a:t>2023 </a:t>
            </a:r>
            <a:r>
              <a:rPr lang="ru-RU" sz="2200" b="1" i="0" dirty="0">
                <a:latin typeface="+mn-lt"/>
                <a:cs typeface="Arial" charset="0"/>
              </a:rPr>
              <a:t>Г.)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477320"/>
              </p:ext>
            </p:extLst>
          </p:nvPr>
        </p:nvGraphicFramePr>
        <p:xfrm>
          <a:off x="395535" y="836712"/>
          <a:ext cx="8352931" cy="5688633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139035">
                  <a:extLst>
                    <a:ext uri="{9D8B030D-6E8A-4147-A177-3AD203B41FA5}">
                      <a16:colId xmlns:a16="http://schemas.microsoft.com/office/drawing/2014/main" val="1886497845"/>
                    </a:ext>
                  </a:extLst>
                </a:gridCol>
                <a:gridCol w="1214972">
                  <a:extLst>
                    <a:ext uri="{9D8B030D-6E8A-4147-A177-3AD203B41FA5}">
                      <a16:colId xmlns:a16="http://schemas.microsoft.com/office/drawing/2014/main" val="3223200662"/>
                    </a:ext>
                  </a:extLst>
                </a:gridCol>
                <a:gridCol w="1214972">
                  <a:extLst>
                    <a:ext uri="{9D8B030D-6E8A-4147-A177-3AD203B41FA5}">
                      <a16:colId xmlns:a16="http://schemas.microsoft.com/office/drawing/2014/main" val="3513361855"/>
                    </a:ext>
                  </a:extLst>
                </a:gridCol>
                <a:gridCol w="1594650">
                  <a:extLst>
                    <a:ext uri="{9D8B030D-6E8A-4147-A177-3AD203B41FA5}">
                      <a16:colId xmlns:a16="http://schemas.microsoft.com/office/drawing/2014/main" val="3576485343"/>
                    </a:ext>
                  </a:extLst>
                </a:gridCol>
                <a:gridCol w="1670586">
                  <a:extLst>
                    <a:ext uri="{9D8B030D-6E8A-4147-A177-3AD203B41FA5}">
                      <a16:colId xmlns:a16="http://schemas.microsoft.com/office/drawing/2014/main" val="1216021724"/>
                    </a:ext>
                  </a:extLst>
                </a:gridCol>
                <a:gridCol w="1518716">
                  <a:extLst>
                    <a:ext uri="{9D8B030D-6E8A-4147-A177-3AD203B41FA5}">
                      <a16:colId xmlns:a16="http://schemas.microsoft.com/office/drawing/2014/main" val="3747059940"/>
                    </a:ext>
                  </a:extLst>
                </a:gridCol>
              </a:tblGrid>
              <a:tr h="152138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Всего ставок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Всего занято ставок</a:t>
                      </a:r>
                      <a:endParaRPr lang="ru-RU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Занятые ставки </a:t>
                      </a:r>
                      <a:r>
                        <a:rPr lang="ru-RU" sz="1200" u="none" strike="noStrike" dirty="0" smtClean="0">
                          <a:effectLst/>
                        </a:rPr>
                        <a:t>с заключенным </a:t>
                      </a:r>
                      <a:r>
                        <a:rPr lang="ru-RU" sz="1200" u="none" strike="noStrike" dirty="0" err="1">
                          <a:effectLst/>
                        </a:rPr>
                        <a:t>эффектив</a:t>
                      </a:r>
                      <a:r>
                        <a:rPr lang="ru-RU" sz="1200" u="none" strike="noStrike" dirty="0">
                          <a:effectLst/>
                        </a:rPr>
                        <a:t>. контрактом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ставок, занятых остепененными сотрудниками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остепененность, %</a:t>
                      </a:r>
                      <a:endParaRPr lang="ru-RU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76854615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u="none" strike="noStrike" dirty="0">
                          <a:effectLst/>
                        </a:rPr>
                        <a:t>ГД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8,25+0,25НР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4,75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84,62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74691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u="none" strike="noStrike" dirty="0">
                          <a:effectLst/>
                        </a:rPr>
                        <a:t>СД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4,00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3,5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87,50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10070140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u="none" strike="noStrike" dirty="0" err="1">
                          <a:effectLst/>
                        </a:rPr>
                        <a:t>ЭПиАПП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6,5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5,5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3,00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4,5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81,82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02082516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u="none" strike="noStrike" dirty="0" err="1">
                          <a:effectLst/>
                        </a:rPr>
                        <a:t>МиИ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6,25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4,5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4,25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3,25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72,22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6485502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u="none" strike="noStrike" dirty="0">
                          <a:effectLst/>
                        </a:rPr>
                        <a:t>ОД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3,25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2,25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2,25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2,25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284835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u="none" strike="noStrike" dirty="0" err="1">
                          <a:effectLst/>
                        </a:rPr>
                        <a:t>ЭиСГД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2,25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2,25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49282409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u="none" strike="noStrike" dirty="0" err="1">
                          <a:effectLst/>
                        </a:rPr>
                        <a:t>ПиМНО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4,75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3,75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3,5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87,50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43407870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u="none" strike="noStrike" dirty="0">
                          <a:effectLst/>
                        </a:rPr>
                        <a:t>Филологии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7,5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7,25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5,25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70,00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0283822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ВСЕГО</a:t>
                      </a:r>
                      <a:endParaRPr lang="ru-RU" sz="14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47,25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36,5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31,25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30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82,19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2315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98009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331153"/>
              </p:ext>
            </p:extLst>
          </p:nvPr>
        </p:nvGraphicFramePr>
        <p:xfrm>
          <a:off x="971601" y="1340774"/>
          <a:ext cx="7416822" cy="39875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72274">
                  <a:extLst>
                    <a:ext uri="{9D8B030D-6E8A-4147-A177-3AD203B41FA5}">
                      <a16:colId xmlns:a16="http://schemas.microsoft.com/office/drawing/2014/main" val="983432049"/>
                    </a:ext>
                  </a:extLst>
                </a:gridCol>
                <a:gridCol w="2472274">
                  <a:extLst>
                    <a:ext uri="{9D8B030D-6E8A-4147-A177-3AD203B41FA5}">
                      <a16:colId xmlns:a16="http://schemas.microsoft.com/office/drawing/2014/main" val="2527501722"/>
                    </a:ext>
                  </a:extLst>
                </a:gridCol>
                <a:gridCol w="2472274">
                  <a:extLst>
                    <a:ext uri="{9D8B030D-6E8A-4147-A177-3AD203B41FA5}">
                      <a16:colId xmlns:a16="http://schemas.microsoft.com/office/drawing/2014/main" val="2878875111"/>
                    </a:ext>
                  </a:extLst>
                </a:gridCol>
              </a:tblGrid>
              <a:tr h="2662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2020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2021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2022 г.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897250"/>
                  </a:ext>
                </a:extLst>
              </a:tr>
              <a:tr h="26628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БЮДЖЕТНЫЕ СРЕДСТВА РФ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6804759"/>
                  </a:ext>
                </a:extLst>
              </a:tr>
              <a:tr h="2595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FF5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5355625"/>
                  </a:ext>
                </a:extLst>
              </a:tr>
              <a:tr h="26628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СРЕДСТВА НАУЧНЫХ ФОНДОВ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0092059"/>
                  </a:ext>
                </a:extLst>
              </a:tr>
              <a:tr h="2662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1/1389,89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1/1587,093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1/1685,0</a:t>
                      </a:r>
                      <a:endParaRPr lang="ru-RU" sz="12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583234"/>
                  </a:ext>
                </a:extLst>
              </a:tr>
              <a:tr h="26628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БЮДЖЕТНЫЕ СРЕДСТВА РС(Я)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8396231"/>
                  </a:ext>
                </a:extLst>
              </a:tr>
              <a:tr h="2662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FF5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750267"/>
                  </a:ext>
                </a:extLst>
              </a:tr>
              <a:tr h="26628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СРЕДСТВА ХОЗ. ДОГОВОРОВ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611713"/>
                  </a:ext>
                </a:extLst>
              </a:tr>
              <a:tr h="2662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38/3881,084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39/4229,778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200" b="1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33/4553,914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798682"/>
                  </a:ext>
                </a:extLst>
              </a:tr>
              <a:tr h="26628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СРЕДСТВА ОТ ЗАРУБЕЖНЫХ ОРГАНИЗАЦИЙ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240050"/>
                  </a:ext>
                </a:extLst>
              </a:tr>
              <a:tr h="2662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FF5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007843"/>
                  </a:ext>
                </a:extLst>
              </a:tr>
              <a:tr h="26628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354044"/>
                  </a:ext>
                </a:extLst>
              </a:tr>
              <a:tr h="2662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39/5570,974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40/5816,871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200" b="1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34/6238,914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780666"/>
                  </a:ext>
                </a:extLst>
              </a:tr>
              <a:tr h="26628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ФИНАНСИРОВАНИЕ НИР В РАСЧЕТЕ НА 1 СОТРУДНИКА ППС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51172"/>
                  </a:ext>
                </a:extLst>
              </a:tr>
              <a:tr h="2662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136,73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158,28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132,74</a:t>
                      </a:r>
                      <a:endParaRPr lang="ru-RU" sz="1200" b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838155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187325"/>
            <a:ext cx="914400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200" b="1" i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ОБЪЕМ ФИНАНСИРОВАНИЯ НИР В 2020-2022 гг., </a:t>
            </a:r>
          </a:p>
          <a:p>
            <a:pPr eaLnBrk="1" hangingPunct="1">
              <a:defRPr/>
            </a:pPr>
            <a:r>
              <a:rPr lang="ru-RU" sz="2200" i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</a:t>
            </a:r>
            <a:r>
              <a:rPr lang="ru-RU" sz="2200" i="0" dirty="0" smtClean="0">
                <a:solidFill>
                  <a:srgbClr val="0070C0"/>
                </a:solidFill>
                <a:latin typeface="+mn-lt"/>
                <a:ea typeface="+mn-ea"/>
                <a:cs typeface="Arial" charset="0"/>
              </a:rPr>
              <a:t>количество тем НИР </a:t>
            </a:r>
            <a:r>
              <a:rPr lang="ru-RU" sz="2200" i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/ </a:t>
            </a:r>
            <a:r>
              <a:rPr lang="ru-RU" sz="2200" i="0" dirty="0" smtClean="0">
                <a:solidFill>
                  <a:srgbClr val="C00000"/>
                </a:solidFill>
                <a:latin typeface="+mn-lt"/>
                <a:ea typeface="+mn-ea"/>
                <a:cs typeface="Arial" charset="0"/>
              </a:rPr>
              <a:t>тыс. руб.</a:t>
            </a:r>
            <a:r>
              <a:rPr lang="ru-RU" sz="2200" i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)</a:t>
            </a:r>
            <a:endParaRPr lang="ru-RU" sz="2200" i="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2807" y="5679017"/>
            <a:ext cx="7593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ПЛАН НИР на 2022 г. – 4677,75 тыс. руб., на 1 НПР – 99,0 </a:t>
            </a:r>
            <a:r>
              <a:rPr lang="ru-RU" dirty="0" err="1" smtClean="0">
                <a:solidFill>
                  <a:srgbClr val="C00000"/>
                </a:solidFill>
              </a:rPr>
              <a:t>тыс.руб</a:t>
            </a:r>
            <a:r>
              <a:rPr lang="ru-RU" dirty="0" smtClean="0">
                <a:solidFill>
                  <a:srgbClr val="C00000"/>
                </a:solidFill>
              </a:rPr>
              <a:t>. 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23526" y="620688"/>
            <a:ext cx="85063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b="1" i="0" dirty="0" smtClean="0"/>
              <a:t>Объем финансирования от </a:t>
            </a:r>
            <a:r>
              <a:rPr lang="ru-RU" altLang="ru-RU" b="1" i="0" dirty="0"/>
              <a:t>научных </a:t>
            </a:r>
            <a:r>
              <a:rPr lang="ru-RU" altLang="ru-RU" b="1" i="0" dirty="0" smtClean="0"/>
              <a:t>исследований</a:t>
            </a:r>
            <a:endParaRPr lang="ru-RU" altLang="ru-RU" b="1" i="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560391"/>
              </p:ext>
            </p:extLst>
          </p:nvPr>
        </p:nvGraphicFramePr>
        <p:xfrm>
          <a:off x="163282" y="2113487"/>
          <a:ext cx="8862940" cy="26642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8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3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167464837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5544306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038332448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13703468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357554499"/>
                    </a:ext>
                  </a:extLst>
                </a:gridCol>
                <a:gridCol w="802725">
                  <a:extLst>
                    <a:ext uri="{9D8B030D-6E8A-4147-A177-3AD203B41FA5}">
                      <a16:colId xmlns:a16="http://schemas.microsoft.com/office/drawing/2014/main" val="1299043136"/>
                    </a:ext>
                  </a:extLst>
                </a:gridCol>
              </a:tblGrid>
              <a:tr h="1102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Кафедра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ЭПиАПП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ПиМНО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Филология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ЭиСГД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МиИ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537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Ставочная численность </a:t>
                      </a:r>
                      <a:r>
                        <a:rPr lang="ru-RU" sz="1400" dirty="0" smtClean="0">
                          <a:effectLst/>
                        </a:rPr>
                        <a:t>ППС на кафедре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4,75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77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Объем финансирования в тыс. руб.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967">
                <a:tc>
                  <a:txBody>
                    <a:bodyPr/>
                    <a:lstStyle/>
                    <a:p>
                      <a:pPr indent="2012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План, тыс. руб.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866,25</a:t>
                      </a:r>
                      <a:endParaRPr lang="ru-RU" sz="1500" b="1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643,5</a:t>
                      </a:r>
                      <a:endParaRPr lang="ru-RU" sz="1500" b="1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495,0</a:t>
                      </a:r>
                      <a:endParaRPr lang="ru-RU" sz="1500" b="1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445,5</a:t>
                      </a:r>
                      <a:endParaRPr lang="ru-RU" sz="1500" b="1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891,0</a:t>
                      </a:r>
                      <a:endParaRPr lang="ru-RU" sz="1500" b="1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396,0</a:t>
                      </a:r>
                      <a:endParaRPr lang="ru-RU" sz="1500" b="1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643,5</a:t>
                      </a:r>
                      <a:endParaRPr lang="ru-RU" sz="1500" b="1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297,0</a:t>
                      </a:r>
                      <a:endParaRPr lang="ru-RU" sz="1500" b="1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369839"/>
              </p:ext>
            </p:extLst>
          </p:nvPr>
        </p:nvGraphicFramePr>
        <p:xfrm>
          <a:off x="163283" y="4777784"/>
          <a:ext cx="8862940" cy="480967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2581327">
                  <a:extLst>
                    <a:ext uri="{9D8B030D-6E8A-4147-A177-3AD203B41FA5}">
                      <a16:colId xmlns:a16="http://schemas.microsoft.com/office/drawing/2014/main" val="527041186"/>
                    </a:ext>
                  </a:extLst>
                </a:gridCol>
                <a:gridCol w="885027">
                  <a:extLst>
                    <a:ext uri="{9D8B030D-6E8A-4147-A177-3AD203B41FA5}">
                      <a16:colId xmlns:a16="http://schemas.microsoft.com/office/drawing/2014/main" val="461124975"/>
                    </a:ext>
                  </a:extLst>
                </a:gridCol>
                <a:gridCol w="782535">
                  <a:extLst>
                    <a:ext uri="{9D8B030D-6E8A-4147-A177-3AD203B41FA5}">
                      <a16:colId xmlns:a16="http://schemas.microsoft.com/office/drawing/2014/main" val="2889873652"/>
                    </a:ext>
                  </a:extLst>
                </a:gridCol>
                <a:gridCol w="720945">
                  <a:extLst>
                    <a:ext uri="{9D8B030D-6E8A-4147-A177-3AD203B41FA5}">
                      <a16:colId xmlns:a16="http://schemas.microsoft.com/office/drawing/2014/main" val="235240101"/>
                    </a:ext>
                  </a:extLst>
                </a:gridCol>
                <a:gridCol w="865134">
                  <a:extLst>
                    <a:ext uri="{9D8B030D-6E8A-4147-A177-3AD203B41FA5}">
                      <a16:colId xmlns:a16="http://schemas.microsoft.com/office/drawing/2014/main" val="2905778162"/>
                    </a:ext>
                  </a:extLst>
                </a:gridCol>
                <a:gridCol w="793040">
                  <a:extLst>
                    <a:ext uri="{9D8B030D-6E8A-4147-A177-3AD203B41FA5}">
                      <a16:colId xmlns:a16="http://schemas.microsoft.com/office/drawing/2014/main" val="2608204443"/>
                    </a:ext>
                  </a:extLst>
                </a:gridCol>
                <a:gridCol w="720945">
                  <a:extLst>
                    <a:ext uri="{9D8B030D-6E8A-4147-A177-3AD203B41FA5}">
                      <a16:colId xmlns:a16="http://schemas.microsoft.com/office/drawing/2014/main" val="1922079904"/>
                    </a:ext>
                  </a:extLst>
                </a:gridCol>
                <a:gridCol w="720945">
                  <a:extLst>
                    <a:ext uri="{9D8B030D-6E8A-4147-A177-3AD203B41FA5}">
                      <a16:colId xmlns:a16="http://schemas.microsoft.com/office/drawing/2014/main" val="3138339616"/>
                    </a:ext>
                  </a:extLst>
                </a:gridCol>
                <a:gridCol w="793042">
                  <a:extLst>
                    <a:ext uri="{9D8B030D-6E8A-4147-A177-3AD203B41FA5}">
                      <a16:colId xmlns:a16="http://schemas.microsoft.com/office/drawing/2014/main" val="2952794908"/>
                    </a:ext>
                  </a:extLst>
                </a:gridCol>
              </a:tblGrid>
              <a:tr h="480967">
                <a:tc>
                  <a:txBody>
                    <a:bodyPr/>
                    <a:lstStyle/>
                    <a:p>
                      <a:pPr indent="2012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Факт, тыс. руб.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FF0000"/>
                          </a:solidFill>
                        </a:rPr>
                        <a:t>3185,96</a:t>
                      </a:r>
                      <a:endParaRPr lang="ru-RU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FF0000"/>
                          </a:solidFill>
                        </a:rPr>
                        <a:t>113,19</a:t>
                      </a:r>
                      <a:endParaRPr lang="ru-RU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FF0000"/>
                          </a:solidFill>
                        </a:rPr>
                        <a:t>185,0</a:t>
                      </a:r>
                      <a:endParaRPr lang="ru-RU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FF0000"/>
                          </a:solidFill>
                        </a:rPr>
                        <a:t>460,0</a:t>
                      </a:r>
                      <a:endParaRPr lang="ru-RU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FF0000"/>
                          </a:solidFill>
                        </a:rPr>
                        <a:t>1705,9</a:t>
                      </a:r>
                      <a:endParaRPr lang="ru-RU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FF0000"/>
                          </a:solidFill>
                        </a:rPr>
                        <a:t>310,0</a:t>
                      </a:r>
                      <a:endParaRPr lang="ru-RU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FF0000"/>
                          </a:solidFill>
                        </a:rPr>
                        <a:t>278,65</a:t>
                      </a:r>
                      <a:endParaRPr lang="ru-RU" sz="15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491616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7544" y="1231212"/>
            <a:ext cx="75939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ПЛАН НИР на 2022 г. – 4677,75 </a:t>
            </a:r>
            <a:r>
              <a:rPr lang="ru-RU" sz="1600" dirty="0" err="1" smtClean="0">
                <a:solidFill>
                  <a:srgbClr val="C00000"/>
                </a:solidFill>
              </a:rPr>
              <a:t>тыс.руб</a:t>
            </a:r>
            <a:r>
              <a:rPr lang="ru-RU" sz="1600" dirty="0" smtClean="0">
                <a:solidFill>
                  <a:srgbClr val="C00000"/>
                </a:solidFill>
              </a:rPr>
              <a:t>., на 1 НПР – 99,0 </a:t>
            </a:r>
            <a:r>
              <a:rPr lang="ru-RU" sz="1600" dirty="0" err="1" smtClean="0">
                <a:solidFill>
                  <a:srgbClr val="C00000"/>
                </a:solidFill>
              </a:rPr>
              <a:t>тыс.руб</a:t>
            </a:r>
            <a:r>
              <a:rPr lang="ru-RU" sz="1600" dirty="0" smtClean="0">
                <a:solidFill>
                  <a:srgbClr val="C00000"/>
                </a:solidFill>
              </a:rPr>
              <a:t>. 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0614" y="1569766"/>
            <a:ext cx="8424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ФАКТ НИР на 2022 г. – 6238,9 </a:t>
            </a:r>
            <a:r>
              <a:rPr lang="ru-RU" sz="1600" dirty="0" err="1" smtClean="0"/>
              <a:t>тыс.руб</a:t>
            </a:r>
            <a:r>
              <a:rPr lang="ru-RU" sz="1600" dirty="0" smtClean="0">
                <a:solidFill>
                  <a:srgbClr val="FF0000"/>
                </a:solidFill>
              </a:rPr>
              <a:t>., на 1 НПР(занятые ставки) – 170,9 </a:t>
            </a:r>
            <a:r>
              <a:rPr lang="ru-RU" sz="1600" dirty="0" err="1" smtClean="0">
                <a:solidFill>
                  <a:srgbClr val="FF0000"/>
                </a:solidFill>
              </a:rPr>
              <a:t>тыс.руб</a:t>
            </a:r>
            <a:r>
              <a:rPr lang="ru-RU" sz="1600" dirty="0" smtClean="0">
                <a:solidFill>
                  <a:srgbClr val="FF0000"/>
                </a:solidFill>
              </a:rPr>
              <a:t>. 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49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82563" y="188641"/>
            <a:ext cx="8788400" cy="432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200" b="1" i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ОБЪЕМ ФИНАНСИРОВАНИЯ НИР В 2017-2022 ГГ.</a:t>
            </a:r>
            <a:endParaRPr lang="ru-RU" sz="2200" b="1" i="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3759448"/>
              </p:ext>
            </p:extLst>
          </p:nvPr>
        </p:nvGraphicFramePr>
        <p:xfrm>
          <a:off x="467544" y="764704"/>
          <a:ext cx="8280919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04664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ПРИВЛЕЧЕННЫЕ НА ВЫПОЛНЕНИЕ НИР (в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по кафедрам)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7497232"/>
              </p:ext>
            </p:extLst>
          </p:nvPr>
        </p:nvGraphicFramePr>
        <p:xfrm>
          <a:off x="611560" y="1196752"/>
          <a:ext cx="842493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8683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2" name="Rectangle 126"/>
          <p:cNvSpPr>
            <a:spLocks noChangeArrowheads="1"/>
          </p:cNvSpPr>
          <p:nvPr/>
        </p:nvSpPr>
        <p:spPr bwMode="auto">
          <a:xfrm>
            <a:off x="107950" y="15875"/>
            <a:ext cx="878522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i="0" dirty="0" smtClean="0">
                <a:solidFill>
                  <a:srgbClr val="7030A0"/>
                </a:solidFill>
                <a:latin typeface="+mn-lt"/>
                <a:cs typeface="Arial" charset="0"/>
              </a:rPr>
              <a:t>ПУБЛИКАЦИИ</a:t>
            </a:r>
            <a:endParaRPr lang="ru-RU" altLang="ru-RU" sz="1800" b="1" i="0" dirty="0">
              <a:solidFill>
                <a:srgbClr val="7030A0"/>
              </a:solidFill>
              <a:latin typeface="+mn-lt"/>
              <a:cs typeface="Arial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338677"/>
              </p:ext>
            </p:extLst>
          </p:nvPr>
        </p:nvGraphicFramePr>
        <p:xfrm>
          <a:off x="251521" y="548680"/>
          <a:ext cx="8352926" cy="5904657"/>
        </p:xfrm>
        <a:graphic>
          <a:graphicData uri="http://schemas.openxmlformats.org/drawingml/2006/table">
            <a:tbl>
              <a:tblPr lastCol="1"/>
              <a:tblGrid>
                <a:gridCol w="2427446">
                  <a:extLst>
                    <a:ext uri="{9D8B030D-6E8A-4147-A177-3AD203B41FA5}">
                      <a16:colId xmlns:a16="http://schemas.microsoft.com/office/drawing/2014/main" val="318135677"/>
                    </a:ext>
                  </a:extLst>
                </a:gridCol>
                <a:gridCol w="987580">
                  <a:extLst>
                    <a:ext uri="{9D8B030D-6E8A-4147-A177-3AD203B41FA5}">
                      <a16:colId xmlns:a16="http://schemas.microsoft.com/office/drawing/2014/main" val="1175672825"/>
                    </a:ext>
                  </a:extLst>
                </a:gridCol>
                <a:gridCol w="987580">
                  <a:extLst>
                    <a:ext uri="{9D8B030D-6E8A-4147-A177-3AD203B41FA5}">
                      <a16:colId xmlns:a16="http://schemas.microsoft.com/office/drawing/2014/main" val="935941942"/>
                    </a:ext>
                  </a:extLst>
                </a:gridCol>
                <a:gridCol w="987580">
                  <a:extLst>
                    <a:ext uri="{9D8B030D-6E8A-4147-A177-3AD203B41FA5}">
                      <a16:colId xmlns:a16="http://schemas.microsoft.com/office/drawing/2014/main" val="419123794"/>
                    </a:ext>
                  </a:extLst>
                </a:gridCol>
                <a:gridCol w="987580">
                  <a:extLst>
                    <a:ext uri="{9D8B030D-6E8A-4147-A177-3AD203B41FA5}">
                      <a16:colId xmlns:a16="http://schemas.microsoft.com/office/drawing/2014/main" val="3407228698"/>
                    </a:ext>
                  </a:extLst>
                </a:gridCol>
                <a:gridCol w="987580">
                  <a:extLst>
                    <a:ext uri="{9D8B030D-6E8A-4147-A177-3AD203B41FA5}">
                      <a16:colId xmlns:a16="http://schemas.microsoft.com/office/drawing/2014/main" val="345532206"/>
                    </a:ext>
                  </a:extLst>
                </a:gridCol>
                <a:gridCol w="987580">
                  <a:extLst>
                    <a:ext uri="{9D8B030D-6E8A-4147-A177-3AD203B41FA5}">
                      <a16:colId xmlns:a16="http://schemas.microsoft.com/office/drawing/2014/main" val="2771473319"/>
                    </a:ext>
                  </a:extLst>
                </a:gridCol>
              </a:tblGrid>
              <a:tr h="22581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Вид издания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Количество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4301061"/>
                  </a:ext>
                </a:extLst>
              </a:tr>
              <a:tr h="2258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2017 г.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2018 г.</a:t>
                      </a:r>
                    </a:p>
                  </a:txBody>
                  <a:tcPr marL="57932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2019 г.</a:t>
                      </a:r>
                    </a:p>
                  </a:txBody>
                  <a:tcPr marL="57932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2020 г.</a:t>
                      </a:r>
                    </a:p>
                  </a:txBody>
                  <a:tcPr marL="57932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2021 г.</a:t>
                      </a:r>
                    </a:p>
                  </a:txBody>
                  <a:tcPr marL="57932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2022 </a:t>
                      </a:r>
                      <a:r>
                        <a:rPr lang="ru-RU" sz="12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г.</a:t>
                      </a:r>
                    </a:p>
                  </a:txBody>
                  <a:tcPr marL="57932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792402"/>
                  </a:ext>
                </a:extLst>
              </a:tr>
              <a:tr h="299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Монографии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>
                          <a:solidFill>
                            <a:srgbClr val="CC0066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>
                          <a:solidFill>
                            <a:srgbClr val="CC0066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>
                          <a:solidFill>
                            <a:srgbClr val="CC0066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>
                          <a:solidFill>
                            <a:srgbClr val="CC0066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rgbClr val="CC0066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ru-RU" sz="1200" b="1" i="1" u="none" strike="noStrike" dirty="0">
                        <a:solidFill>
                          <a:srgbClr val="CC00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97284"/>
                  </a:ext>
                </a:extLst>
              </a:tr>
              <a:tr h="662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из них: изданные зарубежными      издательствами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906876"/>
                  </a:ext>
                </a:extLst>
              </a:tr>
              <a:tr h="44395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издательствами федерального уровня</a:t>
                      </a:r>
                    </a:p>
                  </a:txBody>
                  <a:tcPr marL="115864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7755748"/>
                  </a:ext>
                </a:extLst>
              </a:tr>
              <a:tr h="44395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другими издательствами</a:t>
                      </a:r>
                    </a:p>
                  </a:txBody>
                  <a:tcPr marL="115864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4444212"/>
                  </a:ext>
                </a:extLst>
              </a:tr>
              <a:tr h="4069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Статьи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171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73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93</a:t>
                      </a:r>
                      <a:endParaRPr lang="ru-RU" sz="1200" b="1" i="1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62</a:t>
                      </a:r>
                      <a:endParaRPr lang="ru-RU" sz="1200" b="1" i="1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83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125</a:t>
                      </a:r>
                      <a:endParaRPr lang="ru-RU" sz="1200" b="1" i="1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8903064"/>
                  </a:ext>
                </a:extLst>
              </a:tr>
              <a:tr h="44395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 из них: в зарубежных изданиях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452822"/>
                  </a:ext>
                </a:extLst>
              </a:tr>
              <a:tr h="4439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БД Scopus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en-US" sz="12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Web of Science</a:t>
                      </a:r>
                    </a:p>
                  </a:txBody>
                  <a:tcPr marL="115864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/ </a:t>
                      </a:r>
                      <a:r>
                        <a:rPr lang="ru-RU" sz="12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7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2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10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2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10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/</a:t>
                      </a:r>
                      <a:r>
                        <a:rPr lang="ru-RU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5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2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849293"/>
                  </a:ext>
                </a:extLst>
              </a:tr>
              <a:tr h="662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в рецензируемых журналах (</a:t>
                      </a:r>
                      <a:r>
                        <a:rPr lang="ru-RU" sz="12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ВАК</a:t>
                      </a:r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 / </a:t>
                      </a:r>
                      <a:r>
                        <a:rPr lang="ru-RU" sz="12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РИНЦ вне перечня ВАК</a:t>
                      </a:r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115864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76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2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35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2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36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2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38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/</a:t>
                      </a:r>
                      <a:r>
                        <a:rPr lang="ru-RU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5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63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endParaRPr lang="ru-RU" sz="1200" b="1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90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 </a:t>
                      </a:r>
                      <a:r>
                        <a:rPr lang="ru-RU" sz="12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6909444"/>
                  </a:ext>
                </a:extLst>
              </a:tr>
              <a:tr h="662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в трудах международных конференций</a:t>
                      </a:r>
                    </a:p>
                  </a:txBody>
                  <a:tcPr marL="115864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6754054"/>
                  </a:ext>
                </a:extLst>
              </a:tr>
              <a:tr h="662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в трудах всероссийских конференций</a:t>
                      </a:r>
                    </a:p>
                  </a:txBody>
                  <a:tcPr marL="115864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6949944"/>
                  </a:ext>
                </a:extLst>
              </a:tr>
              <a:tr h="32247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в других изданиях</a:t>
                      </a:r>
                    </a:p>
                  </a:txBody>
                  <a:tcPr marL="115864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057606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124579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0" dirty="0" smtClean="0"/>
              <a:t>Публикации за 2022</a:t>
            </a:r>
            <a:endParaRPr lang="ru-RU" b="1" i="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520654"/>
              </p:ext>
            </p:extLst>
          </p:nvPr>
        </p:nvGraphicFramePr>
        <p:xfrm>
          <a:off x="159437" y="1289673"/>
          <a:ext cx="8712965" cy="5145293"/>
        </p:xfrm>
        <a:graphic>
          <a:graphicData uri="http://schemas.openxmlformats.org/drawingml/2006/table">
            <a:tbl>
              <a:tblPr firstRow="1" firstCol="1" bandRow="1"/>
              <a:tblGrid>
                <a:gridCol w="956143">
                  <a:extLst>
                    <a:ext uri="{9D8B030D-6E8A-4147-A177-3AD203B41FA5}">
                      <a16:colId xmlns:a16="http://schemas.microsoft.com/office/drawing/2014/main" val="2229298344"/>
                    </a:ext>
                  </a:extLst>
                </a:gridCol>
                <a:gridCol w="862215">
                  <a:extLst>
                    <a:ext uri="{9D8B030D-6E8A-4147-A177-3AD203B41FA5}">
                      <a16:colId xmlns:a16="http://schemas.microsoft.com/office/drawing/2014/main" val="3519145004"/>
                    </a:ext>
                  </a:extLst>
                </a:gridCol>
                <a:gridCol w="757649">
                  <a:extLst>
                    <a:ext uri="{9D8B030D-6E8A-4147-A177-3AD203B41FA5}">
                      <a16:colId xmlns:a16="http://schemas.microsoft.com/office/drawing/2014/main" val="1434012251"/>
                    </a:ext>
                  </a:extLst>
                </a:gridCol>
                <a:gridCol w="757649">
                  <a:extLst>
                    <a:ext uri="{9D8B030D-6E8A-4147-A177-3AD203B41FA5}">
                      <a16:colId xmlns:a16="http://schemas.microsoft.com/office/drawing/2014/main" val="2035827881"/>
                    </a:ext>
                  </a:extLst>
                </a:gridCol>
                <a:gridCol w="757649">
                  <a:extLst>
                    <a:ext uri="{9D8B030D-6E8A-4147-A177-3AD203B41FA5}">
                      <a16:colId xmlns:a16="http://schemas.microsoft.com/office/drawing/2014/main" val="2843566711"/>
                    </a:ext>
                  </a:extLst>
                </a:gridCol>
                <a:gridCol w="757649">
                  <a:extLst>
                    <a:ext uri="{9D8B030D-6E8A-4147-A177-3AD203B41FA5}">
                      <a16:colId xmlns:a16="http://schemas.microsoft.com/office/drawing/2014/main" val="3855583839"/>
                    </a:ext>
                  </a:extLst>
                </a:gridCol>
                <a:gridCol w="833413">
                  <a:extLst>
                    <a:ext uri="{9D8B030D-6E8A-4147-A177-3AD203B41FA5}">
                      <a16:colId xmlns:a16="http://schemas.microsoft.com/office/drawing/2014/main" val="1099151970"/>
                    </a:ext>
                  </a:extLst>
                </a:gridCol>
                <a:gridCol w="833413">
                  <a:extLst>
                    <a:ext uri="{9D8B030D-6E8A-4147-A177-3AD203B41FA5}">
                      <a16:colId xmlns:a16="http://schemas.microsoft.com/office/drawing/2014/main" val="3866930414"/>
                    </a:ext>
                  </a:extLst>
                </a:gridCol>
                <a:gridCol w="833413">
                  <a:extLst>
                    <a:ext uri="{9D8B030D-6E8A-4147-A177-3AD203B41FA5}">
                      <a16:colId xmlns:a16="http://schemas.microsoft.com/office/drawing/2014/main" val="496300547"/>
                    </a:ext>
                  </a:extLst>
                </a:gridCol>
                <a:gridCol w="663770">
                  <a:extLst>
                    <a:ext uri="{9D8B030D-6E8A-4147-A177-3AD203B41FA5}">
                      <a16:colId xmlns:a16="http://schemas.microsoft.com/office/drawing/2014/main" val="1647735085"/>
                    </a:ext>
                  </a:extLst>
                </a:gridCol>
                <a:gridCol w="700002">
                  <a:extLst>
                    <a:ext uri="{9D8B030D-6E8A-4147-A177-3AD203B41FA5}">
                      <a16:colId xmlns:a16="http://schemas.microsoft.com/office/drawing/2014/main" val="1123477254"/>
                    </a:ext>
                  </a:extLst>
                </a:gridCol>
              </a:tblGrid>
              <a:tr h="12032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Кафедра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ГД</a:t>
                      </a: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ЭПиАПП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СД</a:t>
                      </a: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ПиМНО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Филология</a:t>
                      </a: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ЭиСГД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МиИ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ОД</a:t>
                      </a: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Лаборатории, </a:t>
                      </a:r>
                      <a:r>
                        <a:rPr lang="ru-RU" sz="140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НИиИД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Итого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2917379"/>
                  </a:ext>
                </a:extLst>
              </a:tr>
              <a:tr h="139715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Ставочная численность ППС на кафедре/ остепененные 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8,5/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5/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4,75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9/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4/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2,25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6,25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3,25/ </a:t>
                      </a:r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,25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47,25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</a:p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36,5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918659"/>
                  </a:ext>
                </a:extLst>
              </a:tr>
              <a:tr h="349775">
                <a:tc gridSpan="9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Количество публикаций, единиц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071128"/>
                  </a:ext>
                </a:extLst>
              </a:tr>
              <a:tr h="66336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1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План, </a:t>
                      </a:r>
                      <a:r>
                        <a:rPr lang="en-US" sz="1100" b="1" i="1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WoS/Scopus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3,77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3,87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20,36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1854973"/>
                  </a:ext>
                </a:extLst>
              </a:tr>
              <a:tr h="66336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1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Факт, </a:t>
                      </a:r>
                      <a:r>
                        <a:rPr lang="en-US" sz="1100" b="1" i="1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WoS</a:t>
                      </a:r>
                      <a:r>
                        <a:rPr lang="en-US" sz="1100" b="1" i="1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/Scopus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887833"/>
                  </a:ext>
                </a:extLst>
              </a:tr>
              <a:tr h="4342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План, ВАК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8,75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47,25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6478276"/>
                  </a:ext>
                </a:extLst>
              </a:tr>
              <a:tr h="4342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Факт, ВАК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3,4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52,5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400" b="1" i="0" u="none" strike="noStrike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257071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51520" y="520061"/>
            <a:ext cx="79928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ПЛАН ПУБЛИКАЦИЙ В </a:t>
            </a:r>
            <a:r>
              <a:rPr lang="en-US" sz="1400" b="1" dirty="0">
                <a:solidFill>
                  <a:srgbClr val="0070C0"/>
                </a:solidFill>
              </a:rPr>
              <a:t>WEB OF SCIENCE, SCOPUS</a:t>
            </a:r>
            <a:r>
              <a:rPr lang="ru-RU" sz="1400" b="1" dirty="0">
                <a:solidFill>
                  <a:srgbClr val="0070C0"/>
                </a:solidFill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</a:rPr>
              <a:t> – 20,36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7448" y="904867"/>
            <a:ext cx="42484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ПЛАН ПУБЛИКАЦИЙ В </a:t>
            </a:r>
            <a:r>
              <a:rPr lang="ru-RU" sz="1400" b="1" dirty="0" smtClean="0">
                <a:solidFill>
                  <a:srgbClr val="0070C0"/>
                </a:solidFill>
              </a:rPr>
              <a:t>ВАК  – 47,25</a:t>
            </a:r>
            <a:endParaRPr lang="ru-RU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109680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30653</TotalTime>
  <Words>2201</Words>
  <Application>Microsoft Office PowerPoint</Application>
  <PresentationFormat>Экран (4:3)</PresentationFormat>
  <Paragraphs>861</Paragraphs>
  <Slides>25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6" baseType="lpstr">
      <vt:lpstr>Arial</vt:lpstr>
      <vt:lpstr>Calibri</vt:lpstr>
      <vt:lpstr>Calibri Light</vt:lpstr>
      <vt:lpstr>Century Gothic</vt:lpstr>
      <vt:lpstr>Helvetica Neue</vt:lpstr>
      <vt:lpstr>Times New Roman</vt:lpstr>
      <vt:lpstr>Times New Roman CYR</vt:lpstr>
      <vt:lpstr>Wingdings</vt:lpstr>
      <vt:lpstr>Wingdings 2</vt:lpstr>
      <vt:lpstr>HDOfficeLightV0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Участие студентов в плановых научных исследованиях, выполняемым по госбюджетным и хозяйственным договорам, грантам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показатели итогов  научно-исследовательской деятельности ТИ(ф) ГОУ ВПО «ЯГУ»  в 2008 году</dc:title>
  <dc:creator>Customer</dc:creator>
  <cp:lastModifiedBy>Лидия Дмитриевна Ядреева</cp:lastModifiedBy>
  <cp:revision>1014</cp:revision>
  <cp:lastPrinted>2023-03-27T00:39:59Z</cp:lastPrinted>
  <dcterms:created xsi:type="dcterms:W3CDTF">2009-02-18T17:23:37Z</dcterms:created>
  <dcterms:modified xsi:type="dcterms:W3CDTF">2023-03-27T00:40:24Z</dcterms:modified>
</cp:coreProperties>
</file>