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5" r:id="rId1"/>
    <p:sldMasterId id="2147484048" r:id="rId2"/>
  </p:sldMasterIdLst>
  <p:notesMasterIdLst>
    <p:notesMasterId r:id="rId15"/>
  </p:notesMasterIdLst>
  <p:handoutMasterIdLst>
    <p:handoutMasterId r:id="rId16"/>
  </p:handoutMasterIdLst>
  <p:sldIdLst>
    <p:sldId id="446" r:id="rId3"/>
    <p:sldId id="447" r:id="rId4"/>
    <p:sldId id="449" r:id="rId5"/>
    <p:sldId id="458" r:id="rId6"/>
    <p:sldId id="486" r:id="rId7"/>
    <p:sldId id="492" r:id="rId8"/>
    <p:sldId id="491" r:id="rId9"/>
    <p:sldId id="481" r:id="rId10"/>
    <p:sldId id="453" r:id="rId11"/>
    <p:sldId id="454" r:id="rId12"/>
    <p:sldId id="455" r:id="rId13"/>
    <p:sldId id="456" r:id="rId14"/>
  </p:sldIdLst>
  <p:sldSz cx="9144000" cy="6858000" type="screen4x3"/>
  <p:notesSz cx="6797675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CC0066"/>
    <a:srgbClr val="FFCC99"/>
    <a:srgbClr val="FFFF99"/>
    <a:srgbClr val="99FFCC"/>
    <a:srgbClr val="0000CC"/>
    <a:srgbClr val="FF505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68" autoAdjust="0"/>
    <p:restoredTop sz="94084" autoAdjust="0"/>
  </p:normalViewPr>
  <p:slideViewPr>
    <p:cSldViewPr>
      <p:cViewPr varScale="1">
        <p:scale>
          <a:sx n="109" d="100"/>
          <a:sy n="109" d="100"/>
        </p:scale>
        <p:origin x="208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53584A-8B8F-4627-899F-AB997D5727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047321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813" cy="4969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1276" y="0"/>
            <a:ext cx="2944813" cy="4969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7553"/>
            <a:ext cx="5438775" cy="3909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9672"/>
            <a:ext cx="2944813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1276" y="9429672"/>
            <a:ext cx="2944813" cy="49696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F3DAB228-5D60-4FE8-97E0-AB438E32A2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148939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C236A5F-A004-4F3D-9A3F-7E467566B669}" type="slidenum">
              <a:rPr lang="ru-RU" altLang="ru-RU" smtClean="0"/>
              <a:pPr/>
              <a:t>2</a:t>
            </a:fld>
            <a:endParaRPr lang="ru-RU" altLang="ru-RU" smtClean="0"/>
          </a:p>
        </p:txBody>
      </p:sp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7709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DAB228-5D60-4FE8-97E0-AB438E32A211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347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5B598-06FA-43DD-A9E7-4574F2473F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21651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D87D5-CB13-4E73-82C1-333F9DC5CC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47934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2E444-ACDC-4380-A18F-556B3298E4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107534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8BE56-E2EC-446B-A9DB-1A38625C5D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764770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B5B598-06FA-43DD-A9E7-4574F2473F9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025838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4F3AAB-46E4-4854-B54F-32F9B74BCE3A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15209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12EE51-F221-48A3-93C4-6ABBE411F14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655779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D9AC18-8174-4440-8C1E-8BBEF04013B9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405906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3C9B42-BDBD-4F30-8675-FB2C5E7A0E2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2522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4E4280-D3CA-4AEF-8ADB-B0B9680C034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206976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81303C-FBA5-433A-9350-7A2E45F1FC1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48510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F3AAB-46E4-4854-B54F-32F9B74BCE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597164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601B3D-F190-4155-9765-9A4F84E73C9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290821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31CCE8-925B-4680-8C06-4BA55048F7C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85615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FD87D5-CB13-4E73-82C1-333F9DC5CC63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013208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32E444-ACDC-4380-A18F-556B3298E43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665200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8BE56-E2EC-446B-A9DB-1A38625C5D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53430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2EE51-F221-48A3-93C4-6ABBE411F1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65400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9AC18-8174-4440-8C1E-8BBEF04013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52394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C9B42-BDBD-4F30-8675-FB2C5E7A0E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56427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E4280-D3CA-4AEF-8ADB-B0B9680C03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79684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1303C-FBA5-433A-9350-7A2E45F1FC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3142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01B3D-F190-4155-9765-9A4F84E73C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01858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1CCE8-925B-4680-8C06-4BA55048F7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674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33413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33413" y="1828800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2713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8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8FB5A74-E80E-4A02-970C-8DB015DD93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6" r:id="rId1"/>
    <p:sldLayoutId id="2147484037" r:id="rId2"/>
    <p:sldLayoutId id="2147484038" r:id="rId3"/>
    <p:sldLayoutId id="2147484039" r:id="rId4"/>
    <p:sldLayoutId id="2147484040" r:id="rId5"/>
    <p:sldLayoutId id="2147484041" r:id="rId6"/>
    <p:sldLayoutId id="2147484042" r:id="rId7"/>
    <p:sldLayoutId id="2147484043" r:id="rId8"/>
    <p:sldLayoutId id="2147484044" r:id="rId9"/>
    <p:sldLayoutId id="2147484045" r:id="rId10"/>
    <p:sldLayoutId id="2147484046" r:id="rId11"/>
    <p:sldLayoutId id="2147484047" r:id="rId12"/>
  </p:sldLayoutIdLst>
  <p:hf sldNum="0" hdr="0" ftr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Wingdings 2" panose="05020102010507070707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Wingdings 2" panose="05020102010507070707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Wingdings 2" panose="05020102010507070707" pitchFamily="18" charset="2"/>
        <a:buChar char="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Wingdings 2" panose="05020102010507070707" pitchFamily="18" charset="2"/>
        <a:buChar char="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8FB5A74-E80E-4A02-970C-8DB015DD936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24144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50" r:id="rId2"/>
    <p:sldLayoutId id="2147484051" r:id="rId3"/>
    <p:sldLayoutId id="2147484052" r:id="rId4"/>
    <p:sldLayoutId id="2147484053" r:id="rId5"/>
    <p:sldLayoutId id="2147484054" r:id="rId6"/>
    <p:sldLayoutId id="2147484055" r:id="rId7"/>
    <p:sldLayoutId id="2147484056" r:id="rId8"/>
    <p:sldLayoutId id="2147484057" r:id="rId9"/>
    <p:sldLayoutId id="2147484058" r:id="rId10"/>
    <p:sldLayoutId id="2147484059" r:id="rId11"/>
    <p:sldLayoutId id="2147484060" r:id="rId12"/>
  </p:sldLayoutIdLst>
  <p:hf sldNum="0" hdr="0" ft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4"/>
          <p:cNvSpPr>
            <a:spLocks noChangeArrowheads="1"/>
          </p:cNvSpPr>
          <p:nvPr/>
        </p:nvSpPr>
        <p:spPr bwMode="auto">
          <a:xfrm>
            <a:off x="0" y="188913"/>
            <a:ext cx="9144000" cy="80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700" b="1" i="0">
                <a:solidFill>
                  <a:schemeClr val="accent2"/>
                </a:solidFill>
              </a:rPr>
              <a:t>Технический институт (филиал) ФГАОУ ВО </a:t>
            </a:r>
            <a:br>
              <a:rPr lang="ru-RU" altLang="ru-RU" sz="1700" b="1" i="0">
                <a:solidFill>
                  <a:schemeClr val="accent2"/>
                </a:solidFill>
              </a:rPr>
            </a:br>
            <a:r>
              <a:rPr lang="ru-RU" altLang="ru-RU" sz="1700" b="1" i="0">
                <a:solidFill>
                  <a:schemeClr val="accent2"/>
                </a:solidFill>
              </a:rPr>
              <a:t>«Северо-Восточный федеральный университет </a:t>
            </a:r>
            <a:br>
              <a:rPr lang="ru-RU" altLang="ru-RU" sz="1700" b="1" i="0">
                <a:solidFill>
                  <a:schemeClr val="accent2"/>
                </a:solidFill>
              </a:rPr>
            </a:br>
            <a:r>
              <a:rPr lang="ru-RU" altLang="ru-RU" sz="1700" b="1" i="0">
                <a:solidFill>
                  <a:schemeClr val="accent2"/>
                </a:solidFill>
              </a:rPr>
              <a:t>им. М.К. Аммосова» в г. Нерюнгри</a:t>
            </a:r>
          </a:p>
        </p:txBody>
      </p:sp>
      <p:sp>
        <p:nvSpPr>
          <p:cNvPr id="3075" name="Text Box 15"/>
          <p:cNvSpPr txBox="1">
            <a:spLocks noChangeArrowheads="1"/>
          </p:cNvSpPr>
          <p:nvPr/>
        </p:nvSpPr>
        <p:spPr bwMode="auto">
          <a:xfrm>
            <a:off x="0" y="1557338"/>
            <a:ext cx="9144000" cy="763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ru-RU" altLang="ru-RU" sz="2400" i="0" dirty="0">
                <a:solidFill>
                  <a:srgbClr val="000066"/>
                </a:solidFill>
                <a:latin typeface="Arial Black" panose="020B0A04020102020204" pitchFamily="34" charset="0"/>
              </a:rPr>
              <a:t>План научно-исследовательской деятельности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ru-RU" altLang="ru-RU" sz="2400" i="0" dirty="0">
                <a:solidFill>
                  <a:srgbClr val="000066"/>
                </a:solidFill>
                <a:latin typeface="Arial Black" panose="020B0A04020102020204" pitchFamily="34" charset="0"/>
              </a:rPr>
              <a:t>на </a:t>
            </a:r>
            <a:r>
              <a:rPr lang="ru-RU" altLang="ru-RU" sz="2400" i="0" dirty="0" smtClean="0">
                <a:solidFill>
                  <a:srgbClr val="000066"/>
                </a:solidFill>
                <a:latin typeface="Arial Black" panose="020B0A04020102020204" pitchFamily="34" charset="0"/>
              </a:rPr>
              <a:t>2023 </a:t>
            </a:r>
            <a:r>
              <a:rPr lang="ru-RU" altLang="ru-RU" sz="2400" i="0" dirty="0">
                <a:solidFill>
                  <a:srgbClr val="000066"/>
                </a:solidFill>
                <a:latin typeface="Arial Black" panose="020B0A04020102020204" pitchFamily="34" charset="0"/>
              </a:rPr>
              <a:t>год</a:t>
            </a:r>
          </a:p>
        </p:txBody>
      </p:sp>
      <p:pic>
        <p:nvPicPr>
          <p:cNvPr id="3076" name="Picture 16" descr="Новое здание ТИ_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7"/>
          <a:stretch>
            <a:fillRect/>
          </a:stretch>
        </p:blipFill>
        <p:spPr bwMode="auto">
          <a:xfrm>
            <a:off x="4860925" y="3357563"/>
            <a:ext cx="3248025" cy="2268537"/>
          </a:xfrm>
          <a:prstGeom prst="rect">
            <a:avLst/>
          </a:prstGeom>
          <a:noFill/>
          <a:ln w="85725" cmpd="thinThick">
            <a:solidFill>
              <a:srgbClr val="96969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17" descr="Старый корпус_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9"/>
          <a:stretch>
            <a:fillRect/>
          </a:stretch>
        </p:blipFill>
        <p:spPr bwMode="auto">
          <a:xfrm>
            <a:off x="900113" y="3357563"/>
            <a:ext cx="3240087" cy="2268537"/>
          </a:xfrm>
          <a:prstGeom prst="rect">
            <a:avLst/>
          </a:prstGeom>
          <a:noFill/>
          <a:ln w="85725" cmpd="thinThick">
            <a:solidFill>
              <a:srgbClr val="96969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8" name="Text Box 20"/>
          <p:cNvSpPr txBox="1">
            <a:spLocks noChangeArrowheads="1"/>
          </p:cNvSpPr>
          <p:nvPr/>
        </p:nvSpPr>
        <p:spPr bwMode="auto">
          <a:xfrm>
            <a:off x="0" y="6381750"/>
            <a:ext cx="9144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400" b="1" i="0" dirty="0">
                <a:solidFill>
                  <a:schemeClr val="accent2"/>
                </a:solidFill>
              </a:rPr>
              <a:t>Нерюнгри </a:t>
            </a:r>
            <a:r>
              <a:rPr lang="ru-RU" altLang="ru-RU" sz="1400" b="1" i="0" dirty="0" smtClean="0">
                <a:solidFill>
                  <a:schemeClr val="accent2"/>
                </a:solidFill>
              </a:rPr>
              <a:t>2023</a:t>
            </a:r>
            <a:endParaRPr lang="ru-RU" altLang="ru-RU" sz="1400" b="1" i="0" dirty="0">
              <a:solidFill>
                <a:schemeClr val="accent2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0412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4"/>
          <p:cNvSpPr txBox="1">
            <a:spLocks noChangeArrowheads="1"/>
          </p:cNvSpPr>
          <p:nvPr/>
        </p:nvSpPr>
        <p:spPr bwMode="auto">
          <a:xfrm>
            <a:off x="684213" y="1268413"/>
            <a:ext cx="7127875" cy="3080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35000"/>
              </a:spcBef>
              <a:defRPr/>
            </a:pPr>
            <a:r>
              <a:rPr lang="ru-RU" altLang="ru-RU" sz="1600" b="1" i="0" dirty="0" smtClean="0">
                <a:solidFill>
                  <a:schemeClr val="accent2"/>
                </a:solidFill>
                <a:latin typeface="Arial" charset="0"/>
                <a:cs typeface="Arial" charset="0"/>
              </a:rPr>
              <a:t>5.3. Количество публикаций студентов: </a:t>
            </a:r>
            <a:r>
              <a:rPr lang="ru-RU" altLang="ru-RU" sz="1600" b="1" i="0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57</a:t>
            </a:r>
          </a:p>
          <a:p>
            <a:pPr eaLnBrk="1" hangingPunct="1">
              <a:spcBef>
                <a:spcPct val="35000"/>
              </a:spcBef>
              <a:defRPr/>
            </a:pPr>
            <a:r>
              <a:rPr lang="ru-RU" altLang="ru-RU" sz="1600" b="1" i="0" dirty="0" smtClean="0">
                <a:solidFill>
                  <a:schemeClr val="accent2"/>
                </a:solidFill>
                <a:latin typeface="Arial" charset="0"/>
                <a:cs typeface="Arial" charset="0"/>
              </a:rPr>
              <a:t>5.4. Участие студентов в оплачиваемых НИР:</a:t>
            </a:r>
            <a:r>
              <a:rPr lang="en-US" altLang="ru-RU" sz="1600" b="1" i="0" dirty="0" smtClean="0">
                <a:solidFill>
                  <a:schemeClr val="accent2"/>
                </a:solidFill>
                <a:latin typeface="Arial" charset="0"/>
                <a:cs typeface="Arial" charset="0"/>
              </a:rPr>
              <a:t> </a:t>
            </a:r>
            <a:r>
              <a:rPr lang="ru-RU" altLang="ru-RU" sz="1600" b="1" i="0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20</a:t>
            </a:r>
          </a:p>
          <a:p>
            <a:pPr eaLnBrk="1" hangingPunct="1">
              <a:spcBef>
                <a:spcPct val="35000"/>
              </a:spcBef>
              <a:defRPr/>
            </a:pPr>
            <a:r>
              <a:rPr lang="ru-RU" altLang="ru-RU" sz="1600" i="0" dirty="0" smtClean="0">
                <a:solidFill>
                  <a:schemeClr val="accent2"/>
                </a:solidFill>
                <a:latin typeface="Arial" charset="0"/>
                <a:cs typeface="Arial" charset="0"/>
              </a:rPr>
              <a:t>	</a:t>
            </a:r>
          </a:p>
          <a:p>
            <a:pPr eaLnBrk="1" hangingPunct="1">
              <a:spcBef>
                <a:spcPct val="35000"/>
              </a:spcBef>
              <a:defRPr/>
            </a:pPr>
            <a:endParaRPr lang="ru-RU" altLang="ru-RU" sz="1600" b="1" i="0" dirty="0" smtClean="0">
              <a:solidFill>
                <a:schemeClr val="accent4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pPr eaLnBrk="1" hangingPunct="1">
              <a:spcBef>
                <a:spcPct val="35000"/>
              </a:spcBef>
              <a:defRPr/>
            </a:pPr>
            <a:r>
              <a:rPr lang="ru-RU" altLang="ru-RU" sz="1600" b="1" i="0" dirty="0" smtClean="0">
                <a:solidFill>
                  <a:schemeClr val="accent2">
                    <a:lumMod val="75000"/>
                  </a:schemeClr>
                </a:solidFill>
                <a:latin typeface="Arial" charset="0"/>
                <a:cs typeface="Arial" charset="0"/>
              </a:rPr>
              <a:t>В госбюджетных исследованиях – 1/3 чел. </a:t>
            </a:r>
          </a:p>
          <a:p>
            <a:pPr eaLnBrk="1" hangingPunct="1">
              <a:spcBef>
                <a:spcPct val="35000"/>
              </a:spcBef>
              <a:defRPr/>
            </a:pPr>
            <a:r>
              <a:rPr lang="ru-RU" altLang="ru-RU" sz="1600" b="1" i="0" dirty="0" smtClean="0">
                <a:solidFill>
                  <a:schemeClr val="accent2">
                    <a:lumMod val="75000"/>
                  </a:schemeClr>
                </a:solidFill>
                <a:latin typeface="Arial" charset="0"/>
                <a:cs typeface="Arial" charset="0"/>
              </a:rPr>
              <a:t>	В хоздоговорных темах –</a:t>
            </a:r>
            <a:r>
              <a:rPr lang="en-US" altLang="ru-RU" sz="1600" b="1" i="0" dirty="0" smtClean="0">
                <a:solidFill>
                  <a:schemeClr val="accent2">
                    <a:lumMod val="75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ru-RU" altLang="ru-RU" sz="1600" b="1" i="0" dirty="0" smtClean="0">
                <a:solidFill>
                  <a:schemeClr val="accent2">
                    <a:lumMod val="75000"/>
                  </a:schemeClr>
                </a:solidFill>
                <a:latin typeface="Arial" charset="0"/>
                <a:cs typeface="Arial" charset="0"/>
              </a:rPr>
              <a:t>4/20 чел.</a:t>
            </a:r>
          </a:p>
          <a:p>
            <a:pPr eaLnBrk="1" hangingPunct="1">
              <a:spcBef>
                <a:spcPct val="35000"/>
              </a:spcBef>
              <a:defRPr/>
            </a:pPr>
            <a:r>
              <a:rPr lang="ru-RU" altLang="ru-RU" sz="1600" b="1" i="0" dirty="0" smtClean="0">
                <a:solidFill>
                  <a:schemeClr val="accent2">
                    <a:lumMod val="75000"/>
                  </a:schemeClr>
                </a:solidFill>
                <a:latin typeface="Arial" charset="0"/>
                <a:cs typeface="Arial" charset="0"/>
              </a:rPr>
              <a:t>	Инициативные темы – 2/10 </a:t>
            </a:r>
            <a:r>
              <a:rPr lang="ru-RU" altLang="ru-RU" sz="1600" b="1" i="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чел.</a:t>
            </a:r>
            <a:endParaRPr lang="ru-RU" altLang="ru-RU" sz="1600" b="1" i="0" dirty="0" smtClean="0">
              <a:solidFill>
                <a:schemeClr val="accent2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pPr eaLnBrk="1" hangingPunct="1">
              <a:spcBef>
                <a:spcPct val="35000"/>
              </a:spcBef>
              <a:defRPr/>
            </a:pPr>
            <a:r>
              <a:rPr lang="ru-RU" altLang="ru-RU" sz="1600" b="1" i="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               Грант ТИ (ф) СВФУ – 8/12 чел</a:t>
            </a:r>
            <a:r>
              <a:rPr lang="ru-RU" altLang="ru-RU" sz="1800" b="1" i="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.</a:t>
            </a:r>
          </a:p>
          <a:p>
            <a:pPr eaLnBrk="1" hangingPunct="1">
              <a:spcBef>
                <a:spcPct val="35000"/>
              </a:spcBef>
              <a:defRPr/>
            </a:pPr>
            <a:endParaRPr lang="ru-RU" altLang="ru-RU" sz="1800" b="1" i="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188913"/>
            <a:ext cx="7596188" cy="863823"/>
          </a:xfrm>
        </p:spPr>
        <p:txBody>
          <a:bodyPr rtlCol="0">
            <a:normAutofit/>
          </a:bodyPr>
          <a:lstStyle/>
          <a:p>
            <a:pPr algn="ctr" fontAlgn="base">
              <a:spcBef>
                <a:spcPts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charset="0"/>
                <a:ea typeface="+mn-ea"/>
                <a:cs typeface="Arial" charset="0"/>
              </a:rPr>
              <a:t>Научно-исследовательская работа студентов 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6075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5888"/>
            <a:ext cx="91440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000" b="1" i="0" dirty="0" smtClean="0">
                <a:solidFill>
                  <a:srgbClr val="660033"/>
                </a:solidFill>
                <a:latin typeface="+mn-lt"/>
                <a:cs typeface="Times New Roman" pitchFamily="18" charset="0"/>
              </a:rPr>
              <a:t>4. </a:t>
            </a:r>
            <a:r>
              <a:rPr lang="ru-RU" sz="2000" b="1" i="0" dirty="0">
                <a:solidFill>
                  <a:srgbClr val="660033"/>
                </a:solidFill>
                <a:latin typeface="+mn-lt"/>
                <a:cs typeface="Times New Roman" pitchFamily="18" charset="0"/>
              </a:rPr>
              <a:t>Тематический план </a:t>
            </a:r>
            <a:r>
              <a:rPr lang="ru-RU" sz="2000" b="1" i="0" dirty="0" smtClean="0">
                <a:solidFill>
                  <a:srgbClr val="660033"/>
                </a:solidFill>
                <a:latin typeface="+mn-lt"/>
                <a:cs typeface="Times New Roman" pitchFamily="18" charset="0"/>
              </a:rPr>
              <a:t>инициативных научно-исследовательских </a:t>
            </a:r>
            <a:r>
              <a:rPr lang="ru-RU" sz="2000" b="1" i="0" dirty="0">
                <a:solidFill>
                  <a:srgbClr val="660033"/>
                </a:solidFill>
                <a:latin typeface="+mn-lt"/>
                <a:cs typeface="Times New Roman" pitchFamily="18" charset="0"/>
              </a:rPr>
              <a:t>работ</a:t>
            </a:r>
          </a:p>
          <a:p>
            <a:pPr algn="ctr" eaLnBrk="1" hangingPunct="1">
              <a:defRPr/>
            </a:pPr>
            <a:r>
              <a:rPr lang="ru-RU" sz="2000" b="1" i="0" dirty="0">
                <a:solidFill>
                  <a:srgbClr val="660033"/>
                </a:solidFill>
                <a:latin typeface="+mn-lt"/>
                <a:cs typeface="Times New Roman" pitchFamily="18" charset="0"/>
              </a:rPr>
              <a:t>ТИ (ф) ФГАОУ ВО «СВФУ»</a:t>
            </a:r>
            <a:endParaRPr lang="ru-RU" sz="2000" b="1" i="0" dirty="0">
              <a:solidFill>
                <a:srgbClr val="000066"/>
              </a:solidFill>
              <a:latin typeface="+mn-lt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888110"/>
              </p:ext>
            </p:extLst>
          </p:nvPr>
        </p:nvGraphicFramePr>
        <p:xfrm>
          <a:off x="179512" y="833318"/>
          <a:ext cx="8856538" cy="5769579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8856538">
                  <a:extLst>
                    <a:ext uri="{9D8B030D-6E8A-4147-A177-3AD203B41FA5}">
                      <a16:colId xmlns:a16="http://schemas.microsoft.com/office/drawing/2014/main" val="3301384221"/>
                    </a:ext>
                  </a:extLst>
                </a:gridCol>
              </a:tblGrid>
              <a:tr h="4754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«Здоровье студентов в условиях образовательной среды учебного заведения». Руководитель темы – </a:t>
                      </a:r>
                      <a:r>
                        <a:rPr lang="ru-RU" sz="1400" b="1" dirty="0" err="1">
                          <a:effectLst/>
                        </a:rPr>
                        <a:t>к.п.н</a:t>
                      </a:r>
                      <a:r>
                        <a:rPr lang="ru-RU" sz="1400" b="1" dirty="0">
                          <a:effectLst/>
                        </a:rPr>
                        <a:t>., доцент Прокопенко Л.А.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374" marR="66374" marT="0" marB="0"/>
                </a:tc>
                <a:extLst>
                  <a:ext uri="{0D108BD9-81ED-4DB2-BD59-A6C34878D82A}">
                    <a16:rowId xmlns:a16="http://schemas.microsoft.com/office/drawing/2014/main" val="401565942"/>
                  </a:ext>
                </a:extLst>
              </a:tr>
              <a:tr h="25739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790575" algn="l"/>
                        </a:tabLst>
                      </a:pPr>
                      <a:r>
                        <a:rPr lang="ru-RU" sz="1400" b="1" dirty="0" smtClean="0">
                          <a:effectLst/>
                        </a:rPr>
                        <a:t>«</a:t>
                      </a:r>
                      <a:r>
                        <a:rPr lang="ru-RU" sz="1400" b="1" dirty="0">
                          <a:effectLst/>
                        </a:rPr>
                        <a:t>IT-технологии в методике преподавания химии». Руководитель темы – к.б.н., </a:t>
                      </a:r>
                      <a:r>
                        <a:rPr lang="ru-RU" sz="1400" b="1" dirty="0" err="1">
                          <a:effectLst/>
                        </a:rPr>
                        <a:t>Погуляева</a:t>
                      </a:r>
                      <a:r>
                        <a:rPr lang="ru-RU" sz="1400" b="1" dirty="0">
                          <a:effectLst/>
                        </a:rPr>
                        <a:t> И.А.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374" marR="66374" marT="0" marB="0"/>
                </a:tc>
                <a:extLst>
                  <a:ext uri="{0D108BD9-81ED-4DB2-BD59-A6C34878D82A}">
                    <a16:rowId xmlns:a16="http://schemas.microsoft.com/office/drawing/2014/main" val="1657510515"/>
                  </a:ext>
                </a:extLst>
              </a:tr>
              <a:tr h="4754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790575" algn="l"/>
                        </a:tabLst>
                      </a:pPr>
                      <a:r>
                        <a:rPr lang="ru-RU" sz="1400" b="1" dirty="0">
                          <a:effectLst/>
                        </a:rPr>
                        <a:t>«Психолого-педагогическое сопровождение участников образовательного процесса». Руководитель темы - </a:t>
                      </a:r>
                      <a:r>
                        <a:rPr lang="ru-RU" sz="1400" b="1" dirty="0" err="1">
                          <a:effectLst/>
                        </a:rPr>
                        <a:t>к.п.н</a:t>
                      </a:r>
                      <a:r>
                        <a:rPr lang="ru-RU" sz="1400" b="1" dirty="0">
                          <a:effectLst/>
                        </a:rPr>
                        <a:t>., Мамедова Л.В. 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374" marR="66374" marT="0" marB="0"/>
                </a:tc>
                <a:extLst>
                  <a:ext uri="{0D108BD9-81ED-4DB2-BD59-A6C34878D82A}">
                    <a16:rowId xmlns:a16="http://schemas.microsoft.com/office/drawing/2014/main" val="625696443"/>
                  </a:ext>
                </a:extLst>
              </a:tr>
              <a:tr h="4754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«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</a:rPr>
                        <a:t>Литература малочисленных народов Крайнего Севера, Сибири и Дальнего Востока». Руководитель темы - </a:t>
                      </a:r>
                      <a:r>
                        <a:rPr lang="ru-RU" sz="1400" b="1" dirty="0" err="1" smtClean="0">
                          <a:solidFill>
                            <a:schemeClr val="tx1"/>
                          </a:solidFill>
                          <a:effectLst/>
                        </a:rPr>
                        <a:t>к.филол.н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</a:rPr>
                        <a:t>. </a:t>
                      </a:r>
                      <a:r>
                        <a:rPr lang="ru-RU" sz="1400" b="1" dirty="0" err="1" smtClean="0">
                          <a:solidFill>
                            <a:schemeClr val="tx1"/>
                          </a:solidFill>
                          <a:effectLst/>
                        </a:rPr>
                        <a:t>Чаунина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</a:rPr>
                        <a:t> Н.В.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374" marR="66374" marT="0" marB="0"/>
                </a:tc>
                <a:extLst>
                  <a:ext uri="{0D108BD9-81ED-4DB2-BD59-A6C34878D82A}">
                    <a16:rowId xmlns:a16="http://schemas.microsoft.com/office/drawing/2014/main" val="3392848396"/>
                  </a:ext>
                </a:extLst>
              </a:tr>
              <a:tr h="2733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«Художественное своеобразие русской литературы ХХ века». Руководитель темы - </a:t>
                      </a:r>
                      <a:r>
                        <a:rPr lang="ru-RU" sz="1400" b="1" dirty="0" err="1">
                          <a:effectLst/>
                        </a:rPr>
                        <a:t>к.филол.н</a:t>
                      </a:r>
                      <a:r>
                        <a:rPr lang="ru-RU" sz="1400" b="1" dirty="0">
                          <a:effectLst/>
                        </a:rPr>
                        <a:t>. </a:t>
                      </a:r>
                      <a:r>
                        <a:rPr lang="ru-RU" sz="1400" b="1" dirty="0" err="1">
                          <a:effectLst/>
                        </a:rPr>
                        <a:t>Чаунина</a:t>
                      </a:r>
                      <a:r>
                        <a:rPr lang="ru-RU" sz="1400" b="1" dirty="0">
                          <a:effectLst/>
                        </a:rPr>
                        <a:t> Н.В. 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374" marR="66374" marT="0" marB="0"/>
                </a:tc>
                <a:extLst>
                  <a:ext uri="{0D108BD9-81ED-4DB2-BD59-A6C34878D82A}">
                    <a16:rowId xmlns:a16="http://schemas.microsoft.com/office/drawing/2014/main" val="2260795439"/>
                  </a:ext>
                </a:extLst>
              </a:tr>
              <a:tr h="504711">
                <a:tc>
                  <a:txBody>
                    <a:bodyPr/>
                    <a:lstStyle/>
                    <a:p>
                      <a:pPr marL="0" marR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effectLst/>
                        </a:rPr>
                        <a:t>«Повышение надежности эксплуатационных характеристик системы внутренней канализации в условиях Крайнего Севера».</a:t>
                      </a:r>
                      <a:r>
                        <a:rPr lang="ru-RU" sz="1400" b="1" baseline="0" dirty="0" smtClean="0">
                          <a:effectLst/>
                        </a:rPr>
                        <a:t> </a:t>
                      </a:r>
                      <a:r>
                        <a:rPr lang="ru-RU" sz="1400" b="1" dirty="0" smtClean="0">
                          <a:effectLst/>
                        </a:rPr>
                        <a:t>Руководитель темы – к.т.н., Косарев Л.В.</a:t>
                      </a:r>
                      <a:endParaRPr lang="ru-RU" sz="14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374" marR="66374" marT="0" marB="0"/>
                </a:tc>
                <a:extLst>
                  <a:ext uri="{0D108BD9-81ED-4DB2-BD59-A6C34878D82A}">
                    <a16:rowId xmlns:a16="http://schemas.microsoft.com/office/drawing/2014/main" val="3416377869"/>
                  </a:ext>
                </a:extLst>
              </a:tr>
              <a:tr h="22097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«</a:t>
                      </a:r>
                      <a:r>
                        <a:rPr lang="ru-RU" sz="1400" b="1" dirty="0" err="1">
                          <a:effectLst/>
                        </a:rPr>
                        <a:t>Тепловизионное</a:t>
                      </a:r>
                      <a:r>
                        <a:rPr lang="ru-RU" sz="1400" b="1" dirty="0">
                          <a:effectLst/>
                        </a:rPr>
                        <a:t> обследование». Руководитель темы – к.т.н., Косарев Л.В.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374" marR="66374" marT="0" marB="0"/>
                </a:tc>
                <a:extLst>
                  <a:ext uri="{0D108BD9-81ED-4DB2-BD59-A6C34878D82A}">
                    <a16:rowId xmlns:a16="http://schemas.microsoft.com/office/drawing/2014/main" val="200222976"/>
                  </a:ext>
                </a:extLst>
              </a:tr>
              <a:tr h="4754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«Исследование применения дренажно-фильтрационного способа разупрочнения мерзлых пород на россыпных месторождениях Южной Якутии». Ответственный исполнитель – к.т.н., доцент В.Ф Рочев.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374" marR="66374" marT="0" marB="0"/>
                </a:tc>
                <a:extLst>
                  <a:ext uri="{0D108BD9-81ED-4DB2-BD59-A6C34878D82A}">
                    <a16:rowId xmlns:a16="http://schemas.microsoft.com/office/drawing/2014/main" val="411966442"/>
                  </a:ext>
                </a:extLst>
              </a:tr>
              <a:tr h="4754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«Совершенствование метода скважинной гидродобычи на россыпных месторождениях золота Южной Якутии». Ответственный исполнитель – к.т.н., доцент В.Ф Рочев.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374" marR="66374" marT="0" marB="0"/>
                </a:tc>
                <a:extLst>
                  <a:ext uri="{0D108BD9-81ED-4DB2-BD59-A6C34878D82A}">
                    <a16:rowId xmlns:a16="http://schemas.microsoft.com/office/drawing/2014/main" val="1709727638"/>
                  </a:ext>
                </a:extLst>
              </a:tr>
              <a:tr h="5555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«Оценка техногенного воздействия на свойство и состояние геологической среды в зоне влияния горных работ в Южно-Якутском угольном бассейне». Ответственный </a:t>
                      </a:r>
                      <a:r>
                        <a:rPr lang="ru-RU" sz="1400" b="1" dirty="0" err="1">
                          <a:effectLst/>
                        </a:rPr>
                        <a:t>испольнитель</a:t>
                      </a:r>
                      <a:r>
                        <a:rPr lang="ru-RU" sz="1400" b="1" dirty="0">
                          <a:effectLst/>
                        </a:rPr>
                        <a:t> – Зав. лаб. сейсмичности Гриб Г.В.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374" marR="66374" marT="0" marB="0"/>
                </a:tc>
                <a:extLst>
                  <a:ext uri="{0D108BD9-81ED-4DB2-BD59-A6C34878D82A}">
                    <a16:rowId xmlns:a16="http://schemas.microsoft.com/office/drawing/2014/main" val="549159924"/>
                  </a:ext>
                </a:extLst>
              </a:tr>
              <a:tr h="4754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«Разработка методик дистанционного зондирования неблагоприятных инженерно-геологических процессов на основе комплекса GeoScan-401</a:t>
                      </a:r>
                      <a:r>
                        <a:rPr lang="ru-RU" sz="1400" b="1" dirty="0" smtClean="0">
                          <a:effectLst/>
                        </a:rPr>
                        <a:t>». Ответственный исполнитель  </a:t>
                      </a:r>
                      <a:r>
                        <a:rPr lang="ru-RU" sz="1400" b="1" dirty="0">
                          <a:effectLst/>
                        </a:rPr>
                        <a:t>– Зав. лаб. ФМП Качаев А.В.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374" marR="66374" marT="0" marB="0"/>
                </a:tc>
                <a:extLst>
                  <a:ext uri="{0D108BD9-81ED-4DB2-BD59-A6C34878D82A}">
                    <a16:rowId xmlns:a16="http://schemas.microsoft.com/office/drawing/2014/main" val="245757918"/>
                  </a:ext>
                </a:extLst>
              </a:tr>
              <a:tr h="4419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«</a:t>
                      </a:r>
                      <a:r>
                        <a:rPr lang="ru-RU" sz="1400" b="1" dirty="0" err="1">
                          <a:effectLst/>
                        </a:rPr>
                        <a:t>Криогипергинез</a:t>
                      </a:r>
                      <a:r>
                        <a:rPr lang="ru-RU" sz="1400" b="1" dirty="0">
                          <a:effectLst/>
                        </a:rPr>
                        <a:t> грунтовых массивов Южной Якутии</a:t>
                      </a:r>
                      <a:r>
                        <a:rPr lang="ru-RU" sz="1400" b="1" dirty="0" smtClean="0">
                          <a:effectLst/>
                        </a:rPr>
                        <a:t>». Ответственный исполнитель  </a:t>
                      </a:r>
                      <a:r>
                        <a:rPr lang="ru-RU" sz="1400" b="1" dirty="0">
                          <a:effectLst/>
                        </a:rPr>
                        <a:t>– Зав. НУЛ </a:t>
                      </a:r>
                      <a:r>
                        <a:rPr lang="ru-RU" sz="1400" b="1" dirty="0" err="1">
                          <a:effectLst/>
                        </a:rPr>
                        <a:t>ГМиИГИ</a:t>
                      </a:r>
                      <a:r>
                        <a:rPr lang="ru-RU" sz="1400" b="1" dirty="0">
                          <a:effectLst/>
                        </a:rPr>
                        <a:t> Мельников А.Е.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374" marR="66374" marT="0" marB="0"/>
                </a:tc>
                <a:extLst>
                  <a:ext uri="{0D108BD9-81ED-4DB2-BD59-A6C34878D82A}">
                    <a16:rowId xmlns:a16="http://schemas.microsoft.com/office/drawing/2014/main" val="56417902"/>
                  </a:ext>
                </a:extLst>
              </a:tr>
              <a:tr h="6629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«Обеспечение устойчивости линейных сооружений в переходных типах природно-территориальных комплексов </a:t>
                      </a:r>
                      <a:r>
                        <a:rPr lang="ru-RU" sz="1400" b="1" dirty="0" err="1">
                          <a:effectLst/>
                        </a:rPr>
                        <a:t>криолитозоны</a:t>
                      </a:r>
                      <a:r>
                        <a:rPr lang="ru-RU" sz="1400" b="1" dirty="0">
                          <a:effectLst/>
                        </a:rPr>
                        <a:t> Южной Якутии». </a:t>
                      </a:r>
                      <a:r>
                        <a:rPr lang="ru-RU" sz="1400" b="1" dirty="0" smtClean="0">
                          <a:effectLst/>
                        </a:rPr>
                        <a:t>Ответственный исполнитель  – </a:t>
                      </a:r>
                      <a:r>
                        <a:rPr lang="ru-RU" sz="1400" b="1" dirty="0">
                          <a:effectLst/>
                        </a:rPr>
                        <a:t>Зав. НУЛ </a:t>
                      </a:r>
                      <a:r>
                        <a:rPr lang="ru-RU" sz="1400" b="1" dirty="0" err="1">
                          <a:effectLst/>
                        </a:rPr>
                        <a:t>ГМиИГИ</a:t>
                      </a:r>
                      <a:r>
                        <a:rPr lang="ru-RU" sz="1400" b="1" dirty="0">
                          <a:effectLst/>
                        </a:rPr>
                        <a:t> Мельников А.Е.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374" marR="66374" marT="0" marB="0"/>
                </a:tc>
                <a:extLst>
                  <a:ext uri="{0D108BD9-81ED-4DB2-BD59-A6C34878D82A}">
                    <a16:rowId xmlns:a16="http://schemas.microsoft.com/office/drawing/2014/main" val="1366919418"/>
                  </a:ext>
                </a:extLst>
              </a:tr>
            </a:tbl>
          </a:graphicData>
        </a:graphic>
      </p:graphicFrame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7317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8"/>
          <p:cNvSpPr txBox="1">
            <a:spLocks noChangeArrowheads="1"/>
          </p:cNvSpPr>
          <p:nvPr/>
        </p:nvSpPr>
        <p:spPr bwMode="auto">
          <a:xfrm>
            <a:off x="1619250" y="620713"/>
            <a:ext cx="62642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800" b="1">
                <a:solidFill>
                  <a:schemeClr val="accent2"/>
                </a:solidFill>
              </a:rPr>
              <a:t>Благодарю за внимание</a:t>
            </a:r>
          </a:p>
        </p:txBody>
      </p:sp>
      <p:pic>
        <p:nvPicPr>
          <p:cNvPr id="4" name="Рисунок 3" descr="Выбор &lt;strong&gt;проблемы&lt;/strong&gt; и темы проекта. Определение цели, задач и стратегии проекта - презентация онлайн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82" b="59241"/>
          <a:stretch/>
        </p:blipFill>
        <p:spPr>
          <a:xfrm>
            <a:off x="1179099" y="1268760"/>
            <a:ext cx="7144575" cy="5204380"/>
          </a:xfrm>
          <a:prstGeom prst="rect">
            <a:avLst/>
          </a:prstGeom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58510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3" name="Text Box 5"/>
          <p:cNvSpPr txBox="1">
            <a:spLocks noChangeArrowheads="1"/>
          </p:cNvSpPr>
          <p:nvPr/>
        </p:nvSpPr>
        <p:spPr bwMode="auto">
          <a:xfrm>
            <a:off x="35496" y="692696"/>
            <a:ext cx="91440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ru-RU" b="1" i="0" dirty="0">
                <a:solidFill>
                  <a:srgbClr val="660033"/>
                </a:solidFill>
                <a:latin typeface="+mn-lt"/>
                <a:cs typeface="Times New Roman" pitchFamily="18" charset="0"/>
              </a:rPr>
              <a:t>1. Организация и проведение научных мероприятий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3738878"/>
              </p:ext>
            </p:extLst>
          </p:nvPr>
        </p:nvGraphicFramePr>
        <p:xfrm>
          <a:off x="143508" y="1268760"/>
          <a:ext cx="8856984" cy="4764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2168">
                  <a:extLst>
                    <a:ext uri="{9D8B030D-6E8A-4147-A177-3AD203B41FA5}">
                      <a16:colId xmlns:a16="http://schemas.microsoft.com/office/drawing/2014/main" val="625441882"/>
                    </a:ext>
                  </a:extLst>
                </a:gridCol>
                <a:gridCol w="7344816">
                  <a:extLst>
                    <a:ext uri="{9D8B030D-6E8A-4147-A177-3AD203B41FA5}">
                      <a16:colId xmlns:a16="http://schemas.microsoft.com/office/drawing/2014/main" val="621707598"/>
                    </a:ext>
                  </a:extLst>
                </a:gridCol>
              </a:tblGrid>
              <a:tr h="39580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Даты</a:t>
                      </a:r>
                      <a:endParaRPr lang="ru-RU" sz="1400" b="1" i="0" u="none" strike="noStrike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2" marR="4262" marT="42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>
                            <a:lumMod val="5000"/>
                            <a:lumOff val="95000"/>
                          </a:schemeClr>
                        </a:gs>
                        <a:gs pos="44000">
                          <a:schemeClr val="accent6">
                            <a:lumMod val="45000"/>
                            <a:lumOff val="55000"/>
                          </a:schemeClr>
                        </a:gs>
                        <a:gs pos="55000">
                          <a:schemeClr val="accent6">
                            <a:lumMod val="45000"/>
                            <a:lumOff val="55000"/>
                          </a:schemeClr>
                        </a:gs>
                        <a:gs pos="75000">
                          <a:schemeClr val="accent6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Название и уровень мероприятия</a:t>
                      </a:r>
                      <a:endParaRPr lang="ru-RU" sz="1400" b="1" i="0" u="none" strike="noStrike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2" marR="4262" marT="42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>
                            <a:lumMod val="5000"/>
                            <a:lumOff val="95000"/>
                          </a:schemeClr>
                        </a:gs>
                        <a:gs pos="44000">
                          <a:schemeClr val="accent6">
                            <a:lumMod val="45000"/>
                            <a:lumOff val="55000"/>
                          </a:schemeClr>
                        </a:gs>
                        <a:gs pos="55000">
                          <a:schemeClr val="accent6">
                            <a:lumMod val="45000"/>
                            <a:lumOff val="55000"/>
                          </a:schemeClr>
                        </a:gs>
                        <a:gs pos="75000">
                          <a:schemeClr val="accent6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846461890"/>
                  </a:ext>
                </a:extLst>
              </a:tr>
              <a:tr h="38613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 smtClean="0">
                          <a:solidFill>
                            <a:srgbClr val="7030A0"/>
                          </a:solidFill>
                          <a:effectLst/>
                        </a:rPr>
                        <a:t>Март</a:t>
                      </a:r>
                      <a:endParaRPr lang="ru-RU" sz="1400" b="1" i="0" u="none" strike="noStrike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2" marR="4262" marT="42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>
                            <a:lumMod val="5000"/>
                            <a:lumOff val="95000"/>
                          </a:schemeClr>
                        </a:gs>
                        <a:gs pos="44000">
                          <a:schemeClr val="accent6">
                            <a:lumMod val="45000"/>
                            <a:lumOff val="55000"/>
                          </a:schemeClr>
                        </a:gs>
                        <a:gs pos="55000">
                          <a:schemeClr val="accent6">
                            <a:lumMod val="45000"/>
                            <a:lumOff val="55000"/>
                          </a:schemeClr>
                        </a:gs>
                        <a:gs pos="75000">
                          <a:schemeClr val="accent6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indent="180000" algn="l" defTabSz="6858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 </a:t>
                      </a:r>
                      <a:r>
                        <a:rPr lang="en-US" sz="1400" b="1" i="0" u="none" strike="noStrike" kern="1200" dirty="0" smtClean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XIV </a:t>
                      </a:r>
                      <a:r>
                        <a:rPr lang="ru-RU" sz="1400" b="1" i="0" u="none" strike="noStrike" kern="1200" dirty="0" smtClean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региональная научно-практическая конференция, посвященная году педагога и наставника «Психолого-педагогическое сопровождение участников образовательного процесса. Психология. Педагогика. Общество»</a:t>
                      </a:r>
                    </a:p>
                    <a:p>
                      <a:pPr marL="0" indent="180000" algn="l" defTabSz="6858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 Конкурс на грант директора ТИ (ф) ФГАОУ ВО «СВФУ»</a:t>
                      </a:r>
                      <a:endParaRPr lang="ru-RU" sz="1400" b="1" i="0" u="none" strike="noStrike" kern="1200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2" marR="4262" marT="42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>
                            <a:lumMod val="5000"/>
                            <a:lumOff val="95000"/>
                          </a:schemeClr>
                        </a:gs>
                        <a:gs pos="44000">
                          <a:schemeClr val="accent6">
                            <a:lumMod val="45000"/>
                            <a:lumOff val="55000"/>
                          </a:schemeClr>
                        </a:gs>
                        <a:gs pos="55000">
                          <a:schemeClr val="accent6">
                            <a:lumMod val="45000"/>
                            <a:lumOff val="55000"/>
                          </a:schemeClr>
                        </a:gs>
                        <a:gs pos="75000">
                          <a:schemeClr val="accent6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99498971"/>
                  </a:ext>
                </a:extLst>
              </a:tr>
              <a:tr h="30150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Май</a:t>
                      </a:r>
                      <a:endParaRPr lang="ru-RU" sz="1400" b="1" i="0" u="none" strike="noStrike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2" marR="4262" marT="42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>
                            <a:lumMod val="5000"/>
                            <a:lumOff val="95000"/>
                          </a:schemeClr>
                        </a:gs>
                        <a:gs pos="44000">
                          <a:schemeClr val="accent6">
                            <a:lumMod val="45000"/>
                            <a:lumOff val="55000"/>
                          </a:schemeClr>
                        </a:gs>
                        <a:gs pos="55000">
                          <a:schemeClr val="accent6">
                            <a:lumMod val="45000"/>
                            <a:lumOff val="55000"/>
                          </a:schemeClr>
                        </a:gs>
                        <a:gs pos="75000">
                          <a:schemeClr val="accent6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indent="180000" algn="l" rtl="0" fontAlgn="ctr"/>
                      <a:r>
                        <a:rPr lang="ru-RU" sz="14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- Подготовка кафедральных отчетов по НИД за 1-е полугодие 2023 г.</a:t>
                      </a:r>
                    </a:p>
                  </a:txBody>
                  <a:tcPr marL="4262" marR="4262" marT="42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>
                            <a:lumMod val="5000"/>
                            <a:lumOff val="95000"/>
                          </a:schemeClr>
                        </a:gs>
                        <a:gs pos="44000">
                          <a:schemeClr val="accent6">
                            <a:lumMod val="45000"/>
                            <a:lumOff val="55000"/>
                          </a:schemeClr>
                        </a:gs>
                        <a:gs pos="55000">
                          <a:schemeClr val="accent6">
                            <a:lumMod val="45000"/>
                            <a:lumOff val="55000"/>
                          </a:schemeClr>
                        </a:gs>
                        <a:gs pos="75000">
                          <a:schemeClr val="accent6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53157970"/>
                  </a:ext>
                </a:extLst>
              </a:tr>
              <a:tr h="42872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Май-сентябрь</a:t>
                      </a:r>
                      <a:endParaRPr lang="ru-RU" sz="1400" b="1" i="0" u="none" strike="noStrike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2" marR="4262" marT="42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>
                            <a:lumMod val="5000"/>
                            <a:lumOff val="95000"/>
                          </a:schemeClr>
                        </a:gs>
                        <a:gs pos="44000">
                          <a:schemeClr val="accent6">
                            <a:lumMod val="45000"/>
                            <a:lumOff val="55000"/>
                          </a:schemeClr>
                        </a:gs>
                        <a:gs pos="55000">
                          <a:schemeClr val="accent6">
                            <a:lumMod val="45000"/>
                            <a:lumOff val="55000"/>
                          </a:schemeClr>
                        </a:gs>
                        <a:gs pos="75000">
                          <a:schemeClr val="accent6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18000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strike="noStrike" dirty="0" smtClean="0">
                          <a:solidFill>
                            <a:srgbClr val="7030A0"/>
                          </a:solidFill>
                          <a:effectLst/>
                        </a:rPr>
                        <a:t>- Подготовка к проведению XXII Всероссийской научно-практической конференции молодых ученых, аспирантов и студентов в г. Нерюнгри</a:t>
                      </a:r>
                      <a:endParaRPr lang="ru-RU" sz="1400" b="1" i="0" u="none" strike="noStrike" dirty="0" smtClean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2" marR="4262" marT="42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>
                            <a:lumMod val="5000"/>
                            <a:lumOff val="95000"/>
                          </a:schemeClr>
                        </a:gs>
                        <a:gs pos="44000">
                          <a:schemeClr val="accent6">
                            <a:lumMod val="45000"/>
                            <a:lumOff val="55000"/>
                          </a:schemeClr>
                        </a:gs>
                        <a:gs pos="55000">
                          <a:schemeClr val="accent6">
                            <a:lumMod val="45000"/>
                            <a:lumOff val="55000"/>
                          </a:schemeClr>
                        </a:gs>
                        <a:gs pos="75000">
                          <a:schemeClr val="accent6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867888289"/>
                  </a:ext>
                </a:extLst>
              </a:tr>
              <a:tr h="28577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Июнь</a:t>
                      </a:r>
                      <a:endParaRPr lang="ru-RU" sz="1400" b="1" i="0" u="none" strike="noStrike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2" marR="4262" marT="42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>
                            <a:lumMod val="5000"/>
                            <a:lumOff val="95000"/>
                          </a:schemeClr>
                        </a:gs>
                        <a:gs pos="44000">
                          <a:schemeClr val="accent6">
                            <a:lumMod val="45000"/>
                            <a:lumOff val="55000"/>
                          </a:schemeClr>
                        </a:gs>
                        <a:gs pos="55000">
                          <a:schemeClr val="accent6">
                            <a:lumMod val="45000"/>
                            <a:lumOff val="55000"/>
                          </a:schemeClr>
                        </a:gs>
                        <a:gs pos="75000">
                          <a:schemeClr val="accent6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indent="180000" algn="l" rtl="0" fontAlgn="ctr"/>
                      <a:r>
                        <a:rPr lang="ru-RU" sz="14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- </a:t>
                      </a:r>
                      <a:r>
                        <a:rPr lang="ru-RU" sz="1400" b="1" u="none" strike="noStrike" dirty="0" smtClean="0">
                          <a:solidFill>
                            <a:srgbClr val="7030A0"/>
                          </a:solidFill>
                          <a:effectLst/>
                        </a:rPr>
                        <a:t>Сбор кафедральных отчетов по НИД за 1-е полугодие 2023 г.</a:t>
                      </a:r>
                      <a:endParaRPr lang="ru-RU" sz="1400" b="1" i="0" u="none" strike="noStrike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2" marR="4262" marT="42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>
                            <a:lumMod val="5000"/>
                            <a:lumOff val="95000"/>
                          </a:schemeClr>
                        </a:gs>
                        <a:gs pos="44000">
                          <a:schemeClr val="accent6">
                            <a:lumMod val="45000"/>
                            <a:lumOff val="55000"/>
                          </a:schemeClr>
                        </a:gs>
                        <a:gs pos="55000">
                          <a:schemeClr val="accent6">
                            <a:lumMod val="45000"/>
                            <a:lumOff val="55000"/>
                          </a:schemeClr>
                        </a:gs>
                        <a:gs pos="75000">
                          <a:schemeClr val="accent6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181696215"/>
                  </a:ext>
                </a:extLst>
              </a:tr>
              <a:tr h="32052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Сентябрь</a:t>
                      </a:r>
                      <a:endParaRPr lang="ru-RU" sz="1400" b="1" i="0" u="none" strike="noStrike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2" marR="4262" marT="42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>
                            <a:lumMod val="5000"/>
                            <a:lumOff val="95000"/>
                          </a:schemeClr>
                        </a:gs>
                        <a:gs pos="44000">
                          <a:schemeClr val="accent6">
                            <a:lumMod val="45000"/>
                            <a:lumOff val="55000"/>
                          </a:schemeClr>
                        </a:gs>
                        <a:gs pos="55000">
                          <a:schemeClr val="accent6">
                            <a:lumMod val="45000"/>
                            <a:lumOff val="55000"/>
                          </a:schemeClr>
                        </a:gs>
                        <a:gs pos="75000">
                          <a:schemeClr val="accent6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indent="180000" algn="l" defTabSz="685800" rtl="0" eaLnBrk="1" fontAlgn="ctr" latinLnBrk="0" hangingPunct="1"/>
                      <a:r>
                        <a:rPr lang="ru-RU" sz="1400" b="1" u="none" strike="noStrike" dirty="0" smtClean="0">
                          <a:solidFill>
                            <a:srgbClr val="7030A0"/>
                          </a:solidFill>
                          <a:effectLst/>
                        </a:rPr>
                        <a:t>- </a:t>
                      </a:r>
                      <a:r>
                        <a:rPr lang="ru-RU" sz="1400" b="1" u="none" strike="noStrike" kern="1200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Анализ НИД и НИДС кафедр за 1-е полугодие 2023 года. </a:t>
                      </a:r>
                    </a:p>
                  </a:txBody>
                  <a:tcPr marL="4262" marR="4262" marT="42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>
                            <a:lumMod val="5000"/>
                            <a:lumOff val="95000"/>
                          </a:schemeClr>
                        </a:gs>
                        <a:gs pos="44000">
                          <a:schemeClr val="accent6">
                            <a:lumMod val="45000"/>
                            <a:lumOff val="55000"/>
                          </a:schemeClr>
                        </a:gs>
                        <a:gs pos="55000">
                          <a:schemeClr val="accent6">
                            <a:lumMod val="45000"/>
                            <a:lumOff val="55000"/>
                          </a:schemeClr>
                        </a:gs>
                        <a:gs pos="75000">
                          <a:schemeClr val="accent6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32539251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Сентябрь - ноябрь</a:t>
                      </a:r>
                      <a:endParaRPr lang="ru-RU" sz="1400" b="1" i="0" u="none" strike="noStrike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2" marR="4262" marT="42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>
                            <a:lumMod val="5000"/>
                            <a:lumOff val="95000"/>
                          </a:schemeClr>
                        </a:gs>
                        <a:gs pos="44000">
                          <a:schemeClr val="accent6">
                            <a:lumMod val="45000"/>
                            <a:lumOff val="55000"/>
                          </a:schemeClr>
                        </a:gs>
                        <a:gs pos="55000">
                          <a:schemeClr val="accent6">
                            <a:lumMod val="45000"/>
                            <a:lumOff val="55000"/>
                          </a:schemeClr>
                        </a:gs>
                        <a:gs pos="75000">
                          <a:schemeClr val="accent6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indent="180000" algn="l" rtl="0" fontAlgn="ctr">
                        <a:buFontTx/>
                        <a:buNone/>
                      </a:pPr>
                      <a:r>
                        <a:rPr lang="ru-RU" sz="1400" b="1" u="none" strike="noStrike" kern="1200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Подготовка студентов к международным интернет-олимпиадам.</a:t>
                      </a:r>
                      <a:endParaRPr lang="ru-RU" sz="1400" b="1" u="none" strike="noStrike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62" marR="4262" marT="42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>
                            <a:lumMod val="5000"/>
                            <a:lumOff val="95000"/>
                          </a:schemeClr>
                        </a:gs>
                        <a:gs pos="44000">
                          <a:schemeClr val="accent6">
                            <a:lumMod val="45000"/>
                            <a:lumOff val="55000"/>
                          </a:schemeClr>
                        </a:gs>
                        <a:gs pos="55000">
                          <a:schemeClr val="accent6">
                            <a:lumMod val="45000"/>
                            <a:lumOff val="55000"/>
                          </a:schemeClr>
                        </a:gs>
                        <a:gs pos="75000">
                          <a:schemeClr val="accent6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527719225"/>
                  </a:ext>
                </a:extLst>
              </a:tr>
              <a:tr h="43374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Октябрь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2" marR="4262" marT="42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>
                            <a:lumMod val="5000"/>
                            <a:lumOff val="95000"/>
                          </a:schemeClr>
                        </a:gs>
                        <a:gs pos="44000">
                          <a:schemeClr val="accent6">
                            <a:lumMod val="45000"/>
                            <a:lumOff val="55000"/>
                          </a:schemeClr>
                        </a:gs>
                        <a:gs pos="55000">
                          <a:schemeClr val="accent6">
                            <a:lumMod val="45000"/>
                            <a:lumOff val="55000"/>
                          </a:schemeClr>
                        </a:gs>
                        <a:gs pos="75000">
                          <a:schemeClr val="accent6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indent="180000" algn="l" rtl="0" fontAlgn="ctr"/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- </a:t>
                      </a:r>
                      <a:r>
                        <a:rPr lang="en-US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Х</a:t>
                      </a:r>
                      <a:r>
                        <a:rPr lang="en-US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III </a:t>
                      </a:r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Всероссийская научно-практическая конференция 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2" marR="4262" marT="42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>
                            <a:lumMod val="5000"/>
                            <a:lumOff val="95000"/>
                          </a:schemeClr>
                        </a:gs>
                        <a:gs pos="44000">
                          <a:schemeClr val="accent6">
                            <a:lumMod val="45000"/>
                            <a:lumOff val="55000"/>
                          </a:schemeClr>
                        </a:gs>
                        <a:gs pos="55000">
                          <a:schemeClr val="accent6">
                            <a:lumMod val="45000"/>
                            <a:lumOff val="55000"/>
                          </a:schemeClr>
                        </a:gs>
                        <a:gs pos="75000">
                          <a:schemeClr val="accent6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340187886"/>
                  </a:ext>
                </a:extLst>
              </a:tr>
              <a:tr h="39671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 smtClean="0">
                          <a:solidFill>
                            <a:srgbClr val="7030A0"/>
                          </a:solidFill>
                          <a:effectLst/>
                        </a:rPr>
                        <a:t>Ноябрь</a:t>
                      </a:r>
                      <a:endParaRPr lang="ru-RU" sz="1400" b="1" i="0" u="none" strike="noStrike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2" marR="4262" marT="42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>
                            <a:lumMod val="5000"/>
                            <a:lumOff val="95000"/>
                          </a:schemeClr>
                        </a:gs>
                        <a:gs pos="44000">
                          <a:schemeClr val="accent6">
                            <a:lumMod val="45000"/>
                            <a:lumOff val="55000"/>
                          </a:schemeClr>
                        </a:gs>
                        <a:gs pos="55000">
                          <a:schemeClr val="accent6">
                            <a:lumMod val="45000"/>
                            <a:lumOff val="55000"/>
                          </a:schemeClr>
                        </a:gs>
                        <a:gs pos="75000">
                          <a:schemeClr val="accent6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indent="180000" algn="l" rtl="0" fontAlgn="ctr"/>
                      <a:r>
                        <a:rPr lang="ru-RU" sz="14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- НПК «Шаг в будущее» (г. Нерюнгри)  региональный этап</a:t>
                      </a:r>
                      <a:endParaRPr lang="ru-RU" sz="1400" b="1" i="0" u="none" strike="noStrike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2" marR="4262" marT="42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>
                            <a:lumMod val="5000"/>
                            <a:lumOff val="95000"/>
                          </a:schemeClr>
                        </a:gs>
                        <a:gs pos="44000">
                          <a:schemeClr val="accent6">
                            <a:lumMod val="45000"/>
                            <a:lumOff val="55000"/>
                          </a:schemeClr>
                        </a:gs>
                        <a:gs pos="55000">
                          <a:schemeClr val="accent6">
                            <a:lumMod val="45000"/>
                            <a:lumOff val="55000"/>
                          </a:schemeClr>
                        </a:gs>
                        <a:gs pos="75000">
                          <a:schemeClr val="accent6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483382518"/>
                  </a:ext>
                </a:extLst>
              </a:tr>
              <a:tr h="53769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Декабрь</a:t>
                      </a:r>
                      <a:endParaRPr lang="ru-RU" sz="1400" b="1" i="0" u="none" strike="noStrike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2" marR="4262" marT="42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>
                            <a:lumMod val="5000"/>
                            <a:lumOff val="95000"/>
                          </a:schemeClr>
                        </a:gs>
                        <a:gs pos="44000">
                          <a:schemeClr val="accent6">
                            <a:lumMod val="45000"/>
                            <a:lumOff val="55000"/>
                          </a:schemeClr>
                        </a:gs>
                        <a:gs pos="55000">
                          <a:schemeClr val="accent6">
                            <a:lumMod val="45000"/>
                            <a:lumOff val="55000"/>
                          </a:schemeClr>
                        </a:gs>
                        <a:gs pos="75000">
                          <a:schemeClr val="accent6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indent="180000" algn="l" defTabSz="6858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 Научная-практическая конференция, посвященная 80-летию П.С. Максимова</a:t>
                      </a:r>
                      <a:endParaRPr lang="ru-RU" sz="1400" b="1" i="0" u="none" strike="noStrike" kern="1200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2" marR="4262" marT="42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>
                            <a:lumMod val="5000"/>
                            <a:lumOff val="95000"/>
                          </a:schemeClr>
                        </a:gs>
                        <a:gs pos="44000">
                          <a:schemeClr val="accent6">
                            <a:lumMod val="45000"/>
                            <a:lumOff val="55000"/>
                          </a:schemeClr>
                        </a:gs>
                        <a:gs pos="55000">
                          <a:schemeClr val="accent6">
                            <a:lumMod val="45000"/>
                            <a:lumOff val="55000"/>
                          </a:schemeClr>
                        </a:gs>
                        <a:gs pos="75000">
                          <a:schemeClr val="accent6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775472534"/>
                  </a:ext>
                </a:extLst>
              </a:tr>
              <a:tr h="44432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В течение года</a:t>
                      </a:r>
                      <a:endParaRPr lang="ru-RU" sz="1400" b="1" i="0" u="none" strike="noStrike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2" marR="4262" marT="42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>
                            <a:lumMod val="5000"/>
                            <a:lumOff val="95000"/>
                          </a:schemeClr>
                        </a:gs>
                        <a:gs pos="44000">
                          <a:schemeClr val="accent6">
                            <a:lumMod val="45000"/>
                            <a:lumOff val="55000"/>
                          </a:schemeClr>
                        </a:gs>
                        <a:gs pos="55000">
                          <a:schemeClr val="accent6">
                            <a:lumMod val="45000"/>
                            <a:lumOff val="55000"/>
                          </a:schemeClr>
                        </a:gs>
                        <a:gs pos="75000">
                          <a:schemeClr val="accent6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18000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strike="noStrike" dirty="0" smtClean="0">
                          <a:solidFill>
                            <a:srgbClr val="7030A0"/>
                          </a:solidFill>
                          <a:effectLst/>
                        </a:rPr>
                        <a:t>- Участие в конференциях, семинарах, олимпиадах, публикация статей. Оформление и отправка заявок на гранты, конкурсы республиканского и  всероссийского  уровней.  </a:t>
                      </a:r>
                      <a:endParaRPr lang="ru-RU" sz="1400" b="1" i="0" u="none" strike="noStrike" dirty="0" smtClean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2" marR="4262" marT="42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>
                            <a:lumMod val="5000"/>
                            <a:lumOff val="95000"/>
                          </a:schemeClr>
                        </a:gs>
                        <a:gs pos="44000">
                          <a:schemeClr val="accent6">
                            <a:lumMod val="45000"/>
                            <a:lumOff val="55000"/>
                          </a:schemeClr>
                        </a:gs>
                        <a:gs pos="55000">
                          <a:schemeClr val="accent6">
                            <a:lumMod val="45000"/>
                            <a:lumOff val="55000"/>
                          </a:schemeClr>
                        </a:gs>
                        <a:gs pos="75000">
                          <a:schemeClr val="accent6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930968825"/>
                  </a:ext>
                </a:extLst>
              </a:tr>
            </a:tbl>
          </a:graphicData>
        </a:graphic>
      </p:graphicFrame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193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4"/>
          <p:cNvSpPr txBox="1">
            <a:spLocks noChangeArrowheads="1"/>
          </p:cNvSpPr>
          <p:nvPr/>
        </p:nvSpPr>
        <p:spPr bwMode="auto">
          <a:xfrm>
            <a:off x="254392" y="1515071"/>
            <a:ext cx="8856662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sz="800" b="1" i="0" dirty="0" smtClean="0">
              <a:solidFill>
                <a:schemeClr val="accent2"/>
              </a:solidFill>
              <a:cs typeface="Arial" charset="0"/>
            </a:endParaRPr>
          </a:p>
          <a:p>
            <a:pPr eaLnBrk="1" hangingPunct="1">
              <a:defRPr/>
            </a:pPr>
            <a:endParaRPr lang="ru-RU" altLang="ru-RU" b="1" i="0" dirty="0" smtClean="0">
              <a:solidFill>
                <a:schemeClr val="accent2"/>
              </a:solidFill>
              <a:cs typeface="Arial" charset="0"/>
            </a:endParaRPr>
          </a:p>
          <a:p>
            <a:pPr eaLnBrk="1" hangingPunct="1">
              <a:defRPr/>
            </a:pPr>
            <a:r>
              <a:rPr lang="ru-RU" altLang="ru-RU" sz="1600" b="1" i="0" dirty="0" smtClean="0">
                <a:solidFill>
                  <a:schemeClr val="accent2"/>
                </a:solidFill>
                <a:cs typeface="Arial" charset="0"/>
              </a:rPr>
              <a:t>2.1. Поступить в аспирантуру</a:t>
            </a:r>
            <a:r>
              <a:rPr lang="en-US" altLang="ru-RU" sz="1600" b="1" i="0" dirty="0" smtClean="0">
                <a:solidFill>
                  <a:schemeClr val="accent2"/>
                </a:solidFill>
                <a:cs typeface="Arial" charset="0"/>
              </a:rPr>
              <a:t>/</a:t>
            </a:r>
            <a:r>
              <a:rPr lang="ru-RU" altLang="ru-RU" sz="1600" b="1" i="0" dirty="0" smtClean="0">
                <a:solidFill>
                  <a:schemeClr val="accent2"/>
                </a:solidFill>
                <a:cs typeface="Arial" charset="0"/>
              </a:rPr>
              <a:t>прикрепить соискателей на 2023 г.  Всего: 1/1</a:t>
            </a:r>
            <a:r>
              <a:rPr lang="ru-RU" altLang="ru-RU" sz="1600" b="1" i="0" dirty="0" smtClean="0">
                <a:solidFill>
                  <a:schemeClr val="accent2">
                    <a:lumMod val="75000"/>
                  </a:schemeClr>
                </a:solidFill>
                <a:cs typeface="Arial" charset="0"/>
              </a:rPr>
              <a:t> чел. </a:t>
            </a:r>
            <a:r>
              <a:rPr lang="ru-RU" altLang="ru-RU" sz="1600" b="1" i="0" dirty="0" err="1" smtClean="0">
                <a:solidFill>
                  <a:schemeClr val="accent2">
                    <a:lumMod val="75000"/>
                  </a:schemeClr>
                </a:solidFill>
                <a:cs typeface="Arial" charset="0"/>
              </a:rPr>
              <a:t>Кухтин</a:t>
            </a:r>
            <a:r>
              <a:rPr lang="ru-RU" altLang="ru-RU" sz="1600" b="1" i="0" dirty="0" smtClean="0">
                <a:solidFill>
                  <a:schemeClr val="accent2">
                    <a:lumMod val="75000"/>
                  </a:schemeClr>
                </a:solidFill>
                <a:cs typeface="Arial" charset="0"/>
              </a:rPr>
              <a:t> А.А./Валиева А.В.</a:t>
            </a:r>
            <a:endParaRPr lang="ru-RU" altLang="ru-RU" sz="1600" b="1" i="0" dirty="0" smtClean="0">
              <a:solidFill>
                <a:schemeClr val="accent2"/>
              </a:solidFill>
              <a:cs typeface="Arial" charset="0"/>
            </a:endParaRPr>
          </a:p>
          <a:p>
            <a:pPr eaLnBrk="1" hangingPunct="1">
              <a:defRPr/>
            </a:pPr>
            <a:endParaRPr lang="ru-RU" altLang="ru-RU" sz="1600" b="1" i="0" smtClean="0">
              <a:solidFill>
                <a:schemeClr val="accent2">
                  <a:lumMod val="75000"/>
                </a:schemeClr>
              </a:solidFill>
              <a:cs typeface="Arial" charset="0"/>
            </a:endParaRPr>
          </a:p>
          <a:p>
            <a:pPr eaLnBrk="1" hangingPunct="1">
              <a:defRPr/>
            </a:pPr>
            <a:r>
              <a:rPr lang="ru-RU" altLang="ru-RU" sz="1600" b="1" i="0" smtClean="0">
                <a:solidFill>
                  <a:schemeClr val="accent2">
                    <a:lumMod val="75000"/>
                  </a:schemeClr>
                </a:solidFill>
                <a:cs typeface="Arial" charset="0"/>
              </a:rPr>
              <a:t>2.2</a:t>
            </a:r>
            <a:r>
              <a:rPr lang="ru-RU" altLang="ru-RU" sz="1600" b="1" i="0" dirty="0" smtClean="0">
                <a:solidFill>
                  <a:schemeClr val="accent2">
                    <a:lumMod val="75000"/>
                  </a:schemeClr>
                </a:solidFill>
                <a:cs typeface="Arial" charset="0"/>
              </a:rPr>
              <a:t>. Количество соискателей: 1 чел. </a:t>
            </a:r>
            <a:endParaRPr lang="ru-RU" altLang="ru-RU" i="0" dirty="0" smtClean="0">
              <a:solidFill>
                <a:schemeClr val="accent2"/>
              </a:solidFill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750" y="320675"/>
            <a:ext cx="914400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b="1" i="0" dirty="0">
                <a:solidFill>
                  <a:srgbClr val="660033"/>
                </a:solidFill>
                <a:latin typeface="+mn-lt"/>
                <a:cs typeface="Times New Roman" pitchFamily="18" charset="0"/>
              </a:rPr>
              <a:t>2. Подготовка научно-педагогических кадров</a:t>
            </a:r>
          </a:p>
        </p:txBody>
      </p:sp>
      <p:sp>
        <p:nvSpPr>
          <p:cNvPr id="7172" name="Rectangle 5"/>
          <p:cNvSpPr>
            <a:spLocks noChangeArrowheads="1"/>
          </p:cNvSpPr>
          <p:nvPr/>
        </p:nvSpPr>
        <p:spPr bwMode="auto">
          <a:xfrm>
            <a:off x="254392" y="2992399"/>
            <a:ext cx="863808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 b="1" i="0" dirty="0">
                <a:solidFill>
                  <a:schemeClr val="accent2"/>
                </a:solidFill>
              </a:rPr>
              <a:t>2.3. Планируемые защиты диссертаций в течение </a:t>
            </a:r>
            <a:r>
              <a:rPr lang="ru-RU" altLang="ru-RU" sz="1600" b="1" i="0" dirty="0" smtClean="0">
                <a:solidFill>
                  <a:schemeClr val="accent2"/>
                </a:solidFill>
              </a:rPr>
              <a:t>2023 </a:t>
            </a:r>
            <a:r>
              <a:rPr lang="ru-RU" altLang="ru-RU" sz="1600" b="1" i="0" dirty="0">
                <a:solidFill>
                  <a:schemeClr val="accent2"/>
                </a:solidFill>
              </a:rPr>
              <a:t>г. </a:t>
            </a:r>
            <a:r>
              <a:rPr lang="ru-RU" altLang="ru-RU" sz="1600" b="1" i="0" dirty="0" smtClean="0">
                <a:solidFill>
                  <a:schemeClr val="accent2"/>
                </a:solidFill>
              </a:rPr>
              <a:t>–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Малинин </a:t>
            </a: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</a:rPr>
              <a:t>Юрий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Анатольевич</a:t>
            </a:r>
            <a:r>
              <a:rPr lang="ru-RU" sz="1600" b="1" i="0" dirty="0">
                <a:solidFill>
                  <a:schemeClr val="accent2"/>
                </a:solidFill>
                <a:cs typeface="Arial" charset="0"/>
              </a:rPr>
              <a:t> </a:t>
            </a:r>
            <a:endParaRPr lang="ru-RU" altLang="ru-RU" sz="1600" b="1" i="0" dirty="0">
              <a:solidFill>
                <a:schemeClr val="accent2"/>
              </a:solidFill>
              <a:cs typeface="Arial" charset="0"/>
            </a:endParaRPr>
          </a:p>
          <a:p>
            <a:pPr eaLnBrk="1" hangingPunct="1"/>
            <a:r>
              <a:rPr lang="ru-RU" altLang="ru-RU" sz="1600" b="1" i="0" dirty="0" smtClean="0">
                <a:solidFill>
                  <a:schemeClr val="accent2"/>
                </a:solidFill>
              </a:rPr>
              <a:t> </a:t>
            </a:r>
            <a:endParaRPr lang="ru-RU" altLang="ru-RU" sz="1600" b="1" i="0" dirty="0">
              <a:solidFill>
                <a:schemeClr val="accent2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4" y="93029"/>
            <a:ext cx="1807665" cy="1195067"/>
          </a:xfrm>
          <a:prstGeom prst="rect">
            <a:avLst/>
          </a:prstGeom>
        </p:spPr>
      </p:pic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6611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9" name="Rectangle 11"/>
          <p:cNvSpPr>
            <a:spLocks noChangeArrowheads="1"/>
          </p:cNvSpPr>
          <p:nvPr/>
        </p:nvSpPr>
        <p:spPr bwMode="auto">
          <a:xfrm>
            <a:off x="179388" y="476250"/>
            <a:ext cx="878522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>
              <a:defRPr/>
            </a:pPr>
            <a:r>
              <a:rPr lang="ru-RU" sz="2200" b="1" i="0" dirty="0">
                <a:latin typeface="+mn-lt"/>
                <a:cs typeface="Arial" charset="0"/>
              </a:rPr>
              <a:t>КАДРОВЫЙ СОСТАВ (НА 1 ЯНВАРЯ </a:t>
            </a:r>
            <a:r>
              <a:rPr lang="ru-RU" sz="2200" b="1" i="0" dirty="0" smtClean="0">
                <a:latin typeface="+mn-lt"/>
                <a:cs typeface="Arial" charset="0"/>
              </a:rPr>
              <a:t>2023 </a:t>
            </a:r>
            <a:r>
              <a:rPr lang="ru-RU" sz="2200" b="1" i="0" dirty="0">
                <a:latin typeface="+mn-lt"/>
                <a:cs typeface="Arial" charset="0"/>
              </a:rPr>
              <a:t>Г.)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620747"/>
              </p:ext>
            </p:extLst>
          </p:nvPr>
        </p:nvGraphicFramePr>
        <p:xfrm>
          <a:off x="395535" y="836712"/>
          <a:ext cx="8352931" cy="5688633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139035">
                  <a:extLst>
                    <a:ext uri="{9D8B030D-6E8A-4147-A177-3AD203B41FA5}">
                      <a16:colId xmlns:a16="http://schemas.microsoft.com/office/drawing/2014/main" val="1886497845"/>
                    </a:ext>
                  </a:extLst>
                </a:gridCol>
                <a:gridCol w="1214972">
                  <a:extLst>
                    <a:ext uri="{9D8B030D-6E8A-4147-A177-3AD203B41FA5}">
                      <a16:colId xmlns:a16="http://schemas.microsoft.com/office/drawing/2014/main" val="3223200662"/>
                    </a:ext>
                  </a:extLst>
                </a:gridCol>
                <a:gridCol w="1214972">
                  <a:extLst>
                    <a:ext uri="{9D8B030D-6E8A-4147-A177-3AD203B41FA5}">
                      <a16:colId xmlns:a16="http://schemas.microsoft.com/office/drawing/2014/main" val="3513361855"/>
                    </a:ext>
                  </a:extLst>
                </a:gridCol>
                <a:gridCol w="1594650">
                  <a:extLst>
                    <a:ext uri="{9D8B030D-6E8A-4147-A177-3AD203B41FA5}">
                      <a16:colId xmlns:a16="http://schemas.microsoft.com/office/drawing/2014/main" val="3576485343"/>
                    </a:ext>
                  </a:extLst>
                </a:gridCol>
                <a:gridCol w="1670586">
                  <a:extLst>
                    <a:ext uri="{9D8B030D-6E8A-4147-A177-3AD203B41FA5}">
                      <a16:colId xmlns:a16="http://schemas.microsoft.com/office/drawing/2014/main" val="1216021724"/>
                    </a:ext>
                  </a:extLst>
                </a:gridCol>
                <a:gridCol w="1518716">
                  <a:extLst>
                    <a:ext uri="{9D8B030D-6E8A-4147-A177-3AD203B41FA5}">
                      <a16:colId xmlns:a16="http://schemas.microsoft.com/office/drawing/2014/main" val="3747059940"/>
                    </a:ext>
                  </a:extLst>
                </a:gridCol>
              </a:tblGrid>
              <a:tr h="152138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u="none" strike="noStrike" dirty="0">
                          <a:effectLst/>
                        </a:rPr>
                        <a:t>Всего ставок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u="none" strike="noStrike" dirty="0">
                          <a:effectLst/>
                        </a:rPr>
                        <a:t>Всего занято ставок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u="none" strike="noStrike" dirty="0">
                          <a:effectLst/>
                        </a:rPr>
                        <a:t>Занятые ставки </a:t>
                      </a:r>
                      <a:r>
                        <a:rPr lang="ru-RU" sz="1400" b="0" u="none" strike="noStrike" dirty="0" smtClean="0">
                          <a:effectLst/>
                        </a:rPr>
                        <a:t>с заключенным </a:t>
                      </a:r>
                      <a:r>
                        <a:rPr lang="ru-RU" sz="1400" b="0" u="none" strike="noStrike" dirty="0" err="1">
                          <a:effectLst/>
                        </a:rPr>
                        <a:t>эффектив</a:t>
                      </a:r>
                      <a:r>
                        <a:rPr lang="ru-RU" sz="1400" b="0" u="none" strike="noStrike" dirty="0">
                          <a:effectLst/>
                        </a:rPr>
                        <a:t>. контрактом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u="none" strike="noStrike" dirty="0">
                          <a:effectLst/>
                        </a:rPr>
                        <a:t>ставок, занятых остепененными сотрудниками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u="none" strike="noStrike" dirty="0" err="1">
                          <a:effectLst/>
                        </a:rPr>
                        <a:t>остепененность</a:t>
                      </a:r>
                      <a:r>
                        <a:rPr lang="ru-RU" sz="1400" b="0" u="none" strike="noStrike" dirty="0">
                          <a:effectLst/>
                        </a:rPr>
                        <a:t>, %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6854615"/>
                  </a:ext>
                </a:extLst>
              </a:tr>
              <a:tr h="46302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 dirty="0">
                          <a:effectLst/>
                        </a:rPr>
                        <a:t>ГД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 smtClean="0">
                          <a:effectLst/>
                        </a:rPr>
                        <a:t>8,25+0,25НР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 smtClean="0">
                          <a:effectLst/>
                        </a:rPr>
                        <a:t>6,5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effectLst/>
                        </a:rPr>
                        <a:t>4,75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effectLst/>
                        </a:rPr>
                        <a:t>5,5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effectLst/>
                        </a:rPr>
                        <a:t>84,62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74691"/>
                  </a:ext>
                </a:extLst>
              </a:tr>
              <a:tr h="46302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 dirty="0">
                          <a:effectLst/>
                        </a:rPr>
                        <a:t>СД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effectLst/>
                        </a:rPr>
                        <a:t>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effectLst/>
                        </a:rPr>
                        <a:t>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effectLst/>
                        </a:rPr>
                        <a:t>4,00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effectLst/>
                        </a:rPr>
                        <a:t>3,5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effectLst/>
                        </a:rPr>
                        <a:t>87,50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0070140"/>
                  </a:ext>
                </a:extLst>
              </a:tr>
              <a:tr h="46302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 dirty="0" err="1">
                          <a:effectLst/>
                        </a:rPr>
                        <a:t>ЭПиАПП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effectLst/>
                        </a:rPr>
                        <a:t>6,5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effectLst/>
                        </a:rPr>
                        <a:t>5,5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effectLst/>
                        </a:rPr>
                        <a:t>3,00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effectLst/>
                        </a:rPr>
                        <a:t>4,5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effectLst/>
                        </a:rPr>
                        <a:t>81,82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082516"/>
                  </a:ext>
                </a:extLst>
              </a:tr>
              <a:tr h="46302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 dirty="0" err="1">
                          <a:effectLst/>
                        </a:rPr>
                        <a:t>МиИ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effectLst/>
                        </a:rPr>
                        <a:t>6,25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effectLst/>
                        </a:rPr>
                        <a:t>4,5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effectLst/>
                        </a:rPr>
                        <a:t>4,25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effectLst/>
                        </a:rPr>
                        <a:t>3,25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effectLst/>
                        </a:rPr>
                        <a:t>72,22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6485502"/>
                  </a:ext>
                </a:extLst>
              </a:tr>
              <a:tr h="46302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 dirty="0">
                          <a:effectLst/>
                        </a:rPr>
                        <a:t>ОД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effectLst/>
                        </a:rPr>
                        <a:t>3,25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effectLst/>
                        </a:rPr>
                        <a:t>2,25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effectLst/>
                        </a:rPr>
                        <a:t>2,25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effectLst/>
                        </a:rPr>
                        <a:t>2,25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effectLst/>
                        </a:rPr>
                        <a:t>100,00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84835"/>
                  </a:ext>
                </a:extLst>
              </a:tr>
              <a:tr h="46302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 dirty="0" err="1">
                          <a:effectLst/>
                        </a:rPr>
                        <a:t>ЭиСГД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effectLst/>
                        </a:rPr>
                        <a:t>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effectLst/>
                        </a:rPr>
                        <a:t>2,25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effectLst/>
                        </a:rPr>
                        <a:t>2,00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effectLst/>
                        </a:rPr>
                        <a:t>2,25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effectLst/>
                        </a:rPr>
                        <a:t>100,00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9282409"/>
                  </a:ext>
                </a:extLst>
              </a:tr>
              <a:tr h="46302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 dirty="0" err="1">
                          <a:effectLst/>
                        </a:rPr>
                        <a:t>ПиМНО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effectLst/>
                        </a:rPr>
                        <a:t>4,75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effectLst/>
                        </a:rPr>
                        <a:t>4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effectLst/>
                        </a:rPr>
                        <a:t>3,75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effectLst/>
                        </a:rPr>
                        <a:t>3,5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effectLst/>
                        </a:rPr>
                        <a:t>87,50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3407870"/>
                  </a:ext>
                </a:extLst>
              </a:tr>
              <a:tr h="46302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 dirty="0">
                          <a:effectLst/>
                        </a:rPr>
                        <a:t>Филологии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effectLst/>
                        </a:rPr>
                        <a:t>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effectLst/>
                        </a:rPr>
                        <a:t>7,5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effectLst/>
                        </a:rPr>
                        <a:t>7,25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effectLst/>
                        </a:rPr>
                        <a:t>5,25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effectLst/>
                        </a:rPr>
                        <a:t>70,00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83822"/>
                  </a:ext>
                </a:extLst>
              </a:tr>
              <a:tr h="46302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 dirty="0">
                          <a:effectLst/>
                        </a:rPr>
                        <a:t>ВСЕГО</a:t>
                      </a:r>
                      <a:endParaRPr lang="ru-RU" sz="1600" b="1" i="1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 smtClean="0">
                          <a:effectLst/>
                        </a:rPr>
                        <a:t>47,25</a:t>
                      </a:r>
                      <a:endParaRPr lang="ru-RU" sz="16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 smtClean="0">
                          <a:effectLst/>
                        </a:rPr>
                        <a:t>36,5</a:t>
                      </a:r>
                      <a:endParaRPr lang="ru-RU" sz="16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effectLst/>
                        </a:rPr>
                        <a:t>31,25</a:t>
                      </a:r>
                      <a:endParaRPr lang="ru-RU" sz="16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effectLst/>
                        </a:rPr>
                        <a:t>30</a:t>
                      </a:r>
                      <a:endParaRPr lang="ru-RU" sz="16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effectLst/>
                        </a:rPr>
                        <a:t>82,19</a:t>
                      </a:r>
                      <a:endParaRPr lang="ru-RU" sz="16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2315511"/>
                  </a:ext>
                </a:extLst>
              </a:tr>
            </a:tbl>
          </a:graphicData>
        </a:graphic>
      </p:graphicFrame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5606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017" y="685791"/>
            <a:ext cx="8701945" cy="50405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Показатели по научно-исследовательской деятельности программы развития ТИ (ф) СВФУ на 2023-2025 гг. </a:t>
            </a:r>
            <a:endParaRPr lang="ru-RU" sz="24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40925"/>
              </p:ext>
            </p:extLst>
          </p:nvPr>
        </p:nvGraphicFramePr>
        <p:xfrm>
          <a:off x="395536" y="1484784"/>
          <a:ext cx="8352928" cy="37444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31529">
                  <a:extLst>
                    <a:ext uri="{9D8B030D-6E8A-4147-A177-3AD203B41FA5}">
                      <a16:colId xmlns:a16="http://schemas.microsoft.com/office/drawing/2014/main" val="546354421"/>
                    </a:ext>
                  </a:extLst>
                </a:gridCol>
                <a:gridCol w="1408602">
                  <a:extLst>
                    <a:ext uri="{9D8B030D-6E8A-4147-A177-3AD203B41FA5}">
                      <a16:colId xmlns:a16="http://schemas.microsoft.com/office/drawing/2014/main" val="1957801697"/>
                    </a:ext>
                  </a:extLst>
                </a:gridCol>
                <a:gridCol w="603484">
                  <a:extLst>
                    <a:ext uri="{9D8B030D-6E8A-4147-A177-3AD203B41FA5}">
                      <a16:colId xmlns:a16="http://schemas.microsoft.com/office/drawing/2014/main" val="482035820"/>
                    </a:ext>
                  </a:extLst>
                </a:gridCol>
                <a:gridCol w="705012">
                  <a:extLst>
                    <a:ext uri="{9D8B030D-6E8A-4147-A177-3AD203B41FA5}">
                      <a16:colId xmlns:a16="http://schemas.microsoft.com/office/drawing/2014/main" val="1904522801"/>
                    </a:ext>
                  </a:extLst>
                </a:gridCol>
                <a:gridCol w="704301">
                  <a:extLst>
                    <a:ext uri="{9D8B030D-6E8A-4147-A177-3AD203B41FA5}">
                      <a16:colId xmlns:a16="http://schemas.microsoft.com/office/drawing/2014/main" val="2796631057"/>
                    </a:ext>
                  </a:extLst>
                </a:gridCol>
              </a:tblGrid>
              <a:tr h="8728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Показатели</a:t>
                      </a:r>
                      <a:endParaRPr lang="ru-RU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Единица измерения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2023</a:t>
                      </a:r>
                      <a:endParaRPr lang="ru-RU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2024</a:t>
                      </a:r>
                      <a:endParaRPr lang="ru-RU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2025</a:t>
                      </a:r>
                      <a:endParaRPr lang="ru-RU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6694094"/>
                  </a:ext>
                </a:extLst>
              </a:tr>
              <a:tr h="8728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Численность исследователей, имеющих статьи в научных изданиях  </a:t>
                      </a:r>
                      <a:r>
                        <a:rPr lang="en-US" sz="1600" dirty="0" err="1">
                          <a:effectLst/>
                        </a:rPr>
                        <a:t>WoS</a:t>
                      </a:r>
                      <a:r>
                        <a:rPr lang="ru-RU" sz="1600" dirty="0">
                          <a:effectLst/>
                        </a:rPr>
                        <a:t>/</a:t>
                      </a:r>
                      <a:r>
                        <a:rPr lang="en-US" sz="1600" dirty="0">
                          <a:effectLst/>
                        </a:rPr>
                        <a:t>Scopus Q</a:t>
                      </a:r>
                      <a:r>
                        <a:rPr lang="ru-RU" sz="1600" dirty="0">
                          <a:effectLst/>
                        </a:rPr>
                        <a:t>1,</a:t>
                      </a:r>
                      <a:r>
                        <a:rPr lang="en-US" sz="1600" dirty="0">
                          <a:effectLst/>
                        </a:rPr>
                        <a:t>Q</a:t>
                      </a:r>
                      <a:r>
                        <a:rPr lang="ru-RU" sz="1600" dirty="0">
                          <a:effectLst/>
                        </a:rPr>
                        <a:t>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человек</a:t>
                      </a:r>
                      <a:endParaRPr lang="ru-RU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2/4</a:t>
                      </a:r>
                      <a:endParaRPr lang="ru-RU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2/4</a:t>
                      </a:r>
                      <a:endParaRPr lang="ru-RU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3/5</a:t>
                      </a:r>
                      <a:endParaRPr lang="ru-RU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53666309"/>
                  </a:ext>
                </a:extLst>
              </a:tr>
              <a:tr h="48701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Количество </a:t>
                      </a:r>
                      <a:r>
                        <a:rPr lang="ru-RU" sz="1600" dirty="0" smtClean="0">
                          <a:effectLst/>
                        </a:rPr>
                        <a:t>цитирований </a:t>
                      </a:r>
                      <a:r>
                        <a:rPr lang="en-US" sz="1600" dirty="0" err="1" smtClean="0">
                          <a:effectLst/>
                        </a:rPr>
                        <a:t>WoS</a:t>
                      </a:r>
                      <a:r>
                        <a:rPr lang="ru-RU" sz="1600" dirty="0" smtClean="0">
                          <a:effectLst/>
                        </a:rPr>
                        <a:t>/</a:t>
                      </a:r>
                      <a:r>
                        <a:rPr lang="en-US" sz="1600" dirty="0" smtClean="0">
                          <a:effectLst/>
                        </a:rPr>
                        <a:t>Scopus 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На 100 чел</a:t>
                      </a:r>
                      <a:endParaRPr lang="ru-RU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40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45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67276179"/>
                  </a:ext>
                </a:extLst>
              </a:tr>
              <a:tr h="59833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Объем НИР в расчете на одного НПР (за счет всех источников)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тыс. руб.</a:t>
                      </a:r>
                      <a:endParaRPr lang="ru-RU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120</a:t>
                      </a:r>
                      <a:endParaRPr lang="ru-RU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120</a:t>
                      </a:r>
                      <a:endParaRPr lang="ru-RU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125</a:t>
                      </a:r>
                      <a:endParaRPr lang="ru-RU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46245338"/>
                  </a:ext>
                </a:extLst>
              </a:tr>
              <a:tr h="9133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Количество научных мероприятий, проведенных совместно с органами власти за год 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единицы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</a:t>
                      </a:r>
                      <a:endParaRPr lang="ru-RU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</a:t>
                      </a:r>
                      <a:endParaRPr lang="ru-RU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19431784"/>
                  </a:ext>
                </a:extLst>
              </a:tr>
            </a:tbl>
          </a:graphicData>
        </a:graphic>
      </p:graphicFrame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4737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7" y="908719"/>
            <a:ext cx="9000821" cy="465289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b="85135"/>
          <a:stretch/>
        </p:blipFill>
        <p:spPr>
          <a:xfrm>
            <a:off x="63331" y="116632"/>
            <a:ext cx="9080669" cy="7920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87838"/>
          <a:stretch/>
        </p:blipFill>
        <p:spPr>
          <a:xfrm>
            <a:off x="8317" y="5561612"/>
            <a:ext cx="9000821" cy="648073"/>
          </a:xfrm>
          <a:prstGeom prst="rect">
            <a:avLst/>
          </a:prstGeom>
          <a:gradFill>
            <a:gsLst>
              <a:gs pos="0">
                <a:schemeClr val="accent4">
                  <a:lumMod val="5000"/>
                  <a:lumOff val="95000"/>
                </a:schemeClr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</a:gradFill>
          <a:ln w="22225">
            <a:solidFill>
              <a:srgbClr val="C00000"/>
            </a:solidFill>
          </a:ln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7646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975641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/>
              <a:t>Объем </a:t>
            </a:r>
            <a:r>
              <a:rPr lang="ru-RU" sz="2000" b="1" dirty="0" smtClean="0"/>
              <a:t>финансирования НИР -ТИ </a:t>
            </a:r>
            <a:r>
              <a:rPr lang="ru-RU" sz="2000" b="1" dirty="0"/>
              <a:t>(ф) СВФУ на </a:t>
            </a:r>
            <a:r>
              <a:rPr lang="ru-RU" sz="2000" b="1" dirty="0" smtClean="0"/>
              <a:t>2023 г</a:t>
            </a:r>
            <a:r>
              <a:rPr lang="ru-RU" sz="2000" b="1" dirty="0"/>
              <a:t>. </a:t>
            </a:r>
            <a:r>
              <a:rPr lang="ru-RU" sz="2000" b="1" dirty="0" smtClean="0"/>
              <a:t> </a:t>
            </a:r>
            <a:endParaRPr lang="ru-RU" sz="20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495678"/>
              </p:ext>
            </p:extLst>
          </p:nvPr>
        </p:nvGraphicFramePr>
        <p:xfrm>
          <a:off x="140530" y="1124744"/>
          <a:ext cx="8862940" cy="2880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782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3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1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3167464837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85544306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1038332448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1137034680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357554499"/>
                    </a:ext>
                  </a:extLst>
                </a:gridCol>
                <a:gridCol w="802725">
                  <a:extLst>
                    <a:ext uri="{9D8B030D-6E8A-4147-A177-3AD203B41FA5}">
                      <a16:colId xmlns:a16="http://schemas.microsoft.com/office/drawing/2014/main" val="1299043136"/>
                    </a:ext>
                  </a:extLst>
                </a:gridCol>
              </a:tblGrid>
              <a:tr h="11023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Кафедра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ГД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ЭПиАПП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СД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ПиМНО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Филология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ЭиСГД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МиИ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ОД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537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Ставочная численность </a:t>
                      </a:r>
                      <a:r>
                        <a:rPr lang="ru-RU" sz="1400" dirty="0" smtClean="0">
                          <a:effectLst/>
                        </a:rPr>
                        <a:t>ППС на кафедре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6,5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4,75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6,25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3,25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577"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Объем финансирования в тыс. руб.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6990">
                <a:tc>
                  <a:txBody>
                    <a:bodyPr/>
                    <a:lstStyle/>
                    <a:p>
                      <a:pPr indent="2012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План, тыс. руб.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979,52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749,05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576,19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547,38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1037,14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460,95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720,24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374,52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51520" y="4221088"/>
            <a:ext cx="57149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Плановый объем НИР на 2023 г. – 5445,0 </a:t>
            </a:r>
            <a:r>
              <a:rPr lang="ru-RU" dirty="0" err="1" smtClean="0"/>
              <a:t>тыс.руб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7" name="Рисунок 6" descr="Выбор &lt;strong&gt;проблемы&lt;/strong&gt; и темы проекта. Определение цели, задач и стратегии проекта - презентация онлайн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82" b="59241"/>
          <a:stretch/>
        </p:blipFill>
        <p:spPr>
          <a:xfrm>
            <a:off x="2" y="3464"/>
            <a:ext cx="748472" cy="545216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6728539"/>
              </p:ext>
            </p:extLst>
          </p:nvPr>
        </p:nvGraphicFramePr>
        <p:xfrm>
          <a:off x="251520" y="4869160"/>
          <a:ext cx="4896544" cy="16561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74709">
                  <a:extLst>
                    <a:ext uri="{9D8B030D-6E8A-4147-A177-3AD203B41FA5}">
                      <a16:colId xmlns:a16="http://schemas.microsoft.com/office/drawing/2014/main" val="2576615137"/>
                    </a:ext>
                  </a:extLst>
                </a:gridCol>
                <a:gridCol w="2121835">
                  <a:extLst>
                    <a:ext uri="{9D8B030D-6E8A-4147-A177-3AD203B41FA5}">
                      <a16:colId xmlns:a16="http://schemas.microsoft.com/office/drawing/2014/main" val="858344110"/>
                    </a:ext>
                  </a:extLst>
                </a:gridCol>
              </a:tblGrid>
              <a:tr h="6046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 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</a:rPr>
                        <a:t>На 1 НПР на 2023 г.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1940945"/>
                  </a:ext>
                </a:extLst>
              </a:tr>
              <a:tr h="5038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Публикации </a:t>
                      </a:r>
                      <a:r>
                        <a:rPr lang="en-US" sz="1600" b="1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WoS+Scopus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9188015"/>
                  </a:ext>
                </a:extLst>
              </a:tr>
              <a:tr h="5476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Финансирование</a:t>
                      </a:r>
                      <a:r>
                        <a:rPr lang="ru-RU" sz="16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НИР. </a:t>
                      </a:r>
                      <a:r>
                        <a:rPr lang="ru-RU" sz="1600" b="1" baseline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16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115,2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3685370"/>
                  </a:ext>
                </a:extLst>
              </a:tr>
            </a:tbl>
          </a:graphicData>
        </a:graphic>
      </p:graphicFrame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6560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0929631"/>
              </p:ext>
            </p:extLst>
          </p:nvPr>
        </p:nvGraphicFramePr>
        <p:xfrm>
          <a:off x="251520" y="908720"/>
          <a:ext cx="8712965" cy="4887734"/>
        </p:xfrm>
        <a:graphic>
          <a:graphicData uri="http://schemas.openxmlformats.org/drawingml/2006/table">
            <a:tbl>
              <a:tblPr firstRow="1" firstCol="1" bandRow="1"/>
              <a:tblGrid>
                <a:gridCol w="1080120">
                  <a:extLst>
                    <a:ext uri="{9D8B030D-6E8A-4147-A177-3AD203B41FA5}">
                      <a16:colId xmlns:a16="http://schemas.microsoft.com/office/drawing/2014/main" val="2229298344"/>
                    </a:ext>
                  </a:extLst>
                </a:gridCol>
                <a:gridCol w="738238">
                  <a:extLst>
                    <a:ext uri="{9D8B030D-6E8A-4147-A177-3AD203B41FA5}">
                      <a16:colId xmlns:a16="http://schemas.microsoft.com/office/drawing/2014/main" val="4068135607"/>
                    </a:ext>
                  </a:extLst>
                </a:gridCol>
                <a:gridCol w="757649">
                  <a:extLst>
                    <a:ext uri="{9D8B030D-6E8A-4147-A177-3AD203B41FA5}">
                      <a16:colId xmlns:a16="http://schemas.microsoft.com/office/drawing/2014/main" val="1434012251"/>
                    </a:ext>
                  </a:extLst>
                </a:gridCol>
                <a:gridCol w="757649">
                  <a:extLst>
                    <a:ext uri="{9D8B030D-6E8A-4147-A177-3AD203B41FA5}">
                      <a16:colId xmlns:a16="http://schemas.microsoft.com/office/drawing/2014/main" val="2035827881"/>
                    </a:ext>
                  </a:extLst>
                </a:gridCol>
                <a:gridCol w="757649">
                  <a:extLst>
                    <a:ext uri="{9D8B030D-6E8A-4147-A177-3AD203B41FA5}">
                      <a16:colId xmlns:a16="http://schemas.microsoft.com/office/drawing/2014/main" val="2843566711"/>
                    </a:ext>
                  </a:extLst>
                </a:gridCol>
                <a:gridCol w="757649">
                  <a:extLst>
                    <a:ext uri="{9D8B030D-6E8A-4147-A177-3AD203B41FA5}">
                      <a16:colId xmlns:a16="http://schemas.microsoft.com/office/drawing/2014/main" val="3855583839"/>
                    </a:ext>
                  </a:extLst>
                </a:gridCol>
                <a:gridCol w="833413">
                  <a:extLst>
                    <a:ext uri="{9D8B030D-6E8A-4147-A177-3AD203B41FA5}">
                      <a16:colId xmlns:a16="http://schemas.microsoft.com/office/drawing/2014/main" val="1099151970"/>
                    </a:ext>
                  </a:extLst>
                </a:gridCol>
                <a:gridCol w="833413">
                  <a:extLst>
                    <a:ext uri="{9D8B030D-6E8A-4147-A177-3AD203B41FA5}">
                      <a16:colId xmlns:a16="http://schemas.microsoft.com/office/drawing/2014/main" val="3866930414"/>
                    </a:ext>
                  </a:extLst>
                </a:gridCol>
                <a:gridCol w="833413">
                  <a:extLst>
                    <a:ext uri="{9D8B030D-6E8A-4147-A177-3AD203B41FA5}">
                      <a16:colId xmlns:a16="http://schemas.microsoft.com/office/drawing/2014/main" val="496300547"/>
                    </a:ext>
                  </a:extLst>
                </a:gridCol>
                <a:gridCol w="663770">
                  <a:extLst>
                    <a:ext uri="{9D8B030D-6E8A-4147-A177-3AD203B41FA5}">
                      <a16:colId xmlns:a16="http://schemas.microsoft.com/office/drawing/2014/main" val="1647735085"/>
                    </a:ext>
                  </a:extLst>
                </a:gridCol>
                <a:gridCol w="700002">
                  <a:extLst>
                    <a:ext uri="{9D8B030D-6E8A-4147-A177-3AD203B41FA5}">
                      <a16:colId xmlns:a16="http://schemas.microsoft.com/office/drawing/2014/main" val="1123477254"/>
                    </a:ext>
                  </a:extLst>
                </a:gridCol>
              </a:tblGrid>
              <a:tr h="120322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Кафедра</a:t>
                      </a: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ГД</a:t>
                      </a:r>
                    </a:p>
                  </a:txBody>
                  <a:tcPr marL="6507" marR="6507" marT="6507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ЭПиАПП</a:t>
                      </a:r>
                      <a:endParaRPr lang="ru-RU" sz="14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СД</a:t>
                      </a:r>
                    </a:p>
                  </a:txBody>
                  <a:tcPr marL="6507" marR="6507" marT="6507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ПиМНО</a:t>
                      </a:r>
                      <a:endParaRPr lang="ru-RU" sz="14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Филология</a:t>
                      </a:r>
                    </a:p>
                  </a:txBody>
                  <a:tcPr marL="6507" marR="6507" marT="6507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ЭиСГД</a:t>
                      </a:r>
                      <a:endParaRPr lang="ru-RU" sz="14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МиИ</a:t>
                      </a:r>
                      <a:endParaRPr lang="ru-RU" sz="14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ОД</a:t>
                      </a:r>
                    </a:p>
                  </a:txBody>
                  <a:tcPr marL="6507" marR="6507" marT="6507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Лаборатории, </a:t>
                      </a:r>
                      <a:r>
                        <a:rPr lang="ru-RU" sz="1400" b="1" i="0" u="none" strike="noStrike" dirty="0" err="1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НИиИД</a:t>
                      </a:r>
                      <a:endParaRPr lang="ru-RU" sz="14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Итого</a:t>
                      </a:r>
                      <a:endParaRPr lang="ru-RU" sz="14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2917379"/>
                  </a:ext>
                </a:extLst>
              </a:tr>
              <a:tr h="139715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Ставочная численность ППС на кафедре/ остепененные </a:t>
                      </a: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4,75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6,25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3,25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47,25</a:t>
                      </a:r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8918659"/>
                  </a:ext>
                </a:extLst>
              </a:tr>
              <a:tr h="349775">
                <a:tc gridSpan="9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Количество публикаций, единиц</a:t>
                      </a: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7071128"/>
                  </a:ext>
                </a:extLst>
              </a:tr>
              <a:tr h="57823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1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План, </a:t>
                      </a:r>
                      <a:r>
                        <a:rPr lang="en-US" sz="1100" b="1" i="1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WoS/Scopus</a:t>
                      </a: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2,52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1,93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1,48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1,41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2,66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1,19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1,85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0,96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1854973"/>
                  </a:ext>
                </a:extLst>
              </a:tr>
              <a:tr h="49093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1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Факт, </a:t>
                      </a:r>
                      <a:r>
                        <a:rPr lang="en-US" sz="1100" b="1" i="1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WoS</a:t>
                      </a:r>
                      <a:r>
                        <a:rPr lang="en-US" sz="1100" b="1" i="1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/Scopus</a:t>
                      </a: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0,8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1,2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5887833"/>
                  </a:ext>
                </a:extLst>
              </a:tr>
              <a:tr h="43420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План, ВАК</a:t>
                      </a: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9,62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7,15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5,5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4,95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9,9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4,4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7,15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3,3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51,97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6478276"/>
                  </a:ext>
                </a:extLst>
              </a:tr>
              <a:tr h="43420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Факт, ВАК</a:t>
                      </a: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3,4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52,5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10,5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4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6507" marR="6507" marT="6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2570712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971599" y="342528"/>
            <a:ext cx="7992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Плановые</a:t>
            </a:r>
            <a:r>
              <a:rPr lang="en-US" dirty="0" smtClean="0"/>
              <a:t> </a:t>
            </a:r>
            <a:r>
              <a:rPr lang="ru-RU" dirty="0"/>
              <a:t>на 2023 и </a:t>
            </a:r>
            <a:r>
              <a:rPr lang="ru-RU" dirty="0" smtClean="0"/>
              <a:t>фактические </a:t>
            </a:r>
            <a:r>
              <a:rPr lang="ru-RU" dirty="0"/>
              <a:t>за 2022 показатели </a:t>
            </a:r>
            <a:r>
              <a:rPr lang="ru-RU" dirty="0" smtClean="0"/>
              <a:t>по публикациям</a:t>
            </a:r>
            <a:endParaRPr lang="ru-RU" dirty="0"/>
          </a:p>
        </p:txBody>
      </p:sp>
      <p:pic>
        <p:nvPicPr>
          <p:cNvPr id="4" name="Рисунок 3" descr="Выбор &lt;strong&gt;проблемы&lt;/strong&gt; и темы проекта. Определение цели, задач и стратегии проекта - презентация онлайн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82" b="59241"/>
          <a:stretch/>
        </p:blipFill>
        <p:spPr>
          <a:xfrm>
            <a:off x="-1" y="0"/>
            <a:ext cx="685367" cy="548680"/>
          </a:xfrm>
          <a:prstGeom prst="rect">
            <a:avLst/>
          </a:prstGeom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64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7" name="Text Box 5"/>
          <p:cNvSpPr txBox="1">
            <a:spLocks noChangeArrowheads="1"/>
          </p:cNvSpPr>
          <p:nvPr/>
        </p:nvSpPr>
        <p:spPr bwMode="auto">
          <a:xfrm>
            <a:off x="305308" y="1269534"/>
            <a:ext cx="8856663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ru-RU" altLang="ru-RU" sz="1600" b="1" i="0" dirty="0" smtClean="0">
                <a:solidFill>
                  <a:schemeClr val="accent1">
                    <a:lumMod val="75000"/>
                  </a:schemeClr>
                </a:solidFill>
                <a:cs typeface="Arial" charset="0"/>
              </a:rPr>
              <a:t>                       Работа студенческих научных кружков, проблемных научно- 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ru-RU" altLang="ru-RU" sz="1600" b="1" i="0" dirty="0" smtClean="0">
                <a:solidFill>
                  <a:schemeClr val="accent1">
                    <a:lumMod val="75000"/>
                  </a:schemeClr>
                </a:solidFill>
                <a:cs typeface="Arial" charset="0"/>
              </a:rPr>
              <a:t>  исследовательских групп и лабораторий: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1400" b="1" dirty="0" smtClean="0">
                <a:solidFill>
                  <a:schemeClr val="accent2"/>
                </a:solidFill>
                <a:cs typeface="Arial" charset="0"/>
              </a:rPr>
              <a:t>Всего – 1 кружок / 19 студентов</a:t>
            </a:r>
            <a:endParaRPr lang="ru-RU" altLang="ru-RU" sz="1400" b="1" dirty="0" smtClean="0">
              <a:solidFill>
                <a:schemeClr val="accent5">
                  <a:lumMod val="50000"/>
                </a:schemeClr>
              </a:solidFill>
              <a:cs typeface="Arial" charset="0"/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ru-RU" altLang="ru-RU" sz="1600" b="1" i="0" dirty="0" smtClean="0">
                <a:solidFill>
                  <a:schemeClr val="accent1">
                    <a:lumMod val="75000"/>
                  </a:schemeClr>
                </a:solidFill>
                <a:cs typeface="Arial" charset="0"/>
              </a:rPr>
              <a:t>Участие студентов в научных мероприятиях, в </a:t>
            </a:r>
            <a:r>
              <a:rPr lang="ru-RU" altLang="ru-RU" sz="1600" b="1" i="0" dirty="0" err="1" smtClean="0">
                <a:solidFill>
                  <a:schemeClr val="accent1">
                    <a:lumMod val="75000"/>
                  </a:schemeClr>
                </a:solidFill>
                <a:cs typeface="Arial" charset="0"/>
              </a:rPr>
              <a:t>т.ч</a:t>
            </a:r>
            <a:r>
              <a:rPr lang="ru-RU" altLang="ru-RU" sz="1600" b="1" i="0" dirty="0" smtClean="0">
                <a:solidFill>
                  <a:schemeClr val="accent1">
                    <a:lumMod val="75000"/>
                  </a:schemeClr>
                </a:solidFill>
                <a:cs typeface="Arial" charset="0"/>
              </a:rPr>
              <a:t>. участие в олимпиадах, конкурсах на лучшую НИР, конкурсах грантов и стипендий:</a:t>
            </a:r>
          </a:p>
        </p:txBody>
      </p:sp>
      <p:sp>
        <p:nvSpPr>
          <p:cNvPr id="11267" name="Text Box 6"/>
          <p:cNvSpPr txBox="1">
            <a:spLocks noChangeArrowheads="1"/>
          </p:cNvSpPr>
          <p:nvPr/>
        </p:nvSpPr>
        <p:spPr bwMode="auto">
          <a:xfrm>
            <a:off x="161640" y="548680"/>
            <a:ext cx="91440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b="1" i="0" dirty="0" smtClean="0">
                <a:solidFill>
                  <a:srgbClr val="660033"/>
                </a:solidFill>
              </a:rPr>
              <a:t>3. </a:t>
            </a:r>
            <a:r>
              <a:rPr lang="ru-RU" altLang="ru-RU" b="1" i="0" dirty="0">
                <a:solidFill>
                  <a:srgbClr val="660033"/>
                </a:solidFill>
              </a:rPr>
              <a:t>Научно-исследовательская работа студентов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84434"/>
              </p:ext>
            </p:extLst>
          </p:nvPr>
        </p:nvGraphicFramePr>
        <p:xfrm>
          <a:off x="422275" y="3140968"/>
          <a:ext cx="8340725" cy="248851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60164">
                  <a:extLst>
                    <a:ext uri="{9D8B030D-6E8A-4147-A177-3AD203B41FA5}">
                      <a16:colId xmlns:a16="http://schemas.microsoft.com/office/drawing/2014/main" val="1367656033"/>
                    </a:ext>
                  </a:extLst>
                </a:gridCol>
                <a:gridCol w="7980561">
                  <a:extLst>
                    <a:ext uri="{9D8B030D-6E8A-4147-A177-3AD203B41FA5}">
                      <a16:colId xmlns:a16="http://schemas.microsoft.com/office/drawing/2014/main" val="323184233"/>
                    </a:ext>
                  </a:extLst>
                </a:gridCol>
              </a:tblGrid>
              <a:tr h="2639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XIV региональная научно-практическая конференция, посвященная году педагога и наставника «Психолого-педагогическое сопровождение участников образовательного процесса. Психология. Педагогика. Общество»</a:t>
                      </a:r>
                      <a:endParaRPr lang="en-US" sz="1600" dirty="0" smtClean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solidFill>
                          <a:schemeClr val="accent4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920" marR="669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2472614"/>
                  </a:ext>
                </a:extLst>
              </a:tr>
              <a:tr h="2419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XXIII </a:t>
                      </a:r>
                      <a:r>
                        <a:rPr lang="ru-RU" sz="1600" b="1" kern="120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Всероссийская конференция молодых ученых, аспирантов и студентов</a:t>
                      </a:r>
                      <a:endParaRPr lang="en-US" sz="1600" b="1" kern="1200" dirty="0" smtClean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kern="1200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0498838"/>
                  </a:ext>
                </a:extLst>
              </a:tr>
              <a:tr h="2639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Международные и всероссийские научно-практические </a:t>
                      </a:r>
                      <a:r>
                        <a:rPr lang="ru-RU" sz="1600" b="1" kern="120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конференции - в течении года</a:t>
                      </a:r>
                      <a:endParaRPr lang="en-US" sz="1600" b="1" kern="1200" dirty="0" smtClean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kern="1200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4455153"/>
                  </a:ext>
                </a:extLst>
              </a:tr>
              <a:tr h="2939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Международная интернет-олимпиада – в течении года</a:t>
                      </a:r>
                      <a:endParaRPr lang="ru-RU" sz="1600" b="1" kern="1200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9076482"/>
                  </a:ext>
                </a:extLst>
              </a:tr>
            </a:tbl>
          </a:graphicData>
        </a:graphic>
      </p:graphicFrame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6155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30720</TotalTime>
  <Words>1019</Words>
  <Application>Microsoft Office PowerPoint</Application>
  <PresentationFormat>Экран (4:3)</PresentationFormat>
  <Paragraphs>280</Paragraphs>
  <Slides>12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Arial</vt:lpstr>
      <vt:lpstr>Arial Black</vt:lpstr>
      <vt:lpstr>Calibri</vt:lpstr>
      <vt:lpstr>Calibri Light</vt:lpstr>
      <vt:lpstr>Times New Roman</vt:lpstr>
      <vt:lpstr>Wingdings</vt:lpstr>
      <vt:lpstr>Wingdings 2</vt:lpstr>
      <vt:lpstr>HDOfficeLightV0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Показатели по научно-исследовательской деятельности программы развития ТИ (ф) СВФУ на 2023-2025 гг. </vt:lpstr>
      <vt:lpstr>Презентация PowerPoint</vt:lpstr>
      <vt:lpstr>Объем финансирования НИР -ТИ (ф) СВФУ на 2023 г.  </vt:lpstr>
      <vt:lpstr>Презентация PowerPoint</vt:lpstr>
      <vt:lpstr>Презентация PowerPoint</vt:lpstr>
      <vt:lpstr>Научно-исследовательская работа студентов </vt:lpstr>
      <vt:lpstr>Презентация PowerPoint</vt:lpstr>
      <vt:lpstr>Презентация PowerPoint</vt:lpstr>
    </vt:vector>
  </TitlesOfParts>
  <Company>Организация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показатели итогов  научно-исследовательской деятельности ТИ(ф) ГОУ ВПО «ЯГУ»  в 2008 году</dc:title>
  <dc:creator>Customer</dc:creator>
  <cp:lastModifiedBy>Лидия Дмитриевна Ядреева</cp:lastModifiedBy>
  <cp:revision>999</cp:revision>
  <cp:lastPrinted>2023-04-24T02:23:03Z</cp:lastPrinted>
  <dcterms:created xsi:type="dcterms:W3CDTF">2009-02-18T17:23:37Z</dcterms:created>
  <dcterms:modified xsi:type="dcterms:W3CDTF">2023-05-02T05:41:07Z</dcterms:modified>
</cp:coreProperties>
</file>