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57" r:id="rId4"/>
    <p:sldId id="264" r:id="rId5"/>
    <p:sldId id="265" r:id="rId6"/>
    <p:sldId id="259" r:id="rId7"/>
    <p:sldId id="260" r:id="rId8"/>
    <p:sldId id="298" r:id="rId9"/>
    <p:sldId id="262" r:id="rId10"/>
    <p:sldId id="267" r:id="rId11"/>
    <p:sldId id="299" r:id="rId12"/>
    <p:sldId id="274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69" autoAdjust="0"/>
    <p:restoredTop sz="94660"/>
  </p:normalViewPr>
  <p:slideViewPr>
    <p:cSldViewPr>
      <p:cViewPr varScale="1">
        <p:scale>
          <a:sx n="111" d="100"/>
          <a:sy n="111" d="100"/>
        </p:scale>
        <p:origin x="-20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8BFF6-B52F-4914-B388-4A1417BD8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7668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D56A5-6410-4C68-BA6F-263CB6AC5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80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188640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О РАБОТЕ БИБЛИОТЕКИ 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981883"/>
            <a:ext cx="77048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ОТЧЕТ О РАБОТЕ </a:t>
            </a:r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БИБЛИОТЕКИ </a:t>
            </a:r>
          </a:p>
          <a:p>
            <a:pPr algn="ctr"/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5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2023  </a:t>
            </a:r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</a:t>
            </a:r>
          </a:p>
          <a:p>
            <a:endParaRPr lang="ru-RU" sz="1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25 </a:t>
            </a:r>
            <a:r>
              <a:rPr lang="ru-RU" sz="2800" b="1" dirty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апреля </a:t>
            </a:r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2024 г.</a:t>
            </a:r>
            <a:endParaRPr lang="en-US" sz="2800" b="1" dirty="0">
              <a:ln w="0"/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1" y="1"/>
            <a:ext cx="1175359" cy="115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62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5">
        <p:split orient="vert"/>
      </p:transition>
    </mc:Choice>
    <mc:Fallback xmlns="">
      <p:transition spd="slow" advTm="34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052736"/>
            <a:ext cx="79208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Задолженности студентов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кафедрам: </a:t>
            </a:r>
            <a:endParaRPr lang="ru-RU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ГД - 21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(в прошлом году 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44)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задолжников, </a:t>
            </a:r>
            <a:endParaRPr lang="ru-RU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Математики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 Информатики 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2); </a:t>
            </a: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Филологии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 (5); </a:t>
            </a:r>
          </a:p>
          <a:p>
            <a:pPr marL="411480" indent="-342900" algn="just">
              <a:buAutoNum type="arabicParenR"/>
            </a:pPr>
            <a:r>
              <a:rPr lang="ru-RU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ЭПиАП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3 (21); </a:t>
            </a:r>
          </a:p>
          <a:p>
            <a:pPr marL="411480" indent="-342900" algn="just">
              <a:buAutoNum type="arabicParenR"/>
            </a:pPr>
            <a:r>
              <a:rPr lang="ru-RU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ПиМНО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6 (15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ru-RU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СД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3(5)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студента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  <a:p>
            <a:pPr marL="68580" algn="just"/>
            <a:endParaRPr lang="ru-RU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Меры: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с заведующими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кафедр, назначенными ими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ответственными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 прошлый год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проводилась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по задолжникам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  <a:p>
            <a:pPr marL="411480" indent="-342900" algn="just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с зав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общежитием.</a:t>
            </a:r>
          </a:p>
          <a:p>
            <a:pPr marL="411480" indent="-342900" algn="just">
              <a:buAutoNum type="arabicParenR"/>
            </a:pP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11480" indent="-342900" algn="just">
              <a:buAutoNum type="arabicParenR"/>
            </a:pP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algn="just"/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Задолженности </a:t>
            </a:r>
          </a:p>
          <a:p>
            <a:pPr marL="354330" indent="-285750" algn="just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отчисленных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студентов групп набора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2013-19 гг. –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78 студентов, </a:t>
            </a:r>
          </a:p>
          <a:p>
            <a:pPr marL="354330" indent="-285750" algn="just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1996-2001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гг. -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907 учебников.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260648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Работа с задолжниками</a:t>
            </a:r>
            <a:endParaRPr lang="ru-RU" sz="32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050889"/>
      </p:ext>
    </p:extLst>
  </p:cSld>
  <p:clrMapOvr>
    <a:masterClrMapping/>
  </p:clrMapOvr>
  <p:transition spd="slow" advTm="8999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86414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Проект постановления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218487" cy="836122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/>
              <a:t>       </a:t>
            </a:r>
            <a:r>
              <a:rPr lang="ru-RU" sz="2400" dirty="0" smtClean="0"/>
              <a:t>- </a:t>
            </a:r>
            <a:r>
              <a:rPr lang="ru-RU" sz="2400" b="1" dirty="0" smtClean="0"/>
              <a:t>принять информацию к </a:t>
            </a:r>
            <a:r>
              <a:rPr lang="ru-RU" sz="2400" b="1" dirty="0" smtClean="0"/>
              <a:t>сведению.</a:t>
            </a:r>
            <a:endParaRPr lang="ru-RU" sz="2400" b="1" dirty="0"/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980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132856"/>
            <a:ext cx="7410090" cy="2700067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Courier New" pitchFamily="49" charset="0"/>
                <a:cs typeface="Courier New" pitchFamily="49" charset="0"/>
              </a:rPr>
              <a:t>СПАСИБО ЗА ВНИМАНИЕ </a:t>
            </a:r>
            <a:endParaRPr lang="ru-RU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566124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Составила: 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Вед.библиотекарь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ТИ </a:t>
            </a:r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(ф) СВФУ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С.В. Игонина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6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6"/>
    </mc:Choice>
    <mc:Fallback xmlns="">
      <p:transition spd="slow" advTm="463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БИБЛИОТЕКА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24744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Библиотека -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часть структуры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института, обеспечивающая   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библиотечно-информационную  поддержку  образовательного  и 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научно-исследовательского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процессов путем формирования, систематизации, хранения библиотечного фонда и предоставления его в пользование работникам и обучающимся Института в условиях использования современных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технологий.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5556" y="3253524"/>
            <a:ext cx="7956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задачи </a:t>
            </a:r>
            <a:endParaRPr lang="ru-RU" sz="24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работы </a:t>
            </a:r>
            <a:r>
              <a:rPr lang="ru-RU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библиотеки: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4221088"/>
            <a:ext cx="79568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библиотечное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 информационно-библиографическое обслуживание пользователей в соответствии с их запросами;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формирование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документального фонда в соответствии с профилем вуза;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организация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 ведение справочно-библиографического аппарата и баз данных.</a:t>
            </a: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214">
        <p:circle/>
      </p:transition>
    </mc:Choice>
    <mc:Fallback xmlns="">
      <p:transition spd="slow" advTm="4321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Igonina\Downloads\IMG_20240416_143338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19" y="4990299"/>
            <a:ext cx="2699912" cy="182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Igonina\Downloads\IMG_20240416_1433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42" y="4982391"/>
            <a:ext cx="2723260" cy="184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9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69790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endParaRPr lang="ru-RU" sz="28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Font typeface="Wingdings" pitchFamily="2" charset="2"/>
              <a:buChar char="v"/>
            </a:pP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32656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Структура библиотеки</a:t>
            </a:r>
            <a:endParaRPr lang="ru-RU" sz="32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4"/>
          <a:srcRect l="18994" t="11315"/>
          <a:stretch/>
        </p:blipFill>
        <p:spPr>
          <a:xfrm>
            <a:off x="600928" y="3645024"/>
            <a:ext cx="2745459" cy="1846756"/>
          </a:xfrm>
          <a:prstGeom prst="rect">
            <a:avLst/>
          </a:prstGeom>
        </p:spPr>
      </p:pic>
      <p:pic>
        <p:nvPicPr>
          <p:cNvPr id="1026" name="Picture 2" descr="C:\Users\Bardymova\Downloads\20230426_11451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" t="1417" r="3972" b="18229"/>
          <a:stretch/>
        </p:blipFill>
        <p:spPr bwMode="auto">
          <a:xfrm rot="5400000">
            <a:off x="6409375" y="3205190"/>
            <a:ext cx="1844823" cy="272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3711" y="1205464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1. Абонемент.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2. Читальный зал.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3. Кабинет заведующего библиотекой.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4. Помещение для хранения библиотечных фондов.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7478" y="2276872"/>
            <a:ext cx="8070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Общая площадь читального зала и абонемента библиотеки – 211 м². Читальный зал включает 38 посадочных мест, из них 4 - с персональными компьютерами с выходом в Интернет.</a:t>
            </a:r>
            <a:endParaRPr lang="ru-RU" dirty="0"/>
          </a:p>
        </p:txBody>
      </p:sp>
      <p:pic>
        <p:nvPicPr>
          <p:cNvPr id="13" name="Picture 2" descr="C:\Users\Igonina\Desktop\log1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687002"/>
      </p:ext>
    </p:extLst>
  </p:cSld>
  <p:clrMapOvr>
    <a:masterClrMapping/>
  </p:clrMapOvr>
  <p:transition spd="slow" advTm="25321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260648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Состояние и движение библиотечных фондов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270" y="1556792"/>
            <a:ext cx="8399201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Используя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имеющиеся информационные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ресурсы, внедряя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новые информационные технологии в свою деятельность, библиотека должна решать задачи по формированию документального фонда в соответствии с образовательными программами, реализуемыми в институте.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01.01.2024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года объем библиотечного фонда составляет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93743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единиц хранения (без учета ЭБС), из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которых: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50949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экземпляров учебной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30017 экземпляров учебно-методической литературы,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12656 экземпляров научной 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121 экземпляр художественной литературы.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Всего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по итогам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2023 года: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поступило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60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экземпляров (учебно-методическая литература, выпущенная институтом),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выбыло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30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экземпляров (18 учебной, 12  учебно-методической литературы).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153826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7922744"/>
              </p:ext>
            </p:extLst>
          </p:nvPr>
        </p:nvGraphicFramePr>
        <p:xfrm>
          <a:off x="132998" y="1669450"/>
          <a:ext cx="8640958" cy="441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083">
                  <a:extLst>
                    <a:ext uri="{9D8B030D-6E8A-4147-A177-3AD203B41FA5}">
                      <a16:colId xmlns="" xmlns:a16="http://schemas.microsoft.com/office/drawing/2014/main" val="2408038304"/>
                    </a:ext>
                  </a:extLst>
                </a:gridCol>
                <a:gridCol w="1701625">
                  <a:extLst>
                    <a:ext uri="{9D8B030D-6E8A-4147-A177-3AD203B41FA5}">
                      <a16:colId xmlns="" xmlns:a16="http://schemas.microsoft.com/office/drawing/2014/main" val="2880567257"/>
                    </a:ext>
                  </a:extLst>
                </a:gridCol>
                <a:gridCol w="1701625"/>
                <a:gridCol w="1701625"/>
              </a:tblGrid>
              <a:tr h="870589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2021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2022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2023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57454904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Пользователи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884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1083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571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12084717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Посещения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5171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10144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5732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91236990"/>
                  </a:ext>
                </a:extLst>
              </a:tr>
              <a:tr h="1044611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Документовыдача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10098, из них ЭБС – 8868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26790, из них ЭБС - 16352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44848, из них ЭБС - </a:t>
                      </a:r>
                      <a:r>
                        <a:rPr lang="ru-RU" sz="2800" b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43498</a:t>
                      </a:r>
                      <a:endParaRPr lang="ru-RU" sz="28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504" y="332657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Показатели библиотеки </a:t>
            </a:r>
            <a:b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2023 </a:t>
            </a:r>
            <a: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год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8478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2712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836712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2023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г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 Научной библиотекой СВФУ были подписаны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договоры с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ЭБС Университетская библиотека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онлайн,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ЭБС </a:t>
            </a:r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Юрайт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ЭБС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IPRsmart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Научная электронная библиотека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Elibrary.ru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. 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Также были подписаны договоры с библиотеками и базами данных: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электронная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библиотека диссертаций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РГБ, «Консультант студента»,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универсальная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справочно-информационная полнотекстовая база данных периодических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изданий, эл. версия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журналов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«Российской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академии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наук».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зарубежные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базы данных (БД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Wiley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Questel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Cambridge Crystallographic Data Centre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и др.)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Активное использование ЭБС в 2023 г. позволил обеспечить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учебный процесс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института необходимой учебной, методической и научной литературой. Чаще студенты и преподаватели пользовались образовательной платформой «</a:t>
            </a:r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Юрайт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». 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79078" y="116633"/>
            <a:ext cx="460550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Подписка на ЭБС</a:t>
            </a:r>
            <a:endParaRPr lang="ru-RU" sz="32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421316"/>
      </p:ext>
    </p:extLst>
  </p:cSld>
  <p:clrMapOvr>
    <a:masterClrMapping/>
  </p:clrMapOvr>
  <p:transition spd="slow" advTm="89046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78869"/>
            <a:ext cx="7776864" cy="11569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Данные по посещению и книговыдаче ЭБС</a:t>
            </a:r>
            <a:endParaRPr lang="ru-RU" sz="32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62446"/>
              </p:ext>
            </p:extLst>
          </p:nvPr>
        </p:nvGraphicFramePr>
        <p:xfrm>
          <a:off x="755576" y="1916832"/>
          <a:ext cx="7609488" cy="3767919"/>
        </p:xfrm>
        <a:graphic>
          <a:graphicData uri="http://schemas.openxmlformats.org/drawingml/2006/table">
            <a:tbl>
              <a:tblPr/>
              <a:tblGrid>
                <a:gridCol w="4099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549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4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04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Электронные </a:t>
                      </a: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ресурсы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поиск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просмотр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09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ЭБС </a:t>
                      </a:r>
                      <a:r>
                        <a:rPr lang="ru-RU" sz="2400" b="1" dirty="0" err="1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Юрайт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1345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43366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НЭБ </a:t>
                      </a: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Elibrary.ru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3164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132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1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ЭБС </a:t>
                      </a:r>
                      <a:r>
                        <a:rPr lang="en-US" sz="2400" b="1" dirty="0" err="1" smtClean="0">
                          <a:latin typeface="Courier New" pitchFamily="49" charset="0"/>
                          <a:cs typeface="Courier New" pitchFamily="49" charset="0"/>
                        </a:rPr>
                        <a:t>IPRsmart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141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-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ВСЕГО: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4650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43498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5706647"/>
            <a:ext cx="6660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ourier New" pitchFamily="49" charset="0"/>
                <a:cs typeface="Courier New" pitchFamily="49" charset="0"/>
              </a:rPr>
              <a:t>поиск = данные по посещению / аннотации         просмотр=данные по книговыдаче / просмотр полного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432874"/>
      </p:ext>
    </p:extLst>
  </p:cSld>
  <p:clrMapOvr>
    <a:masterClrMapping/>
  </p:clrMapOvr>
  <p:transition spd="slow" advTm="37771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78631"/>
            <a:ext cx="8496944" cy="54864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Другие виды работ библиотеки</a:t>
            </a:r>
            <a:endParaRPr lang="ru-RU" sz="32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4992668"/>
          </a:xfrm>
        </p:spPr>
        <p:txBody>
          <a:bodyPr>
            <a:normAutofit lnSpcReduction="10000"/>
          </a:bodyPr>
          <a:lstStyle/>
          <a:p>
            <a:r>
              <a:rPr lang="ru-RU" sz="2200" u="sng" dirty="0">
                <a:latin typeface="Courier New" pitchFamily="49" charset="0"/>
                <a:cs typeface="Courier New" pitchFamily="49" charset="0"/>
              </a:rPr>
              <a:t>Информационно-библиографическое </a:t>
            </a:r>
            <a:r>
              <a:rPr lang="ru-RU" sz="2200" u="sng" dirty="0" smtClean="0">
                <a:latin typeface="Courier New" pitchFamily="49" charset="0"/>
                <a:cs typeface="Courier New" pitchFamily="49" charset="0"/>
              </a:rPr>
              <a:t>обслуживание: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тематические справки -30,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уточняющие справки - 3,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>
                <a:latin typeface="Courier New" pitchFamily="49" charset="0"/>
                <a:cs typeface="Courier New" pitchFamily="49" charset="0"/>
              </a:rPr>
              <a:t>а</a:t>
            </a: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дресные справки - 11,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фактографические справки – 3.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endParaRPr lang="ru-RU" sz="22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2200" u="sng" dirty="0" smtClean="0">
                <a:latin typeface="Courier New" pitchFamily="49" charset="0"/>
                <a:cs typeface="Courier New" pitchFamily="49" charset="0"/>
              </a:rPr>
              <a:t>Повышение информационной культуры: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8 занятий,6 </a:t>
            </a: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консультаций по ЭБС, </a:t>
            </a:r>
            <a:endParaRPr lang="ru-RU" sz="2200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66 студентов (47 студентов 1 курса, 19 – 2 курса)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endParaRPr lang="ru-RU" sz="22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2200" u="sng" dirty="0" smtClean="0">
                <a:latin typeface="Courier New" pitchFamily="49" charset="0"/>
                <a:cs typeface="Courier New" pitchFamily="49" charset="0"/>
              </a:rPr>
              <a:t>Культурно-просветительская работа: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2 тематические выставки,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Courier New" pitchFamily="49" charset="0"/>
                <a:cs typeface="Courier New" pitchFamily="49" charset="0"/>
              </a:rPr>
              <a:t>1 встреча.</a:t>
            </a: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latin typeface="Courier New" pitchFamily="49" charset="0"/>
                <a:cs typeface="Courier New" pitchFamily="49" charset="0"/>
              </a:rPr>
              <a:t>  </a:t>
            </a:r>
            <a:endParaRPr lang="ru-RU" sz="18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95" y="0"/>
            <a:ext cx="9699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277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628800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Библиотека оказывает платные услуги,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которые предоставляются заинтересованным потребителям. </a:t>
            </a: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u="sng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Прейскурант платных услуг включает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Копировально-множительные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услуги (ксерокопирование, распечатка, сканирование);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Справочно-библиографические, информационные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услуги;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Штрафные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санкции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(за нарушение сроков возврата, а также за порчу (утрату) литературы.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2023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году выполнено платных услуг </a:t>
            </a: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сумму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38560,77 </a:t>
            </a:r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рублей. 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160131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8433">
        <p14:reveal/>
      </p:transition>
    </mc:Choice>
    <mc:Fallback xmlns="">
      <p:transition spd="slow" advTm="484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1411</TotalTime>
  <Words>489</Words>
  <Application>Microsoft Office PowerPoint</Application>
  <PresentationFormat>Экран (4:3)</PresentationFormat>
  <Paragraphs>132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Углы</vt:lpstr>
      <vt:lpstr>Презентация PowerPoint</vt:lpstr>
      <vt:lpstr>БИБЛИОТЕКА 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по посещению и книговыдаче ЭБС</vt:lpstr>
      <vt:lpstr>Другие виды работ библиотеки</vt:lpstr>
      <vt:lpstr>Презентация PowerPoint</vt:lpstr>
      <vt:lpstr>Презентация PowerPoint</vt:lpstr>
      <vt:lpstr>Проект постановления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Борисовна Бардымова</dc:creator>
  <cp:lastModifiedBy>Светлана Викторовна Игонина</cp:lastModifiedBy>
  <cp:revision>118</cp:revision>
  <cp:lastPrinted>2023-05-02T05:40:09Z</cp:lastPrinted>
  <dcterms:created xsi:type="dcterms:W3CDTF">2023-04-21T03:46:00Z</dcterms:created>
  <dcterms:modified xsi:type="dcterms:W3CDTF">2024-04-23T01:50:03Z</dcterms:modified>
</cp:coreProperties>
</file>