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85" r:id="rId4"/>
    <p:sldId id="288" r:id="rId5"/>
    <p:sldId id="289" r:id="rId6"/>
    <p:sldId id="286" r:id="rId7"/>
    <p:sldId id="287" r:id="rId8"/>
    <p:sldId id="290" r:id="rId9"/>
    <p:sldId id="284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9355451996825175E-2"/>
          <c:y val="0.10103386258209636"/>
          <c:w val="0.45486900354415083"/>
          <c:h val="0.73174578831015569"/>
        </c:manualLayout>
      </c:layout>
      <c:pie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 160 </a:t>
                    </a:r>
                    <a:r>
                      <a:rPr lang="en-US" sz="1200" b="1" smtClean="0"/>
                      <a:t>700,00</a:t>
                    </a:r>
                  </a:p>
                  <a:p>
                    <a:r>
                      <a:rPr lang="en-US" sz="1200" b="1" smtClean="0"/>
                      <a:t>23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19D-4EBA-8E3A-5C829A94D20F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 348 </a:t>
                    </a:r>
                    <a:r>
                      <a:rPr lang="en-US" sz="1200" b="1" smtClean="0"/>
                      <a:t>793,00</a:t>
                    </a:r>
                  </a:p>
                  <a:p>
                    <a:r>
                      <a:rPr lang="en-US" sz="1200" b="1" smtClean="0"/>
                      <a:t>49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19D-4EBA-8E3A-5C829A94D20F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1" dirty="0"/>
                      <a:t> 78 </a:t>
                    </a:r>
                    <a:r>
                      <a:rPr lang="en-US" sz="1200" b="1" dirty="0" smtClean="0"/>
                      <a:t>130,00</a:t>
                    </a:r>
                  </a:p>
                  <a:p>
                    <a:r>
                      <a:rPr lang="en-US" sz="1200" b="1" dirty="0" smtClean="0"/>
                      <a:t>11</a:t>
                    </a:r>
                    <a:r>
                      <a:rPr lang="en-US" sz="1200" b="1" dirty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19D-4EBA-8E3A-5C829A94D20F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 b="1"/>
                      <a:t> 24 </a:t>
                    </a:r>
                    <a:r>
                      <a:rPr lang="en-US" sz="1200" b="1" smtClean="0"/>
                      <a:t>946,00</a:t>
                    </a:r>
                  </a:p>
                  <a:p>
                    <a:r>
                      <a:rPr lang="en-US" sz="1200" b="1" smtClean="0"/>
                      <a:t>3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19D-4EBA-8E3A-5C829A94D20F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b="1"/>
                      <a:t> 99 </a:t>
                    </a:r>
                    <a:r>
                      <a:rPr lang="en-US" sz="1200" b="1" smtClean="0"/>
                      <a:t>800,00</a:t>
                    </a:r>
                  </a:p>
                  <a:p>
                    <a:r>
                      <a:rPr lang="en-US" sz="1200" b="1" smtClean="0"/>
                      <a:t>14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19D-4EBA-8E3A-5C829A94D2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Лист6!$A$4:$A$8</c:f>
              <c:strCache>
                <c:ptCount val="5"/>
                <c:pt idx="0">
                  <c:v>Мебель</c:v>
                </c:pt>
                <c:pt idx="1">
                  <c:v>Компьютерная и оргтехника</c:v>
                </c:pt>
                <c:pt idx="2">
                  <c:v>Государственная и мемориальная символика</c:v>
                </c:pt>
                <c:pt idx="3">
                  <c:v>Спортивное оборудование</c:v>
                </c:pt>
                <c:pt idx="4">
                  <c:v>Научное оборудование</c:v>
                </c:pt>
              </c:strCache>
            </c:strRef>
          </c:cat>
          <c:val>
            <c:numRef>
              <c:f>Лист6!$B$4:$B$8</c:f>
              <c:numCache>
                <c:formatCode>_(* #,##0.00_);_(* \(#,##0.00\);_(* "-"??_);_(@_)</c:formatCode>
                <c:ptCount val="5"/>
                <c:pt idx="0">
                  <c:v>160700</c:v>
                </c:pt>
                <c:pt idx="1">
                  <c:v>348793</c:v>
                </c:pt>
                <c:pt idx="2">
                  <c:v>78130</c:v>
                </c:pt>
                <c:pt idx="3">
                  <c:v>24946</c:v>
                </c:pt>
                <c:pt idx="4">
                  <c:v>99800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19D-4EBA-8E3A-5C829A94D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72687214046924076"/>
          <c:y val="1.89815000889971E-2"/>
          <c:w val="0.26350771631434888"/>
          <c:h val="0.9512845996177558"/>
        </c:manualLayout>
      </c:layout>
      <c:overlay val="0"/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81035954842995E-2"/>
          <c:y val="0.10904189657939241"/>
          <c:w val="0.40193580621699398"/>
          <c:h val="0.61289563505289535"/>
        </c:manualLayout>
      </c:layout>
      <c:pieChart>
        <c:varyColors val="1"/>
        <c:ser>
          <c:idx val="0"/>
          <c:order val="0"/>
          <c:tx>
            <c:strRef>
              <c:f>Лист2!$A$6</c:f>
              <c:strCache>
                <c:ptCount val="1"/>
                <c:pt idx="0">
                  <c:v>Виды затрат</c:v>
                </c:pt>
              </c:strCache>
            </c:strRef>
          </c:tx>
          <c:dLbls>
            <c:dLbl>
              <c:idx val="0"/>
              <c:layout>
                <c:manualLayout>
                  <c:x val="4.17670682730924E-2"/>
                  <c:y val="0"/>
                </c:manualLayout>
              </c:layout>
              <c:tx>
                <c:rich>
                  <a:bodyPr rot="0"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Приобретение лекарств</a:t>
                    </a:r>
                    <a:r>
                      <a:rPr lang="ru-RU" sz="1200" b="1" i="0" u="none" strike="noStrike" kern="1200" baseline="0" dirty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;</a:t>
                    </a:r>
                  </a:p>
                  <a:p>
                    <a:pPr algn="ctr" rtl="0">
                      <a:defRPr lang="ru-RU" sz="1200" b="1" i="0" u="none" strike="noStrike" kern="1200" baseline="0" dirty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 dirty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45 </a:t>
                    </a:r>
                    <a:r>
                      <a:rPr lang="ru-RU" sz="1200" b="1" i="0" u="none" strike="noStrike" kern="1200" baseline="0" dirty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494,00   </a:t>
                    </a:r>
                  </a:p>
                </c:rich>
              </c:tx>
              <c:spPr>
                <a:noFill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3A6-4169-B162-1F45DD1F9D44}"/>
                </c:ext>
              </c:extLst>
            </c:dLbl>
            <c:dLbl>
              <c:idx val="1"/>
              <c:layout/>
              <c:tx>
                <c:rich>
                  <a:bodyPr rot="0"/>
                  <a:lstStyle/>
                  <a:p>
                    <a:pPr>
                      <a:defRPr sz="1200" b="1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1200" dirty="0">
                        <a:latin typeface="Arial" pitchFamily="34" charset="0"/>
                        <a:cs typeface="Arial" pitchFamily="34" charset="0"/>
                      </a:rPr>
                      <a:t>Приобретение строительных </a:t>
                    </a:r>
                    <a:r>
                      <a:rPr lang="ru-RU" sz="1200" dirty="0" smtClean="0">
                        <a:latin typeface="Arial" pitchFamily="34" charset="0"/>
                        <a:cs typeface="Arial" pitchFamily="34" charset="0"/>
                      </a:rPr>
                      <a:t>материалов;</a:t>
                    </a:r>
                  </a:p>
                  <a:p>
                    <a:pPr>
                      <a:defRPr sz="1200" b="1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1200" dirty="0" smtClean="0">
                        <a:latin typeface="Arial" pitchFamily="34" charset="0"/>
                        <a:cs typeface="Arial" pitchFamily="34" charset="0"/>
                      </a:rPr>
                      <a:t>718 </a:t>
                    </a:r>
                    <a:r>
                      <a:rPr lang="ru-RU" sz="1200" dirty="0">
                        <a:latin typeface="Arial" pitchFamily="34" charset="0"/>
                        <a:cs typeface="Arial" pitchFamily="34" charset="0"/>
                      </a:rPr>
                      <a:t>545,09   </a:t>
                    </a:r>
                  </a:p>
                </c:rich>
              </c:tx>
              <c:spPr>
                <a:noFill/>
              </c:sp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3A6-4169-B162-1F45DD1F9D44}"/>
                </c:ext>
              </c:extLst>
            </c:dLbl>
            <c:dLbl>
              <c:idx val="2"/>
              <c:layout>
                <c:manualLayout>
                  <c:x val="-6.4257028112449212E-3"/>
                  <c:y val="2.4495735041785479E-2"/>
                </c:manualLayout>
              </c:layout>
              <c:tx>
                <c:rich>
                  <a:bodyPr rot="0"/>
                  <a:lstStyle/>
                  <a:p>
                    <a:pPr algn="ctr" rtl="0">
                      <a:def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Приобретение мягкого инвентаря</a:t>
                    </a:r>
                    <a:r>
                      <a:rPr lang="ru-RU" sz="1200" b="1" i="0" u="none" strike="noStrike" kern="1200" baseline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;</a:t>
                    </a:r>
                  </a:p>
                  <a:p>
                    <a:pPr algn="ctr" rtl="0">
                      <a:def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149 </a:t>
                    </a:r>
                    <a:r>
                      <a: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660,00   </a:t>
                    </a:r>
                  </a:p>
                </c:rich>
              </c:tx>
              <c:spPr>
                <a:noFill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3A6-4169-B162-1F45DD1F9D44}"/>
                </c:ext>
              </c:extLst>
            </c:dLbl>
            <c:dLbl>
              <c:idx val="3"/>
              <c:layout/>
              <c:tx>
                <c:rich>
                  <a:bodyPr rot="0"/>
                  <a:lstStyle/>
                  <a:p>
                    <a:pPr algn="ctr" rtl="0">
                      <a:def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Приобретение материальных </a:t>
                    </a:r>
                    <a:r>
                      <a:rPr lang="ru-RU" sz="1200" b="1" i="0" u="none" strike="noStrike" kern="1200" baseline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запасов;</a:t>
                    </a:r>
                  </a:p>
                  <a:p>
                    <a:pPr algn="ctr" rtl="0">
                      <a:def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1 </a:t>
                    </a:r>
                    <a:r>
                      <a: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430 024,83   </a:t>
                    </a:r>
                  </a:p>
                </c:rich>
              </c:tx>
              <c:spPr>
                <a:noFill/>
              </c:sp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3A6-4169-B162-1F45DD1F9D44}"/>
                </c:ext>
              </c:extLst>
            </c:dLbl>
            <c:dLbl>
              <c:idx val="4"/>
              <c:layout/>
              <c:tx>
                <c:rich>
                  <a:bodyPr rot="0"/>
                  <a:lstStyle/>
                  <a:p>
                    <a:pPr algn="ctr" rtl="0">
                      <a:def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Приобретение </a:t>
                    </a:r>
                    <a:r>
                      <a:rPr lang="ru-RU" sz="1200" b="1" i="0" u="none" strike="noStrike" kern="1200" baseline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сувениров;</a:t>
                    </a:r>
                  </a:p>
                  <a:p>
                    <a:pPr algn="ctr" rtl="0">
                      <a:def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sz="1200" b="1" i="0" u="none" strike="noStrike" kern="1200" baseline="0" smtClean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420 </a:t>
                    </a:r>
                    <a:r>
                      <a:rPr lang="ru-RU" sz="1200" b="1" i="0" u="none" strike="noStrike" kern="1200" baseline="0">
                        <a:solidFill>
                          <a:prstClr val="black"/>
                        </a:solidFill>
                        <a:latin typeface="Arial" pitchFamily="34" charset="0"/>
                        <a:ea typeface="+mn-ea"/>
                        <a:cs typeface="Arial" pitchFamily="34" charset="0"/>
                      </a:rPr>
                      <a:t>863,09   </a:t>
                    </a:r>
                  </a:p>
                </c:rich>
              </c:tx>
              <c:spPr>
                <a:noFill/>
              </c:sp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3A6-4169-B162-1F45DD1F9D44}"/>
                </c:ext>
              </c:extLst>
            </c:dLbl>
            <c:spPr>
              <a:noFill/>
            </c:spPr>
            <c:txPr>
              <a:bodyPr rot="0"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Лист2!$A$7:$A$11</c:f>
              <c:strCache>
                <c:ptCount val="5"/>
                <c:pt idx="0">
                  <c:v>Приобретение лекарств</c:v>
                </c:pt>
                <c:pt idx="1">
                  <c:v>Приобретение строительных материалов</c:v>
                </c:pt>
                <c:pt idx="2">
                  <c:v>Приобретение мягкого инвентаря</c:v>
                </c:pt>
                <c:pt idx="3">
                  <c:v>Приобретение материальных запасов</c:v>
                </c:pt>
                <c:pt idx="4">
                  <c:v>Приобретение сувениров</c:v>
                </c:pt>
              </c:strCache>
            </c:strRef>
          </c:cat>
          <c:val>
            <c:numRef>
              <c:f>Лист2!$D$7:$D$11</c:f>
              <c:numCache>
                <c:formatCode>_(* #,##0.00_);_(* \(#,##0.00\);_(* "-"??_);_(@_)</c:formatCode>
                <c:ptCount val="5"/>
                <c:pt idx="0">
                  <c:v>45494</c:v>
                </c:pt>
                <c:pt idx="1">
                  <c:v>718545.09</c:v>
                </c:pt>
                <c:pt idx="2">
                  <c:v>149660</c:v>
                </c:pt>
                <c:pt idx="3">
                  <c:v>1430024.83</c:v>
                </c:pt>
                <c:pt idx="4">
                  <c:v>420863.08999999997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3A6-4169-B162-1F45DD1F9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56"/>
      </c:pieChart>
    </c:plotArea>
    <c:legend>
      <c:legendPos val="r"/>
      <c:layout>
        <c:manualLayout>
          <c:xMode val="edge"/>
          <c:yMode val="edge"/>
          <c:x val="0.67258716756790948"/>
          <c:y val="1.5738991963855874E-2"/>
          <c:w val="0.31295500110678937"/>
          <c:h val="0.47921799462296671"/>
        </c:manualLayout>
      </c:layout>
      <c:overlay val="0"/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646277834572915E-2"/>
          <c:y val="0.10839296147905124"/>
          <c:w val="0.52599889512786047"/>
          <c:h val="0.74866849918414402"/>
        </c:manualLayout>
      </c:layout>
      <c:pieChart>
        <c:varyColors val="1"/>
        <c:ser>
          <c:idx val="0"/>
          <c:order val="0"/>
          <c:dLbls>
            <c:dLbl>
              <c:idx val="1"/>
              <c:layout>
                <c:manualLayout>
                  <c:x val="-1.6180669018427105E-2"/>
                  <c:y val="3.22425393339032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209-4430-B42C-C9047AB8C647}"/>
                </c:ext>
              </c:extLst>
            </c:dLbl>
            <c:dLbl>
              <c:idx val="2"/>
              <c:layout>
                <c:manualLayout>
                  <c:x val="-3.7215538742382342E-2"/>
                  <c:y val="3.915165490545392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209-4430-B42C-C9047AB8C647}"/>
                </c:ext>
              </c:extLst>
            </c:dLbl>
            <c:dLbl>
              <c:idx val="3"/>
              <c:layout>
                <c:manualLayout>
                  <c:x val="-1.9416802822112528E-2"/>
                  <c:y val="-9.2121540954009234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209-4430-B42C-C9047AB8C647}"/>
                </c:ext>
              </c:extLst>
            </c:dLbl>
            <c:dLbl>
              <c:idx val="4"/>
              <c:layout>
                <c:manualLayout>
                  <c:x val="-1.7798735920269818E-2"/>
                  <c:y val="-2.303038523850230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209-4430-B42C-C9047AB8C647}"/>
                </c:ext>
              </c:extLst>
            </c:dLbl>
            <c:dLbl>
              <c:idx val="5"/>
              <c:layout>
                <c:manualLayout>
                  <c:x val="-3.3979404938696924E-2"/>
                  <c:y val="1.84243081908018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209-4430-B42C-C9047AB8C647}"/>
                </c:ext>
              </c:extLst>
            </c:dLbl>
            <c:dLbl>
              <c:idx val="9"/>
              <c:layout>
                <c:manualLayout>
                  <c:x val="0"/>
                  <c:y val="-0.1566066196218156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209-4430-B42C-C9047AB8C647}"/>
                </c:ext>
              </c:extLst>
            </c:dLbl>
            <c:dLbl>
              <c:idx val="12"/>
              <c:layout>
                <c:manualLayout>
                  <c:x val="6.6340742975551134E-2"/>
                  <c:y val="-4.606077047700461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209-4430-B42C-C9047AB8C6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Лист3!$B$2:$B$14</c:f>
              <c:strCache>
                <c:ptCount val="13"/>
                <c:pt idx="0">
                  <c:v>Строительные материалы</c:v>
                </c:pt>
                <c:pt idx="1">
                  <c:v>Сантехнические материалы</c:v>
                </c:pt>
                <c:pt idx="2">
                  <c:v>Канцелярские товары</c:v>
                </c:pt>
                <c:pt idx="3">
                  <c:v>Осветительное оборудование</c:v>
                </c:pt>
                <c:pt idx="4">
                  <c:v>Спортинвентарь</c:v>
                </c:pt>
                <c:pt idx="5">
                  <c:v>Бытовая химия</c:v>
                </c:pt>
                <c:pt idx="6">
                  <c:v>Полиграфия</c:v>
                </c:pt>
                <c:pt idx="7">
                  <c:v>Медикаменты</c:v>
                </c:pt>
                <c:pt idx="8">
                  <c:v>Картриджи, тонер, комплектующие</c:v>
                </c:pt>
                <c:pt idx="9">
                  <c:v>Сувениры</c:v>
                </c:pt>
                <c:pt idx="10">
                  <c:v>Текстиль</c:v>
                </c:pt>
                <c:pt idx="11">
                  <c:v>Материалы и оборудования для кабинета НВП</c:v>
                </c:pt>
                <c:pt idx="12">
                  <c:v>Прочие материальные запасы</c:v>
                </c:pt>
              </c:strCache>
            </c:strRef>
          </c:cat>
          <c:val>
            <c:numRef>
              <c:f>Лист3!$C$2:$C$14</c:f>
              <c:numCache>
                <c:formatCode>#,##0.00</c:formatCode>
                <c:ptCount val="13"/>
                <c:pt idx="0">
                  <c:v>737841.44</c:v>
                </c:pt>
                <c:pt idx="1">
                  <c:v>88448.81</c:v>
                </c:pt>
                <c:pt idx="2">
                  <c:v>260652.84000000003</c:v>
                </c:pt>
                <c:pt idx="3">
                  <c:v>104005</c:v>
                </c:pt>
                <c:pt idx="4">
                  <c:v>62477</c:v>
                </c:pt>
                <c:pt idx="5">
                  <c:v>64936.46</c:v>
                </c:pt>
                <c:pt idx="6">
                  <c:v>274094.5</c:v>
                </c:pt>
                <c:pt idx="7">
                  <c:v>45494</c:v>
                </c:pt>
                <c:pt idx="8">
                  <c:v>339087</c:v>
                </c:pt>
                <c:pt idx="9">
                  <c:v>420863.08999999997</c:v>
                </c:pt>
                <c:pt idx="10">
                  <c:v>153660</c:v>
                </c:pt>
                <c:pt idx="11">
                  <c:v>76050</c:v>
                </c:pt>
                <c:pt idx="12">
                  <c:v>136976.87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209-4430-B42C-C9047AB8C6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9706959165597293"/>
          <c:y val="7.5597692899423913E-3"/>
          <c:w val="0.29322200693297074"/>
          <c:h val="0.98027438437241476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АХР</a:t>
                    </a:r>
                  </a:p>
                  <a:p>
                    <a:r>
                      <a:rPr lang="ru-RU" smtClean="0"/>
                      <a:t>310 092,48 (11%)</a:t>
                    </a:r>
                    <a:endParaRPr lang="ru-RU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075-4603-8CD9-6AD2C783065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Библиотека</a:t>
                    </a:r>
                  </a:p>
                  <a:p>
                    <a:r>
                      <a:rPr lang="ru-RU" smtClean="0"/>
                      <a:t>36 194,92 (1%)</a:t>
                    </a:r>
                    <a:endParaRPr lang="ru-RU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075-4603-8CD9-6AD2C7830658}"/>
                </c:ext>
              </c:extLst>
            </c:dLbl>
            <c:dLbl>
              <c:idx val="2"/>
              <c:layout>
                <c:manualLayout>
                  <c:x val="1.5889125432509501E-3"/>
                  <c:y val="5.216556532842203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Бухгалтерия</a:t>
                    </a:r>
                  </a:p>
                  <a:p>
                    <a:r>
                      <a:rPr lang="ru-RU" dirty="0" smtClean="0"/>
                      <a:t>114,00 (0%)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075-4603-8CD9-6AD2C7830658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ВУР</a:t>
                    </a:r>
                  </a:p>
                  <a:p>
                    <a:r>
                      <a:rPr lang="ru-RU" smtClean="0"/>
                      <a:t>756 887,10 (27%)</a:t>
                    </a:r>
                    <a:endParaRPr lang="ru-RU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075-4603-8CD9-6AD2C7830658}"/>
                </c:ext>
              </c:extLst>
            </c:dLbl>
            <c:dLbl>
              <c:idx val="4"/>
              <c:layout>
                <c:manualLayout>
                  <c:x val="0.10010149022480985"/>
                  <c:y val="4.7197416249524698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ГМиИГИ</a:t>
                    </a:r>
                    <a:endParaRPr lang="ru-RU" dirty="0" smtClean="0"/>
                  </a:p>
                  <a:p>
                    <a:r>
                      <a:rPr lang="ru-RU" dirty="0" smtClean="0"/>
                      <a:t>50 480,00 (2%)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075-4603-8CD9-6AD2C7830658}"/>
                </c:ext>
              </c:extLst>
            </c:dLbl>
            <c:dLbl>
              <c:idx val="5"/>
              <c:layout>
                <c:manualLayout>
                  <c:x val="-1.5889125432509501E-3"/>
                  <c:y val="1.4904447236692011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МиИ</a:t>
                    </a:r>
                    <a:endParaRPr lang="ru-RU" dirty="0" smtClean="0"/>
                  </a:p>
                  <a:p>
                    <a:r>
                      <a:rPr lang="ru-RU" dirty="0" smtClean="0"/>
                      <a:t>3 350,00 (0%)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075-4603-8CD9-6AD2C7830658}"/>
                </c:ext>
              </c:extLst>
            </c:dLbl>
            <c:dLbl>
              <c:idx val="6"/>
              <c:layout>
                <c:manualLayout>
                  <c:x val="-7.9445627162547505E-3"/>
                  <c:y val="-3.2292969012832691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Нерюнгристрой</a:t>
                    </a:r>
                    <a:endParaRPr lang="ru-RU" dirty="0" smtClean="0"/>
                  </a:p>
                  <a:p>
                    <a:r>
                      <a:rPr lang="ru-RU" dirty="0" smtClean="0"/>
                      <a:t>110 042,00 (4%)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075-4603-8CD9-6AD2C7830658}"/>
                </c:ext>
              </c:extLst>
            </c:dLbl>
            <c:dLbl>
              <c:idx val="7"/>
              <c:layout>
                <c:manualLayout>
                  <c:x val="-1.430021288925855E-2"/>
                  <c:y val="-2.98088944733840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Общежитие</a:t>
                    </a:r>
                  </a:p>
                  <a:p>
                    <a:r>
                      <a:rPr lang="ru-RU" dirty="0" smtClean="0"/>
                      <a:t>75 816,00 (3%)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075-4603-8CD9-6AD2C7830658}"/>
                </c:ext>
              </c:extLst>
            </c:dLbl>
            <c:dLbl>
              <c:idx val="8"/>
              <c:layout>
                <c:manualLayout>
                  <c:x val="-1.430021288925855E-2"/>
                  <c:y val="-2.98088944733839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Кафедра ОД</a:t>
                    </a:r>
                  </a:p>
                  <a:p>
                    <a:r>
                      <a:rPr lang="ru-RU" dirty="0" smtClean="0"/>
                      <a:t>100 </a:t>
                    </a:r>
                    <a:r>
                      <a:rPr lang="ru-RU" dirty="0"/>
                      <a:t>809,81 </a:t>
                    </a:r>
                    <a:r>
                      <a:rPr lang="ru-RU" dirty="0" smtClean="0"/>
                      <a:t>(4%)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075-4603-8CD9-6AD2C7830658}"/>
                </c:ext>
              </c:extLst>
            </c:dLbl>
            <c:dLbl>
              <c:idx val="9"/>
              <c:layout>
                <c:manualLayout>
                  <c:x val="3.1778250865019003E-3"/>
                  <c:y val="-1.738852177614068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ОНИиИД</a:t>
                    </a:r>
                    <a:endParaRPr lang="ru-RU" dirty="0" smtClean="0"/>
                  </a:p>
                  <a:p>
                    <a:r>
                      <a:rPr lang="ru-RU" dirty="0" smtClean="0"/>
                      <a:t>94 767,50 (3%)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075-4603-8CD9-6AD2C7830658}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smtClean="0"/>
                      <a:t>ОТКВТиК</a:t>
                    </a:r>
                  </a:p>
                  <a:p>
                    <a:r>
                      <a:rPr lang="ru-RU" smtClean="0"/>
                      <a:t>302 295,00 (11%)</a:t>
                    </a:r>
                    <a:endParaRPr lang="ru-RU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075-4603-8CD9-6AD2C7830658}"/>
                </c:ext>
              </c:extLst>
            </c:dLbl>
            <c:dLbl>
              <c:idx val="11"/>
              <c:layout>
                <c:manualLayout>
                  <c:x val="-1.9066950519011402E-2"/>
                  <c:y val="5.7133714407319375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ОФКСиДО</a:t>
                    </a:r>
                    <a:endParaRPr lang="ru-RU" dirty="0" smtClean="0"/>
                  </a:p>
                  <a:p>
                    <a:r>
                      <a:rPr lang="ru-RU" dirty="0" smtClean="0"/>
                      <a:t>38 530,00 (1%)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D075-4603-8CD9-6AD2C7830658}"/>
                </c:ext>
              </c:extLst>
            </c:dLbl>
            <c:dLbl>
              <c:idx val="12"/>
              <c:layout>
                <c:manualLayout>
                  <c:x val="-5.4023026470532302E-2"/>
                  <c:y val="5.7133714407319375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Кафера</a:t>
                    </a:r>
                    <a:r>
                      <a:rPr lang="ru-RU" dirty="0" smtClean="0"/>
                      <a:t> </a:t>
                    </a:r>
                    <a:r>
                      <a:rPr lang="ru-RU" dirty="0" err="1" smtClean="0"/>
                      <a:t>ПиМНО</a:t>
                    </a:r>
                    <a:endParaRPr lang="ru-RU" dirty="0" smtClean="0"/>
                  </a:p>
                  <a:p>
                    <a:r>
                      <a:rPr lang="ru-RU" dirty="0" smtClean="0"/>
                      <a:t>119 428,04 (4%)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D075-4603-8CD9-6AD2C7830658}"/>
                </c:ext>
              </c:extLst>
            </c:dLbl>
            <c:dLbl>
              <c:idx val="13"/>
              <c:layout>
                <c:manualLayout>
                  <c:x val="-1.430021288925855E-2"/>
                  <c:y val="2.73248199339353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Кафедра СД</a:t>
                    </a:r>
                  </a:p>
                  <a:p>
                    <a:r>
                      <a:rPr lang="ru-RU" dirty="0" smtClean="0"/>
                      <a:t>16 732,00 (1%)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D075-4603-8CD9-6AD2C7830658}"/>
                </c:ext>
              </c:extLst>
            </c:dLbl>
            <c:dLbl>
              <c:idx val="14"/>
              <c:layout>
                <c:manualLayout>
                  <c:x val="7.9445502051323627E-2"/>
                  <c:y val="-2.9809090069804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УМО</a:t>
                    </a:r>
                  </a:p>
                  <a:p>
                    <a:r>
                      <a:rPr lang="ru-RU" dirty="0" smtClean="0"/>
                      <a:t>82 719,00 (3%)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D075-4603-8CD9-6AD2C7830658}"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ru-RU" smtClean="0"/>
                      <a:t>Хозслужба</a:t>
                    </a:r>
                  </a:p>
                  <a:p>
                    <a:r>
                      <a:rPr lang="ru-RU" smtClean="0"/>
                      <a:t>663 829,16 (24%)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D075-4603-8CD9-6AD2C7830658}"/>
                </c:ext>
              </c:extLst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ru-RU" dirty="0"/>
                      <a:t>Кафедра </a:t>
                    </a:r>
                    <a:r>
                      <a:rPr lang="ru-RU" dirty="0" err="1" smtClean="0"/>
                      <a:t>ЭиСГД</a:t>
                    </a:r>
                    <a:endParaRPr lang="ru-RU" dirty="0" smtClean="0"/>
                  </a:p>
                  <a:p>
                    <a:r>
                      <a:rPr lang="ru-RU" dirty="0" smtClean="0"/>
                      <a:t>2 500,00 (0%)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D075-4603-8CD9-6AD2C78306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Лист7!$B$2:$B$18</c:f>
              <c:strCache>
                <c:ptCount val="17"/>
                <c:pt idx="0">
                  <c:v>АХР</c:v>
                </c:pt>
                <c:pt idx="1">
                  <c:v>Библиотека</c:v>
                </c:pt>
                <c:pt idx="2">
                  <c:v>Бухгалтерия</c:v>
                </c:pt>
                <c:pt idx="3">
                  <c:v>ВУР</c:v>
                </c:pt>
                <c:pt idx="4">
                  <c:v>ГМиИГИ</c:v>
                </c:pt>
                <c:pt idx="5">
                  <c:v>МиИ</c:v>
                </c:pt>
                <c:pt idx="6">
                  <c:v>Нерюнгристрой</c:v>
                </c:pt>
                <c:pt idx="7">
                  <c:v>Общежитие</c:v>
                </c:pt>
                <c:pt idx="8">
                  <c:v>Кафедра ОД</c:v>
                </c:pt>
                <c:pt idx="9">
                  <c:v>ОНИиИД</c:v>
                </c:pt>
                <c:pt idx="10">
                  <c:v>ОТКВТиК</c:v>
                </c:pt>
                <c:pt idx="11">
                  <c:v>ОФКСиДО</c:v>
                </c:pt>
                <c:pt idx="12">
                  <c:v>Кафера ПиМНО</c:v>
                </c:pt>
                <c:pt idx="13">
                  <c:v>Кафедра СД</c:v>
                </c:pt>
                <c:pt idx="14">
                  <c:v>УМО</c:v>
                </c:pt>
                <c:pt idx="15">
                  <c:v>Хозслужба</c:v>
                </c:pt>
                <c:pt idx="16">
                  <c:v>Кафедра ЭиСГД</c:v>
                </c:pt>
              </c:strCache>
            </c:strRef>
          </c:cat>
          <c:val>
            <c:numRef>
              <c:f>Лист7!$C$2:$C$18</c:f>
              <c:numCache>
                <c:formatCode>_(* #,##0.00_);_(* \(#,##0.00\);_(* "-"??_);_(@_)</c:formatCode>
                <c:ptCount val="17"/>
                <c:pt idx="0">
                  <c:v>310092.48</c:v>
                </c:pt>
                <c:pt idx="1">
                  <c:v>36194.92</c:v>
                </c:pt>
                <c:pt idx="2">
                  <c:v>114</c:v>
                </c:pt>
                <c:pt idx="3">
                  <c:v>756887.10000000009</c:v>
                </c:pt>
                <c:pt idx="4">
                  <c:v>50480</c:v>
                </c:pt>
                <c:pt idx="5">
                  <c:v>3350</c:v>
                </c:pt>
                <c:pt idx="6">
                  <c:v>110042</c:v>
                </c:pt>
                <c:pt idx="7">
                  <c:v>75816</c:v>
                </c:pt>
                <c:pt idx="8">
                  <c:v>100809.80999999998</c:v>
                </c:pt>
                <c:pt idx="9">
                  <c:v>94767.5</c:v>
                </c:pt>
                <c:pt idx="10">
                  <c:v>302295</c:v>
                </c:pt>
                <c:pt idx="11">
                  <c:v>38530</c:v>
                </c:pt>
                <c:pt idx="12">
                  <c:v>119428.04000000001</c:v>
                </c:pt>
                <c:pt idx="13">
                  <c:v>16732</c:v>
                </c:pt>
                <c:pt idx="14">
                  <c:v>82719</c:v>
                </c:pt>
                <c:pt idx="15">
                  <c:v>663829.16</c:v>
                </c:pt>
                <c:pt idx="16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D075-4603-8CD9-6AD2C78306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63"/>
      </c:pieChart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9A3ED-0A63-4E32-8E0D-AF58F5156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77116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3251"/>
            <a:ext cx="5409562" cy="4473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4BECC-DADC-43B2-821F-37815BA04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124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A39BCC-F35B-4369-A65C-D630FEAEC645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ОБ ИТОГАХ РАЗВИТИЯ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В 2023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441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Сравнение расходов</a:t>
            </a:r>
            <a:br>
              <a:rPr lang="ru-RU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2018-2023 годов</a:t>
            </a:r>
            <a:endParaRPr lang="ru-RU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300486"/>
              </p:ext>
            </p:extLst>
          </p:nvPr>
        </p:nvGraphicFramePr>
        <p:xfrm>
          <a:off x="1187623" y="1628800"/>
          <a:ext cx="7632852" cy="48245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8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81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11 273 748,36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14 145 527,84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109 197,87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13 439 502,30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18 130 060,91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19 149 522,57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856 580,73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8 535 131,42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6 980 950,40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9 734 270,51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12 311 527,67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9 316 594,47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основных средств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954,50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3 917 158,20</a:t>
                      </a:r>
                      <a:endParaRPr kumimoji="0"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6 362 078,50</a:t>
                      </a:r>
                      <a:endParaRPr kumimoji="0"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2 131 978,02</a:t>
                      </a:r>
                      <a:endParaRPr kumimoji="0"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712 369,00 </a:t>
                      </a:r>
                      <a:endParaRPr kumimoji="0" lang="ru-RU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материальных запасов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254 633,63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3 487 156,53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2 934 979,80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2 018 271,84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2 764 587,01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 и связь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853,24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819 560,40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</a:t>
                      </a:r>
                    </a:p>
                    <a:p>
                      <a:pPr algn="r" fontAlgn="b"/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620 423,88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926 413,56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1 062 466,62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957 199,87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368,21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172 235,10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137 566,84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203 642,50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675,80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158 125,80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188 952,60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269 084,36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работы и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499 783,72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16 853 139,05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17 906 808,81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19 194 994,87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0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448 598,19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50 580 744,62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53 887 633,31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52 567 994,65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495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средства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546119"/>
              </p:ext>
            </p:extLst>
          </p:nvPr>
        </p:nvGraphicFramePr>
        <p:xfrm>
          <a:off x="1115616" y="1412776"/>
          <a:ext cx="7848872" cy="524516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328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03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Вид ОС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036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Мебель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160 700,00   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36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Компьютерная и оргтехника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348 793,00   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36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Государственная и мемориальная символика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78 130,00   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36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Спортивное оборудование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24 946,00   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036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Научное оборудование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99 800,00   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036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712 369,00   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190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средства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15664"/>
              </p:ext>
            </p:extLst>
          </p:nvPr>
        </p:nvGraphicFramePr>
        <p:xfrm>
          <a:off x="1115616" y="1268760"/>
          <a:ext cx="799288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391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 (по группам)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4003006"/>
              </p:ext>
            </p:extLst>
          </p:nvPr>
        </p:nvGraphicFramePr>
        <p:xfrm>
          <a:off x="1115616" y="1340768"/>
          <a:ext cx="790575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341702"/>
              </p:ext>
            </p:extLst>
          </p:nvPr>
        </p:nvGraphicFramePr>
        <p:xfrm>
          <a:off x="2771801" y="5263852"/>
          <a:ext cx="6274171" cy="13335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4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Виды затрат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БС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лекарств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45 494,00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          -  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45 494,00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строительных материалов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188 500,00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530 045,09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718 545,09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мягкого инвентаря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91 950,00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57 710,00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149 660,00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материальных запасов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600 158,82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829 866,01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1 430 024,83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сувениров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367 431,09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53 432,00  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420 863,09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1 293 533,91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1 471 053,10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2 764 587,01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29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62588"/>
              </p:ext>
            </p:extLst>
          </p:nvPr>
        </p:nvGraphicFramePr>
        <p:xfrm>
          <a:off x="1115616" y="1485900"/>
          <a:ext cx="7848872" cy="4714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0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Строительные материалы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737 841,44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Сантехнические материалы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88 448,81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Канцелярские товары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260 652,84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Осветительное оборудование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104 005,00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Спортинвентарь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62 477,00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Бытовая химия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64 936,46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Полиграфия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274 094,50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Медикаменты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45 494,00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Картриджи, тонер, комплектующие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339 087,00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Сувениры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420 863,09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Текстиль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153 660,00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Материалы и оборудования для кабинета НВП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76 050,00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материальные запасы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136 976,87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2 764 587,01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264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6161012"/>
              </p:ext>
            </p:extLst>
          </p:nvPr>
        </p:nvGraphicFramePr>
        <p:xfrm>
          <a:off x="1115616" y="1154906"/>
          <a:ext cx="7848872" cy="5514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491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Материалы</a:t>
            </a:r>
            <a:br>
              <a:rPr lang="ru-RU" dirty="0" smtClean="0"/>
            </a:br>
            <a:r>
              <a:rPr lang="ru-RU" dirty="0" smtClean="0"/>
              <a:t>(по подразделениям)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6818902"/>
              </p:ext>
            </p:extLst>
          </p:nvPr>
        </p:nvGraphicFramePr>
        <p:xfrm>
          <a:off x="1043608" y="1556792"/>
          <a:ext cx="799288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1644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Итоги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развития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2023 </a:t>
            </a:r>
            <a:r>
              <a:rPr lang="ru-RU" dirty="0">
                <a:latin typeface="Arial" pitchFamily="34" charset="0"/>
                <a:cs typeface="Arial" pitchFamily="34" charset="0"/>
              </a:rPr>
              <a:t>г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принять к сведению</a:t>
            </a:r>
          </a:p>
        </p:txBody>
      </p:sp>
    </p:spTree>
    <p:extLst>
      <p:ext uri="{BB962C8B-B14F-4D97-AF65-F5344CB8AC3E}">
        <p14:creationId xmlns:p14="http://schemas.microsoft.com/office/powerpoint/2010/main" val="450757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2567</TotalTime>
  <Words>558</Words>
  <Application>Microsoft Office PowerPoint</Application>
  <PresentationFormat>Экран (4:3)</PresentationFormat>
  <Paragraphs>232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ОБ ИТОГАХ РАЗВИТИЯ МАТЕРИАЛЬНО-ТЕХНИЧЕСКОЙ БАЗЫ ТИ (Ф) СВФУ В Г. НЕРЮНГРИ В 2023 Г.</vt:lpstr>
      <vt:lpstr>Сравнение расходов 2018-2023 годов</vt:lpstr>
      <vt:lpstr>Основные средства</vt:lpstr>
      <vt:lpstr>Основные средства</vt:lpstr>
      <vt:lpstr>Материалы (по группам)</vt:lpstr>
      <vt:lpstr>Материалы</vt:lpstr>
      <vt:lpstr>Материалы</vt:lpstr>
      <vt:lpstr>Материалы (по подразделениям)</vt:lpstr>
      <vt:lpstr>Проект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Лидия Дмитриевна Ядреева</cp:lastModifiedBy>
  <cp:revision>64</cp:revision>
  <cp:lastPrinted>2024-01-26T01:32:21Z</cp:lastPrinted>
  <dcterms:created xsi:type="dcterms:W3CDTF">2018-12-13T01:41:32Z</dcterms:created>
  <dcterms:modified xsi:type="dcterms:W3CDTF">2024-01-26T01:32:24Z</dcterms:modified>
</cp:coreProperties>
</file>