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65" r:id="rId2"/>
    <p:sldId id="257" r:id="rId3"/>
    <p:sldId id="258" r:id="rId4"/>
    <p:sldId id="261" r:id="rId5"/>
    <p:sldId id="259" r:id="rId6"/>
    <p:sldId id="262" r:id="rId7"/>
    <p:sldId id="263" r:id="rId8"/>
    <p:sldId id="264" r:id="rId9"/>
    <p:sldId id="269" r:id="rId10"/>
    <p:sldId id="272" r:id="rId11"/>
    <p:sldId id="270" r:id="rId12"/>
    <p:sldId id="271" r:id="rId13"/>
    <p:sldId id="273" r:id="rId14"/>
    <p:sldId id="274" r:id="rId15"/>
    <p:sldId id="275" r:id="rId16"/>
    <p:sldId id="276" r:id="rId17"/>
    <p:sldId id="281" r:id="rId18"/>
    <p:sldId id="282" r:id="rId19"/>
    <p:sldId id="266" r:id="rId20"/>
    <p:sldId id="267" r:id="rId21"/>
    <p:sldId id="277" r:id="rId22"/>
    <p:sldId id="284" r:id="rId23"/>
    <p:sldId id="278" r:id="rId24"/>
    <p:sldId id="279" r:id="rId25"/>
    <p:sldId id="280" r:id="rId26"/>
    <p:sldId id="283" r:id="rId27"/>
    <p:sldId id="285" r:id="rId28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DC18"/>
    <a:srgbClr val="2C10F8"/>
    <a:srgbClr val="2C0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FBB60C-68E6-464C-9CBE-B7E9631FEA28}" type="doc">
      <dgm:prSet loTypeId="urn:microsoft.com/office/officeart/2005/8/layout/vList2" loCatId="list" qsTypeId="urn:microsoft.com/office/officeart/2005/8/quickstyle/simple5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580604C2-5519-4F4B-BC31-910E64E265D1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Электропривод и автоматизация производственных процессов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C81E47-5C58-4D01-9382-4507FC34966F}" type="parTrans" cxnId="{1E0DB1A5-1943-4B3F-9EB5-A6CBB63DC09C}">
      <dgm:prSet/>
      <dgm:spPr/>
      <dgm:t>
        <a:bodyPr/>
        <a:lstStyle/>
        <a:p>
          <a:endParaRPr lang="ru-RU" sz="1400" b="0"/>
        </a:p>
      </dgm:t>
    </dgm:pt>
    <dgm:pt modelId="{964BB748-6D09-496F-B40B-C962D29A9F70}" type="sibTrans" cxnId="{1E0DB1A5-1943-4B3F-9EB5-A6CBB63DC09C}">
      <dgm:prSet/>
      <dgm:spPr/>
      <dgm:t>
        <a:bodyPr/>
        <a:lstStyle/>
        <a:p>
          <a:endParaRPr lang="ru-RU" sz="1400" b="0"/>
        </a:p>
      </dgm:t>
    </dgm:pt>
    <dgm:pt modelId="{A4A9BEC5-CCEB-4911-BA8D-D04CFA9ACDCF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Математика и информатика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AB197C-2B5A-430B-A023-CD6FF727E25A}" type="parTrans" cxnId="{9F9190BF-7A9D-49F8-BB30-798C069A5816}">
      <dgm:prSet/>
      <dgm:spPr/>
      <dgm:t>
        <a:bodyPr/>
        <a:lstStyle/>
        <a:p>
          <a:endParaRPr lang="ru-RU" sz="1400" b="0"/>
        </a:p>
      </dgm:t>
    </dgm:pt>
    <dgm:pt modelId="{FB9AE388-980F-4894-89F5-48CF53D6738E}" type="sibTrans" cxnId="{9F9190BF-7A9D-49F8-BB30-798C069A5816}">
      <dgm:prSet/>
      <dgm:spPr/>
      <dgm:t>
        <a:bodyPr/>
        <a:lstStyle/>
        <a:p>
          <a:endParaRPr lang="ru-RU" sz="1400" b="0"/>
        </a:p>
      </dgm:t>
    </dgm:pt>
    <dgm:pt modelId="{1394F82C-6C93-43C4-928D-C6C18E0D3638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Экономика и социально-гуманитарные дисциплины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5F8DBC-00DF-42AE-B70F-C71782ABDA00}" type="parTrans" cxnId="{0FA9BF68-641E-40B3-A651-740CADAA158A}">
      <dgm:prSet/>
      <dgm:spPr/>
      <dgm:t>
        <a:bodyPr/>
        <a:lstStyle/>
        <a:p>
          <a:endParaRPr lang="ru-RU" sz="1400" b="0"/>
        </a:p>
      </dgm:t>
    </dgm:pt>
    <dgm:pt modelId="{8AEE3C98-A7F7-4D90-B367-78FD805C0203}" type="sibTrans" cxnId="{0FA9BF68-641E-40B3-A651-740CADAA158A}">
      <dgm:prSet/>
      <dgm:spPr/>
      <dgm:t>
        <a:bodyPr/>
        <a:lstStyle/>
        <a:p>
          <a:endParaRPr lang="ru-RU" sz="1400" b="0"/>
        </a:p>
      </dgm:t>
    </dgm:pt>
    <dgm:pt modelId="{6DFC390E-EA32-49A7-994B-99A179ABE08D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Педагогика и методика начального обучения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19AB24-04D8-4A17-9FA4-0D9FA279C7B8}" type="parTrans" cxnId="{6E33A071-9ECA-44B3-B033-ABD14393D5D2}">
      <dgm:prSet/>
      <dgm:spPr/>
      <dgm:t>
        <a:bodyPr/>
        <a:lstStyle/>
        <a:p>
          <a:endParaRPr lang="ru-RU" sz="1400" b="0"/>
        </a:p>
      </dgm:t>
    </dgm:pt>
    <dgm:pt modelId="{5CFF6DF4-96C4-491B-A7F4-B01DEE2FE548}" type="sibTrans" cxnId="{6E33A071-9ECA-44B3-B033-ABD14393D5D2}">
      <dgm:prSet/>
      <dgm:spPr/>
      <dgm:t>
        <a:bodyPr/>
        <a:lstStyle/>
        <a:p>
          <a:endParaRPr lang="ru-RU" sz="1400" b="0"/>
        </a:p>
      </dgm:t>
    </dgm:pt>
    <dgm:pt modelId="{301B2C73-921B-47A3-B12F-933E09D6A7D1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Филология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E5630B8-6A80-4749-853E-AF234CFF08A5}" type="parTrans" cxnId="{D180D7CA-236F-41FA-8B92-2F6DA7502AC8}">
      <dgm:prSet/>
      <dgm:spPr/>
      <dgm:t>
        <a:bodyPr/>
        <a:lstStyle/>
        <a:p>
          <a:endParaRPr lang="ru-RU" sz="1400" b="0"/>
        </a:p>
      </dgm:t>
    </dgm:pt>
    <dgm:pt modelId="{4F5D3F8A-CEC2-4F70-994C-A7AEBD0DEFDF}" type="sibTrans" cxnId="{D180D7CA-236F-41FA-8B92-2F6DA7502AC8}">
      <dgm:prSet/>
      <dgm:spPr/>
      <dgm:t>
        <a:bodyPr/>
        <a:lstStyle/>
        <a:p>
          <a:endParaRPr lang="ru-RU" sz="1400" b="0"/>
        </a:p>
      </dgm:t>
    </dgm:pt>
    <dgm:pt modelId="{A01A138F-B56B-4ACD-82CF-FDDFF4307604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Общеобразовательные дисциплины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A5E2A9-0818-4666-87C2-F500865181F1}" type="parTrans" cxnId="{15C78801-E558-45DC-BB71-BA0ACA66225D}">
      <dgm:prSet/>
      <dgm:spPr/>
      <dgm:t>
        <a:bodyPr/>
        <a:lstStyle/>
        <a:p>
          <a:endParaRPr lang="ru-RU" sz="1400" b="0"/>
        </a:p>
      </dgm:t>
    </dgm:pt>
    <dgm:pt modelId="{95735BBB-AAD5-463C-8B6A-7FF2C0833459}" type="sibTrans" cxnId="{15C78801-E558-45DC-BB71-BA0ACA66225D}">
      <dgm:prSet/>
      <dgm:spPr/>
      <dgm:t>
        <a:bodyPr/>
        <a:lstStyle/>
        <a:p>
          <a:endParaRPr lang="ru-RU" sz="1400" b="0"/>
        </a:p>
      </dgm:t>
    </dgm:pt>
    <dgm:pt modelId="{C6209D14-E5B4-463C-A3AC-F3F427C22A8D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Горное дело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A3A469-03DE-4055-BF7A-922E6DFE2F50}" type="parTrans" cxnId="{200C5F4C-34C1-4CEB-A044-57D89EE3E81B}">
      <dgm:prSet/>
      <dgm:spPr/>
      <dgm:t>
        <a:bodyPr/>
        <a:lstStyle/>
        <a:p>
          <a:endParaRPr lang="ru-RU"/>
        </a:p>
      </dgm:t>
    </dgm:pt>
    <dgm:pt modelId="{392EB5FD-89A2-4670-81D0-465F1FE31B2D}" type="sibTrans" cxnId="{200C5F4C-34C1-4CEB-A044-57D89EE3E81B}">
      <dgm:prSet/>
      <dgm:spPr/>
      <dgm:t>
        <a:bodyPr/>
        <a:lstStyle/>
        <a:p>
          <a:endParaRPr lang="ru-RU"/>
        </a:p>
      </dgm:t>
    </dgm:pt>
    <dgm:pt modelId="{6692D09A-B044-4400-8500-1B9D20DFC696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Строительное дело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89DE23-3DE7-4C8D-80A6-1B1BB9DBDCC7}" type="sibTrans" cxnId="{28A48CDE-7C16-40BF-AD2C-8E06937C0DEF}">
      <dgm:prSet/>
      <dgm:spPr/>
      <dgm:t>
        <a:bodyPr/>
        <a:lstStyle/>
        <a:p>
          <a:endParaRPr lang="ru-RU" sz="1400" b="0"/>
        </a:p>
      </dgm:t>
    </dgm:pt>
    <dgm:pt modelId="{B0370310-8ECE-4837-B14F-97D65A73096E}" type="parTrans" cxnId="{28A48CDE-7C16-40BF-AD2C-8E06937C0DEF}">
      <dgm:prSet/>
      <dgm:spPr/>
      <dgm:t>
        <a:bodyPr/>
        <a:lstStyle/>
        <a:p>
          <a:endParaRPr lang="ru-RU" sz="1400" b="0"/>
        </a:p>
      </dgm:t>
    </dgm:pt>
    <dgm:pt modelId="{8BDD0448-1A14-40A8-8CF4-CE189B564C9F}" type="pres">
      <dgm:prSet presAssocID="{54FBB60C-68E6-464C-9CBE-B7E9631FEA2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3B36F0-A3E5-4FD9-8A51-6BCE5165A2BC}" type="pres">
      <dgm:prSet presAssocID="{6692D09A-B044-4400-8500-1B9D20DFC696}" presName="parentText" presStyleLbl="node1" presStyleIdx="0" presStyleCnt="8" custLinFactY="-45125" custLinFactNeighborX="-156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9DF07A-6CF3-4A28-8860-00FF716DF556}" type="pres">
      <dgm:prSet presAssocID="{6489DE23-3DE7-4C8D-80A6-1B1BB9DBDCC7}" presName="spacer" presStyleCnt="0"/>
      <dgm:spPr/>
    </dgm:pt>
    <dgm:pt modelId="{3B5070B8-B54E-4C57-AE2F-1768AE517A99}" type="pres">
      <dgm:prSet presAssocID="{580604C2-5519-4F4B-BC31-910E64E265D1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B19CBC-1E3F-4267-8C0A-19F3991CA4AA}" type="pres">
      <dgm:prSet presAssocID="{964BB748-6D09-496F-B40B-C962D29A9F70}" presName="spacer" presStyleCnt="0"/>
      <dgm:spPr/>
    </dgm:pt>
    <dgm:pt modelId="{DC5A5B72-95DF-4850-B1EF-EF484165437A}" type="pres">
      <dgm:prSet presAssocID="{A4A9BEC5-CCEB-4911-BA8D-D04CFA9ACDCF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1EB655-AF0D-46EB-9441-D895A460C1BC}" type="pres">
      <dgm:prSet presAssocID="{FB9AE388-980F-4894-89F5-48CF53D6738E}" presName="spacer" presStyleCnt="0"/>
      <dgm:spPr/>
    </dgm:pt>
    <dgm:pt modelId="{D35CCE9B-E4B8-4444-96E5-76D494943D2B}" type="pres">
      <dgm:prSet presAssocID="{1394F82C-6C93-43C4-928D-C6C18E0D3638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0615DD-711D-4659-88F9-A3A52D19F796}" type="pres">
      <dgm:prSet presAssocID="{8AEE3C98-A7F7-4D90-B367-78FD805C0203}" presName="spacer" presStyleCnt="0"/>
      <dgm:spPr/>
    </dgm:pt>
    <dgm:pt modelId="{CBE6956B-0F3F-4539-B254-5522AA450BE5}" type="pres">
      <dgm:prSet presAssocID="{6DFC390E-EA32-49A7-994B-99A179ABE08D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EC08C6-860E-4DB4-98FE-489AF484963C}" type="pres">
      <dgm:prSet presAssocID="{5CFF6DF4-96C4-491B-A7F4-B01DEE2FE548}" presName="spacer" presStyleCnt="0"/>
      <dgm:spPr/>
    </dgm:pt>
    <dgm:pt modelId="{A7C7506F-C4B9-488A-A76D-D4095C656637}" type="pres">
      <dgm:prSet presAssocID="{301B2C73-921B-47A3-B12F-933E09D6A7D1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2A78B5-3CD2-40EC-9275-ADA1B35734CC}" type="pres">
      <dgm:prSet presAssocID="{4F5D3F8A-CEC2-4F70-994C-A7AEBD0DEFDF}" presName="spacer" presStyleCnt="0"/>
      <dgm:spPr/>
    </dgm:pt>
    <dgm:pt modelId="{B8F06437-CEA2-4AD0-BFF5-068019C049C5}" type="pres">
      <dgm:prSet presAssocID="{A01A138F-B56B-4ACD-82CF-FDDFF4307604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6D71A0-B815-4F16-A8E5-28B806BCB0E1}" type="pres">
      <dgm:prSet presAssocID="{95735BBB-AAD5-463C-8B6A-7FF2C0833459}" presName="spacer" presStyleCnt="0"/>
      <dgm:spPr/>
    </dgm:pt>
    <dgm:pt modelId="{584DE043-8D2F-48C9-A427-121829338477}" type="pres">
      <dgm:prSet presAssocID="{C6209D14-E5B4-463C-A3AC-F3F427C22A8D}" presName="parentText" presStyleLbl="node1" presStyleIdx="7" presStyleCnt="8" custLinFactNeighborX="11027" custLinFactNeighborY="-33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090FEC-9631-40C5-8A95-3A0EF65B177C}" type="presOf" srcId="{6692D09A-B044-4400-8500-1B9D20DFC696}" destId="{1D3B36F0-A3E5-4FD9-8A51-6BCE5165A2BC}" srcOrd="0" destOrd="0" presId="urn:microsoft.com/office/officeart/2005/8/layout/vList2"/>
    <dgm:cxn modelId="{1927323B-044E-4736-A400-0836A86F3058}" type="presOf" srcId="{54FBB60C-68E6-464C-9CBE-B7E9631FEA28}" destId="{8BDD0448-1A14-40A8-8CF4-CE189B564C9F}" srcOrd="0" destOrd="0" presId="urn:microsoft.com/office/officeart/2005/8/layout/vList2"/>
    <dgm:cxn modelId="{50036564-5CCE-4F72-B2CF-87CD6BDCA1F3}" type="presOf" srcId="{301B2C73-921B-47A3-B12F-933E09D6A7D1}" destId="{A7C7506F-C4B9-488A-A76D-D4095C656637}" srcOrd="0" destOrd="0" presId="urn:microsoft.com/office/officeart/2005/8/layout/vList2"/>
    <dgm:cxn modelId="{5EAF61CF-C272-4207-B184-2C4BBA4BABDC}" type="presOf" srcId="{6DFC390E-EA32-49A7-994B-99A179ABE08D}" destId="{CBE6956B-0F3F-4539-B254-5522AA450BE5}" srcOrd="0" destOrd="0" presId="urn:microsoft.com/office/officeart/2005/8/layout/vList2"/>
    <dgm:cxn modelId="{1E0DB1A5-1943-4B3F-9EB5-A6CBB63DC09C}" srcId="{54FBB60C-68E6-464C-9CBE-B7E9631FEA28}" destId="{580604C2-5519-4F4B-BC31-910E64E265D1}" srcOrd="1" destOrd="0" parTransId="{1EC81E47-5C58-4D01-9382-4507FC34966F}" sibTransId="{964BB748-6D09-496F-B40B-C962D29A9F70}"/>
    <dgm:cxn modelId="{15C78801-E558-45DC-BB71-BA0ACA66225D}" srcId="{54FBB60C-68E6-464C-9CBE-B7E9631FEA28}" destId="{A01A138F-B56B-4ACD-82CF-FDDFF4307604}" srcOrd="6" destOrd="0" parTransId="{02A5E2A9-0818-4666-87C2-F500865181F1}" sibTransId="{95735BBB-AAD5-463C-8B6A-7FF2C0833459}"/>
    <dgm:cxn modelId="{6E33A071-9ECA-44B3-B033-ABD14393D5D2}" srcId="{54FBB60C-68E6-464C-9CBE-B7E9631FEA28}" destId="{6DFC390E-EA32-49A7-994B-99A179ABE08D}" srcOrd="4" destOrd="0" parTransId="{3719AB24-04D8-4A17-9FA4-0D9FA279C7B8}" sibTransId="{5CFF6DF4-96C4-491B-A7F4-B01DEE2FE548}"/>
    <dgm:cxn modelId="{0FA9BF68-641E-40B3-A651-740CADAA158A}" srcId="{54FBB60C-68E6-464C-9CBE-B7E9631FEA28}" destId="{1394F82C-6C93-43C4-928D-C6C18E0D3638}" srcOrd="3" destOrd="0" parTransId="{ED5F8DBC-00DF-42AE-B70F-C71782ABDA00}" sibTransId="{8AEE3C98-A7F7-4D90-B367-78FD805C0203}"/>
    <dgm:cxn modelId="{28A48CDE-7C16-40BF-AD2C-8E06937C0DEF}" srcId="{54FBB60C-68E6-464C-9CBE-B7E9631FEA28}" destId="{6692D09A-B044-4400-8500-1B9D20DFC696}" srcOrd="0" destOrd="0" parTransId="{B0370310-8ECE-4837-B14F-97D65A73096E}" sibTransId="{6489DE23-3DE7-4C8D-80A6-1B1BB9DBDCC7}"/>
    <dgm:cxn modelId="{200C5F4C-34C1-4CEB-A044-57D89EE3E81B}" srcId="{54FBB60C-68E6-464C-9CBE-B7E9631FEA28}" destId="{C6209D14-E5B4-463C-A3AC-F3F427C22A8D}" srcOrd="7" destOrd="0" parTransId="{1BA3A469-03DE-4055-BF7A-922E6DFE2F50}" sibTransId="{392EB5FD-89A2-4670-81D0-465F1FE31B2D}"/>
    <dgm:cxn modelId="{02B0A4E0-41C7-44E2-A589-42072A8CB2F2}" type="presOf" srcId="{1394F82C-6C93-43C4-928D-C6C18E0D3638}" destId="{D35CCE9B-E4B8-4444-96E5-76D494943D2B}" srcOrd="0" destOrd="0" presId="urn:microsoft.com/office/officeart/2005/8/layout/vList2"/>
    <dgm:cxn modelId="{9F9190BF-7A9D-49F8-BB30-798C069A5816}" srcId="{54FBB60C-68E6-464C-9CBE-B7E9631FEA28}" destId="{A4A9BEC5-CCEB-4911-BA8D-D04CFA9ACDCF}" srcOrd="2" destOrd="0" parTransId="{6AAB197C-2B5A-430B-A023-CD6FF727E25A}" sibTransId="{FB9AE388-980F-4894-89F5-48CF53D6738E}"/>
    <dgm:cxn modelId="{D180D7CA-236F-41FA-8B92-2F6DA7502AC8}" srcId="{54FBB60C-68E6-464C-9CBE-B7E9631FEA28}" destId="{301B2C73-921B-47A3-B12F-933E09D6A7D1}" srcOrd="5" destOrd="0" parTransId="{3E5630B8-6A80-4749-853E-AF234CFF08A5}" sibTransId="{4F5D3F8A-CEC2-4F70-994C-A7AEBD0DEFDF}"/>
    <dgm:cxn modelId="{ED3CBCAC-BD3F-4F5A-B236-0BE27F35938E}" type="presOf" srcId="{C6209D14-E5B4-463C-A3AC-F3F427C22A8D}" destId="{584DE043-8D2F-48C9-A427-121829338477}" srcOrd="0" destOrd="0" presId="urn:microsoft.com/office/officeart/2005/8/layout/vList2"/>
    <dgm:cxn modelId="{43C8F90B-3B10-4FCA-9A9C-878668F57458}" type="presOf" srcId="{A4A9BEC5-CCEB-4911-BA8D-D04CFA9ACDCF}" destId="{DC5A5B72-95DF-4850-B1EF-EF484165437A}" srcOrd="0" destOrd="0" presId="urn:microsoft.com/office/officeart/2005/8/layout/vList2"/>
    <dgm:cxn modelId="{2FB7A12F-189B-4168-B254-F539DA9C124D}" type="presOf" srcId="{580604C2-5519-4F4B-BC31-910E64E265D1}" destId="{3B5070B8-B54E-4C57-AE2F-1768AE517A99}" srcOrd="0" destOrd="0" presId="urn:microsoft.com/office/officeart/2005/8/layout/vList2"/>
    <dgm:cxn modelId="{147C00B3-AD7C-4D1B-B7C9-A79B7F140F8A}" type="presOf" srcId="{A01A138F-B56B-4ACD-82CF-FDDFF4307604}" destId="{B8F06437-CEA2-4AD0-BFF5-068019C049C5}" srcOrd="0" destOrd="0" presId="urn:microsoft.com/office/officeart/2005/8/layout/vList2"/>
    <dgm:cxn modelId="{3F29062D-49E1-466E-B321-195C0DE6F081}" type="presParOf" srcId="{8BDD0448-1A14-40A8-8CF4-CE189B564C9F}" destId="{1D3B36F0-A3E5-4FD9-8A51-6BCE5165A2BC}" srcOrd="0" destOrd="0" presId="urn:microsoft.com/office/officeart/2005/8/layout/vList2"/>
    <dgm:cxn modelId="{7E61BB91-EF14-49BB-89B0-5801EA455B15}" type="presParOf" srcId="{8BDD0448-1A14-40A8-8CF4-CE189B564C9F}" destId="{629DF07A-6CF3-4A28-8860-00FF716DF556}" srcOrd="1" destOrd="0" presId="urn:microsoft.com/office/officeart/2005/8/layout/vList2"/>
    <dgm:cxn modelId="{4021368F-9E58-45BB-87F8-7419E700F490}" type="presParOf" srcId="{8BDD0448-1A14-40A8-8CF4-CE189B564C9F}" destId="{3B5070B8-B54E-4C57-AE2F-1768AE517A99}" srcOrd="2" destOrd="0" presId="urn:microsoft.com/office/officeart/2005/8/layout/vList2"/>
    <dgm:cxn modelId="{461E93E6-5876-41E5-B33F-954282B27718}" type="presParOf" srcId="{8BDD0448-1A14-40A8-8CF4-CE189B564C9F}" destId="{4AB19CBC-1E3F-4267-8C0A-19F3991CA4AA}" srcOrd="3" destOrd="0" presId="urn:microsoft.com/office/officeart/2005/8/layout/vList2"/>
    <dgm:cxn modelId="{0DCCEF30-02B9-4780-B21C-BE9D8C32E38C}" type="presParOf" srcId="{8BDD0448-1A14-40A8-8CF4-CE189B564C9F}" destId="{DC5A5B72-95DF-4850-B1EF-EF484165437A}" srcOrd="4" destOrd="0" presId="urn:microsoft.com/office/officeart/2005/8/layout/vList2"/>
    <dgm:cxn modelId="{6C349FA2-FBE4-4FDA-8F88-014FC5A19F5B}" type="presParOf" srcId="{8BDD0448-1A14-40A8-8CF4-CE189B564C9F}" destId="{D21EB655-AF0D-46EB-9441-D895A460C1BC}" srcOrd="5" destOrd="0" presId="urn:microsoft.com/office/officeart/2005/8/layout/vList2"/>
    <dgm:cxn modelId="{79F9E511-6EAD-4EF5-9E14-813A14903D7F}" type="presParOf" srcId="{8BDD0448-1A14-40A8-8CF4-CE189B564C9F}" destId="{D35CCE9B-E4B8-4444-96E5-76D494943D2B}" srcOrd="6" destOrd="0" presId="urn:microsoft.com/office/officeart/2005/8/layout/vList2"/>
    <dgm:cxn modelId="{E46FFACD-CD80-4F2F-A054-9FCEEE91DD35}" type="presParOf" srcId="{8BDD0448-1A14-40A8-8CF4-CE189B564C9F}" destId="{410615DD-711D-4659-88F9-A3A52D19F796}" srcOrd="7" destOrd="0" presId="urn:microsoft.com/office/officeart/2005/8/layout/vList2"/>
    <dgm:cxn modelId="{FDC3CBE3-DCF9-4985-8695-12B77CE7C3A4}" type="presParOf" srcId="{8BDD0448-1A14-40A8-8CF4-CE189B564C9F}" destId="{CBE6956B-0F3F-4539-B254-5522AA450BE5}" srcOrd="8" destOrd="0" presId="urn:microsoft.com/office/officeart/2005/8/layout/vList2"/>
    <dgm:cxn modelId="{3B9B608C-623E-4D6B-8766-A3CF6EA8C2F4}" type="presParOf" srcId="{8BDD0448-1A14-40A8-8CF4-CE189B564C9F}" destId="{ACEC08C6-860E-4DB4-98FE-489AF484963C}" srcOrd="9" destOrd="0" presId="urn:microsoft.com/office/officeart/2005/8/layout/vList2"/>
    <dgm:cxn modelId="{B51F3B12-9567-4A32-A715-C1EBCDAF6183}" type="presParOf" srcId="{8BDD0448-1A14-40A8-8CF4-CE189B564C9F}" destId="{A7C7506F-C4B9-488A-A76D-D4095C656637}" srcOrd="10" destOrd="0" presId="urn:microsoft.com/office/officeart/2005/8/layout/vList2"/>
    <dgm:cxn modelId="{18952D6A-9FA4-4722-9C26-B4A75F011039}" type="presParOf" srcId="{8BDD0448-1A14-40A8-8CF4-CE189B564C9F}" destId="{C02A78B5-3CD2-40EC-9275-ADA1B35734CC}" srcOrd="11" destOrd="0" presId="urn:microsoft.com/office/officeart/2005/8/layout/vList2"/>
    <dgm:cxn modelId="{3D7A44BC-FF41-478A-8A55-CAB3F1EAC3E6}" type="presParOf" srcId="{8BDD0448-1A14-40A8-8CF4-CE189B564C9F}" destId="{B8F06437-CEA2-4AD0-BFF5-068019C049C5}" srcOrd="12" destOrd="0" presId="urn:microsoft.com/office/officeart/2005/8/layout/vList2"/>
    <dgm:cxn modelId="{81A75FB1-BE1B-48EB-B7C5-8C4CFF95D7DA}" type="presParOf" srcId="{8BDD0448-1A14-40A8-8CF4-CE189B564C9F}" destId="{D36D71A0-B815-4F16-A8E5-28B806BCB0E1}" srcOrd="13" destOrd="0" presId="urn:microsoft.com/office/officeart/2005/8/layout/vList2"/>
    <dgm:cxn modelId="{CBC21CBC-B8B5-47FA-9525-92B238BD097C}" type="presParOf" srcId="{8BDD0448-1A14-40A8-8CF4-CE189B564C9F}" destId="{584DE043-8D2F-48C9-A427-121829338477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FBB60C-68E6-464C-9CBE-B7E9631FEA28}" type="doc">
      <dgm:prSet loTypeId="urn:microsoft.com/office/officeart/2005/8/layout/vList2" loCatId="list" qsTypeId="urn:microsoft.com/office/officeart/2005/8/quickstyle/simple5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6692D09A-B044-4400-8500-1B9D20DFC696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Научно-исследовательская лаборатория мониторинга и прогноза сейсмических событий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0370310-8ECE-4837-B14F-97D65A73096E}" type="parTrans" cxnId="{28A48CDE-7C16-40BF-AD2C-8E06937C0DEF}">
      <dgm:prSet/>
      <dgm:spPr/>
      <dgm:t>
        <a:bodyPr/>
        <a:lstStyle/>
        <a:p>
          <a:endParaRPr lang="ru-RU" sz="1400" b="0"/>
        </a:p>
      </dgm:t>
    </dgm:pt>
    <dgm:pt modelId="{6489DE23-3DE7-4C8D-80A6-1B1BB9DBDCC7}" type="sibTrans" cxnId="{28A48CDE-7C16-40BF-AD2C-8E06937C0DEF}">
      <dgm:prSet/>
      <dgm:spPr/>
      <dgm:t>
        <a:bodyPr/>
        <a:lstStyle/>
        <a:p>
          <a:endParaRPr lang="ru-RU" sz="1400" b="0"/>
        </a:p>
      </dgm:t>
    </dgm:pt>
    <dgm:pt modelId="{580604C2-5519-4F4B-BC31-910E64E265D1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Учебно-научная лаборатория физики мерзлых пород</a:t>
          </a:r>
          <a:endParaRPr lang="ru-RU" sz="1400" b="0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C81E47-5C58-4D01-9382-4507FC34966F}" type="parTrans" cxnId="{1E0DB1A5-1943-4B3F-9EB5-A6CBB63DC09C}">
      <dgm:prSet/>
      <dgm:spPr/>
      <dgm:t>
        <a:bodyPr/>
        <a:lstStyle/>
        <a:p>
          <a:endParaRPr lang="ru-RU" sz="1400" b="0"/>
        </a:p>
      </dgm:t>
    </dgm:pt>
    <dgm:pt modelId="{964BB748-6D09-496F-B40B-C962D29A9F70}" type="sibTrans" cxnId="{1E0DB1A5-1943-4B3F-9EB5-A6CBB63DC09C}">
      <dgm:prSet/>
      <dgm:spPr/>
      <dgm:t>
        <a:bodyPr/>
        <a:lstStyle/>
        <a:p>
          <a:endParaRPr lang="ru-RU" sz="1400" b="0"/>
        </a:p>
      </dgm:t>
    </dgm:pt>
    <dgm:pt modelId="{A4A9BEC5-CCEB-4911-BA8D-D04CFA9ACDCF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Испытательная лаборатория "</a:t>
          </a:r>
          <a:r>
            <a:rPr lang="ru-RU" sz="1400" b="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Нерюнгристрой</a:t>
          </a:r>
          <a:r>
            <a:rPr lang="ru-RU" sz="14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AB197C-2B5A-430B-A023-CD6FF727E25A}" type="parTrans" cxnId="{9F9190BF-7A9D-49F8-BB30-798C069A5816}">
      <dgm:prSet/>
      <dgm:spPr/>
      <dgm:t>
        <a:bodyPr/>
        <a:lstStyle/>
        <a:p>
          <a:endParaRPr lang="ru-RU" sz="1400" b="0"/>
        </a:p>
      </dgm:t>
    </dgm:pt>
    <dgm:pt modelId="{FB9AE388-980F-4894-89F5-48CF53D6738E}" type="sibTrans" cxnId="{9F9190BF-7A9D-49F8-BB30-798C069A5816}">
      <dgm:prSet/>
      <dgm:spPr/>
      <dgm:t>
        <a:bodyPr/>
        <a:lstStyle/>
        <a:p>
          <a:endParaRPr lang="ru-RU" sz="1400" b="0"/>
        </a:p>
      </dgm:t>
    </dgm:pt>
    <dgm:pt modelId="{1394F82C-6C93-43C4-928D-C6C18E0D3638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Учебно-научная лаборатория "</a:t>
          </a:r>
          <a:r>
            <a:rPr lang="ru-RU" sz="1400" dirty="0" err="1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Геоэкологический</a:t>
          </a:r>
          <a:r>
            <a:rPr lang="ru-RU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 мониторинг и инженерно-геологические изыскания"</a:t>
          </a:r>
          <a:endParaRPr lang="ru-RU" sz="1400" b="0" dirty="0"/>
        </a:p>
      </dgm:t>
    </dgm:pt>
    <dgm:pt modelId="{ED5F8DBC-00DF-42AE-B70F-C71782ABDA00}" type="parTrans" cxnId="{0FA9BF68-641E-40B3-A651-740CADAA158A}">
      <dgm:prSet/>
      <dgm:spPr/>
      <dgm:t>
        <a:bodyPr/>
        <a:lstStyle/>
        <a:p>
          <a:endParaRPr lang="ru-RU" sz="1400" b="0"/>
        </a:p>
      </dgm:t>
    </dgm:pt>
    <dgm:pt modelId="{8AEE3C98-A7F7-4D90-B367-78FD805C0203}" type="sibTrans" cxnId="{0FA9BF68-641E-40B3-A651-740CADAA158A}">
      <dgm:prSet/>
      <dgm:spPr/>
      <dgm:t>
        <a:bodyPr/>
        <a:lstStyle/>
        <a:p>
          <a:endParaRPr lang="ru-RU" sz="1400" b="0"/>
        </a:p>
      </dgm:t>
    </dgm:pt>
    <dgm:pt modelId="{8BDD0448-1A14-40A8-8CF4-CE189B564C9F}" type="pres">
      <dgm:prSet presAssocID="{54FBB60C-68E6-464C-9CBE-B7E9631FEA2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3B36F0-A3E5-4FD9-8A51-6BCE5165A2BC}" type="pres">
      <dgm:prSet presAssocID="{6692D09A-B044-4400-8500-1B9D20DFC696}" presName="parentText" presStyleLbl="node1" presStyleIdx="0" presStyleCnt="4" custLinFactY="-45125" custLinFactNeighborX="-156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9DF07A-6CF3-4A28-8860-00FF716DF556}" type="pres">
      <dgm:prSet presAssocID="{6489DE23-3DE7-4C8D-80A6-1B1BB9DBDCC7}" presName="spacer" presStyleCnt="0"/>
      <dgm:spPr/>
    </dgm:pt>
    <dgm:pt modelId="{3B5070B8-B54E-4C57-AE2F-1768AE517A99}" type="pres">
      <dgm:prSet presAssocID="{580604C2-5519-4F4B-BC31-910E64E265D1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B19CBC-1E3F-4267-8C0A-19F3991CA4AA}" type="pres">
      <dgm:prSet presAssocID="{964BB748-6D09-496F-B40B-C962D29A9F70}" presName="spacer" presStyleCnt="0"/>
      <dgm:spPr/>
    </dgm:pt>
    <dgm:pt modelId="{DC5A5B72-95DF-4850-B1EF-EF484165437A}" type="pres">
      <dgm:prSet presAssocID="{A4A9BEC5-CCEB-4911-BA8D-D04CFA9ACDC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1EB655-AF0D-46EB-9441-D895A460C1BC}" type="pres">
      <dgm:prSet presAssocID="{FB9AE388-980F-4894-89F5-48CF53D6738E}" presName="spacer" presStyleCnt="0"/>
      <dgm:spPr/>
    </dgm:pt>
    <dgm:pt modelId="{D35CCE9B-E4B8-4444-96E5-76D494943D2B}" type="pres">
      <dgm:prSet presAssocID="{1394F82C-6C93-43C4-928D-C6C18E0D3638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090FEC-9631-40C5-8A95-3A0EF65B177C}" type="presOf" srcId="{6692D09A-B044-4400-8500-1B9D20DFC696}" destId="{1D3B36F0-A3E5-4FD9-8A51-6BCE5165A2BC}" srcOrd="0" destOrd="0" presId="urn:microsoft.com/office/officeart/2005/8/layout/vList2"/>
    <dgm:cxn modelId="{1927323B-044E-4736-A400-0836A86F3058}" type="presOf" srcId="{54FBB60C-68E6-464C-9CBE-B7E9631FEA28}" destId="{8BDD0448-1A14-40A8-8CF4-CE189B564C9F}" srcOrd="0" destOrd="0" presId="urn:microsoft.com/office/officeart/2005/8/layout/vList2"/>
    <dgm:cxn modelId="{1E0DB1A5-1943-4B3F-9EB5-A6CBB63DC09C}" srcId="{54FBB60C-68E6-464C-9CBE-B7E9631FEA28}" destId="{580604C2-5519-4F4B-BC31-910E64E265D1}" srcOrd="1" destOrd="0" parTransId="{1EC81E47-5C58-4D01-9382-4507FC34966F}" sibTransId="{964BB748-6D09-496F-B40B-C962D29A9F70}"/>
    <dgm:cxn modelId="{28A48CDE-7C16-40BF-AD2C-8E06937C0DEF}" srcId="{54FBB60C-68E6-464C-9CBE-B7E9631FEA28}" destId="{6692D09A-B044-4400-8500-1B9D20DFC696}" srcOrd="0" destOrd="0" parTransId="{B0370310-8ECE-4837-B14F-97D65A73096E}" sibTransId="{6489DE23-3DE7-4C8D-80A6-1B1BB9DBDCC7}"/>
    <dgm:cxn modelId="{0FA9BF68-641E-40B3-A651-740CADAA158A}" srcId="{54FBB60C-68E6-464C-9CBE-B7E9631FEA28}" destId="{1394F82C-6C93-43C4-928D-C6C18E0D3638}" srcOrd="3" destOrd="0" parTransId="{ED5F8DBC-00DF-42AE-B70F-C71782ABDA00}" sibTransId="{8AEE3C98-A7F7-4D90-B367-78FD805C0203}"/>
    <dgm:cxn modelId="{02B0A4E0-41C7-44E2-A589-42072A8CB2F2}" type="presOf" srcId="{1394F82C-6C93-43C4-928D-C6C18E0D3638}" destId="{D35CCE9B-E4B8-4444-96E5-76D494943D2B}" srcOrd="0" destOrd="0" presId="urn:microsoft.com/office/officeart/2005/8/layout/vList2"/>
    <dgm:cxn modelId="{9F9190BF-7A9D-49F8-BB30-798C069A5816}" srcId="{54FBB60C-68E6-464C-9CBE-B7E9631FEA28}" destId="{A4A9BEC5-CCEB-4911-BA8D-D04CFA9ACDCF}" srcOrd="2" destOrd="0" parTransId="{6AAB197C-2B5A-430B-A023-CD6FF727E25A}" sibTransId="{FB9AE388-980F-4894-89F5-48CF53D6738E}"/>
    <dgm:cxn modelId="{43C8F90B-3B10-4FCA-9A9C-878668F57458}" type="presOf" srcId="{A4A9BEC5-CCEB-4911-BA8D-D04CFA9ACDCF}" destId="{DC5A5B72-95DF-4850-B1EF-EF484165437A}" srcOrd="0" destOrd="0" presId="urn:microsoft.com/office/officeart/2005/8/layout/vList2"/>
    <dgm:cxn modelId="{2FB7A12F-189B-4168-B254-F539DA9C124D}" type="presOf" srcId="{580604C2-5519-4F4B-BC31-910E64E265D1}" destId="{3B5070B8-B54E-4C57-AE2F-1768AE517A99}" srcOrd="0" destOrd="0" presId="urn:microsoft.com/office/officeart/2005/8/layout/vList2"/>
    <dgm:cxn modelId="{3F29062D-49E1-466E-B321-195C0DE6F081}" type="presParOf" srcId="{8BDD0448-1A14-40A8-8CF4-CE189B564C9F}" destId="{1D3B36F0-A3E5-4FD9-8A51-6BCE5165A2BC}" srcOrd="0" destOrd="0" presId="urn:microsoft.com/office/officeart/2005/8/layout/vList2"/>
    <dgm:cxn modelId="{7E61BB91-EF14-49BB-89B0-5801EA455B15}" type="presParOf" srcId="{8BDD0448-1A14-40A8-8CF4-CE189B564C9F}" destId="{629DF07A-6CF3-4A28-8860-00FF716DF556}" srcOrd="1" destOrd="0" presId="urn:microsoft.com/office/officeart/2005/8/layout/vList2"/>
    <dgm:cxn modelId="{4021368F-9E58-45BB-87F8-7419E700F490}" type="presParOf" srcId="{8BDD0448-1A14-40A8-8CF4-CE189B564C9F}" destId="{3B5070B8-B54E-4C57-AE2F-1768AE517A99}" srcOrd="2" destOrd="0" presId="urn:microsoft.com/office/officeart/2005/8/layout/vList2"/>
    <dgm:cxn modelId="{461E93E6-5876-41E5-B33F-954282B27718}" type="presParOf" srcId="{8BDD0448-1A14-40A8-8CF4-CE189B564C9F}" destId="{4AB19CBC-1E3F-4267-8C0A-19F3991CA4AA}" srcOrd="3" destOrd="0" presId="urn:microsoft.com/office/officeart/2005/8/layout/vList2"/>
    <dgm:cxn modelId="{0DCCEF30-02B9-4780-B21C-BE9D8C32E38C}" type="presParOf" srcId="{8BDD0448-1A14-40A8-8CF4-CE189B564C9F}" destId="{DC5A5B72-95DF-4850-B1EF-EF484165437A}" srcOrd="4" destOrd="0" presId="urn:microsoft.com/office/officeart/2005/8/layout/vList2"/>
    <dgm:cxn modelId="{6C349FA2-FBE4-4FDA-8F88-014FC5A19F5B}" type="presParOf" srcId="{8BDD0448-1A14-40A8-8CF4-CE189B564C9F}" destId="{D21EB655-AF0D-46EB-9441-D895A460C1BC}" srcOrd="5" destOrd="0" presId="urn:microsoft.com/office/officeart/2005/8/layout/vList2"/>
    <dgm:cxn modelId="{79F9E511-6EAD-4EF5-9E14-813A14903D7F}" type="presParOf" srcId="{8BDD0448-1A14-40A8-8CF4-CE189B564C9F}" destId="{D35CCE9B-E4B8-4444-96E5-76D494943D2B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3B36F0-A3E5-4FD9-8A51-6BCE5165A2BC}">
      <dsp:nvSpPr>
        <dsp:cNvPr id="0" name=""/>
        <dsp:cNvSpPr/>
      </dsp:nvSpPr>
      <dsp:spPr>
        <a:xfrm>
          <a:off x="0" y="0"/>
          <a:ext cx="5476055" cy="4118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Строительное дело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104" y="20104"/>
        <a:ext cx="5435847" cy="371632"/>
      </dsp:txXfrm>
    </dsp:sp>
    <dsp:sp modelId="{3B5070B8-B54E-4C57-AE2F-1768AE517A99}">
      <dsp:nvSpPr>
        <dsp:cNvPr id="0" name=""/>
        <dsp:cNvSpPr/>
      </dsp:nvSpPr>
      <dsp:spPr>
        <a:xfrm>
          <a:off x="0" y="482070"/>
          <a:ext cx="5476055" cy="4118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Электропривод и автоматизация производственных процессов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104" y="502174"/>
        <a:ext cx="5435847" cy="371632"/>
      </dsp:txXfrm>
    </dsp:sp>
    <dsp:sp modelId="{DC5A5B72-95DF-4850-B1EF-EF484165437A}">
      <dsp:nvSpPr>
        <dsp:cNvPr id="0" name=""/>
        <dsp:cNvSpPr/>
      </dsp:nvSpPr>
      <dsp:spPr>
        <a:xfrm>
          <a:off x="0" y="957270"/>
          <a:ext cx="5476055" cy="4118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Математика и информатика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104" y="977374"/>
        <a:ext cx="5435847" cy="371632"/>
      </dsp:txXfrm>
    </dsp:sp>
    <dsp:sp modelId="{D35CCE9B-E4B8-4444-96E5-76D494943D2B}">
      <dsp:nvSpPr>
        <dsp:cNvPr id="0" name=""/>
        <dsp:cNvSpPr/>
      </dsp:nvSpPr>
      <dsp:spPr>
        <a:xfrm>
          <a:off x="0" y="1432470"/>
          <a:ext cx="5476055" cy="4118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Экономика и социально-гуманитарные дисциплины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104" y="1452574"/>
        <a:ext cx="5435847" cy="371632"/>
      </dsp:txXfrm>
    </dsp:sp>
    <dsp:sp modelId="{CBE6956B-0F3F-4539-B254-5522AA450BE5}">
      <dsp:nvSpPr>
        <dsp:cNvPr id="0" name=""/>
        <dsp:cNvSpPr/>
      </dsp:nvSpPr>
      <dsp:spPr>
        <a:xfrm>
          <a:off x="0" y="1907670"/>
          <a:ext cx="5476055" cy="4118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Педагогика и методика начального обучения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104" y="1927774"/>
        <a:ext cx="5435847" cy="371632"/>
      </dsp:txXfrm>
    </dsp:sp>
    <dsp:sp modelId="{A7C7506F-C4B9-488A-A76D-D4095C656637}">
      <dsp:nvSpPr>
        <dsp:cNvPr id="0" name=""/>
        <dsp:cNvSpPr/>
      </dsp:nvSpPr>
      <dsp:spPr>
        <a:xfrm>
          <a:off x="0" y="2382870"/>
          <a:ext cx="5476055" cy="4118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Филология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104" y="2402974"/>
        <a:ext cx="5435847" cy="371632"/>
      </dsp:txXfrm>
    </dsp:sp>
    <dsp:sp modelId="{B8F06437-CEA2-4AD0-BFF5-068019C049C5}">
      <dsp:nvSpPr>
        <dsp:cNvPr id="0" name=""/>
        <dsp:cNvSpPr/>
      </dsp:nvSpPr>
      <dsp:spPr>
        <a:xfrm>
          <a:off x="0" y="2858070"/>
          <a:ext cx="5476055" cy="4118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Общеобразовательные дисциплины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104" y="2878174"/>
        <a:ext cx="5435847" cy="371632"/>
      </dsp:txXfrm>
    </dsp:sp>
    <dsp:sp modelId="{584DE043-8D2F-48C9-A427-121829338477}">
      <dsp:nvSpPr>
        <dsp:cNvPr id="0" name=""/>
        <dsp:cNvSpPr/>
      </dsp:nvSpPr>
      <dsp:spPr>
        <a:xfrm>
          <a:off x="0" y="3331131"/>
          <a:ext cx="5476055" cy="4118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Горное дело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104" y="3351235"/>
        <a:ext cx="5435847" cy="3716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3B36F0-A3E5-4FD9-8A51-6BCE5165A2BC}">
      <dsp:nvSpPr>
        <dsp:cNvPr id="0" name=""/>
        <dsp:cNvSpPr/>
      </dsp:nvSpPr>
      <dsp:spPr>
        <a:xfrm>
          <a:off x="0" y="0"/>
          <a:ext cx="5550169" cy="51909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Научно-исследовательская лаборатория мониторинга и прогноза сейсмических событий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340" y="25340"/>
        <a:ext cx="5499489" cy="468412"/>
      </dsp:txXfrm>
    </dsp:sp>
    <dsp:sp modelId="{3B5070B8-B54E-4C57-AE2F-1768AE517A99}">
      <dsp:nvSpPr>
        <dsp:cNvPr id="0" name=""/>
        <dsp:cNvSpPr/>
      </dsp:nvSpPr>
      <dsp:spPr>
        <a:xfrm>
          <a:off x="0" y="532986"/>
          <a:ext cx="5550169" cy="51909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Учебно-научная лаборатория физики мерзлых пород</a:t>
          </a:r>
          <a:endParaRPr lang="ru-RU" sz="1400" b="0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340" y="558326"/>
        <a:ext cx="5499489" cy="468412"/>
      </dsp:txXfrm>
    </dsp:sp>
    <dsp:sp modelId="{DC5A5B72-95DF-4850-B1EF-EF484165437A}">
      <dsp:nvSpPr>
        <dsp:cNvPr id="0" name=""/>
        <dsp:cNvSpPr/>
      </dsp:nvSpPr>
      <dsp:spPr>
        <a:xfrm>
          <a:off x="0" y="1065846"/>
          <a:ext cx="5550169" cy="51909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Испытательная лаборатория "</a:t>
          </a:r>
          <a:r>
            <a:rPr lang="ru-RU" sz="1400" b="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Нерюнгристрой</a:t>
          </a:r>
          <a:r>
            <a:rPr lang="ru-RU" sz="14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340" y="1091186"/>
        <a:ext cx="5499489" cy="468412"/>
      </dsp:txXfrm>
    </dsp:sp>
    <dsp:sp modelId="{D35CCE9B-E4B8-4444-96E5-76D494943D2B}">
      <dsp:nvSpPr>
        <dsp:cNvPr id="0" name=""/>
        <dsp:cNvSpPr/>
      </dsp:nvSpPr>
      <dsp:spPr>
        <a:xfrm>
          <a:off x="0" y="1598706"/>
          <a:ext cx="5550169" cy="51909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Учебно-научная лаборатория "</a:t>
          </a:r>
          <a:r>
            <a:rPr lang="ru-RU" sz="1400" kern="1200" dirty="0" err="1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Геоэкологический</a:t>
          </a:r>
          <a:r>
            <a:rPr lang="ru-RU" sz="1400" kern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 мониторинг и инженерно-геологические изыскания"</a:t>
          </a:r>
          <a:endParaRPr lang="ru-RU" sz="1400" b="0" kern="1200" dirty="0"/>
        </a:p>
      </dsp:txBody>
      <dsp:txXfrm>
        <a:off x="25340" y="1624046"/>
        <a:ext cx="5499489" cy="4684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95F7B3B8-0E8D-40C0-BFF3-CEFCA3413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97153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5608"/>
            <a:ext cx="5408930" cy="3914488"/>
          </a:xfrm>
          <a:prstGeom prst="rect">
            <a:avLst/>
          </a:prstGeom>
        </p:spPr>
        <p:txBody>
          <a:bodyPr vert="horz" lIns="90882" tIns="45441" rIns="90882" bIns="4544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CBEF9C0D-D41C-4BDC-B6B5-F6C65D136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00962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264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137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36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432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338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046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872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306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125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08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508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428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jpeg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.jpe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1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55890" y="166654"/>
            <a:ext cx="103455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</a:rPr>
              <a:t>Министерство </a:t>
            </a:r>
            <a:r>
              <a:rPr lang="ru-RU" sz="1600" dirty="0">
                <a:latin typeface="Times New Roman" panose="02020603050405020304" pitchFamily="18" charset="0"/>
              </a:rPr>
              <a:t>науки и высшего образования Российской Федерации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Федеральное государственное автономное образовательное </a:t>
            </a:r>
            <a:r>
              <a:rPr lang="ru-RU" sz="1600" dirty="0" smtClean="0">
                <a:latin typeface="Times New Roman" panose="02020603050405020304" pitchFamily="18" charset="0"/>
              </a:rPr>
              <a:t>учреждение высшего </a:t>
            </a:r>
            <a:r>
              <a:rPr lang="ru-RU" sz="1600" dirty="0">
                <a:latin typeface="Times New Roman" panose="02020603050405020304" pitchFamily="18" charset="0"/>
              </a:rPr>
              <a:t>образования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«СЕВЕРО-ВОСТОЧНЫЙ ФЕДЕРАЛЬНЫЙ УНИВЕРСИТЕТ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ИМЕНИ М.К.АММОСОВА»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Технический институт (филиал) в г. Нерюнгри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(ТИ (ф) СВФУ)</a:t>
            </a:r>
            <a:endParaRPr lang="ru-RU" sz="1600" dirty="0"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6438" y="2715274"/>
            <a:ext cx="6096000" cy="20159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500" b="1" dirty="0">
                <a:cs typeface="Times New Roman" panose="02020603050405020304" pitchFamily="18" charset="0"/>
              </a:rPr>
              <a:t>ОТЧЕТ</a:t>
            </a:r>
          </a:p>
          <a:p>
            <a:pPr algn="ctr">
              <a:spcAft>
                <a:spcPts val="0"/>
              </a:spcAft>
            </a:pPr>
            <a:r>
              <a:rPr lang="ru-RU" sz="2500" b="1" dirty="0">
                <a:cs typeface="Times New Roman" panose="02020603050405020304" pitchFamily="18" charset="0"/>
              </a:rPr>
              <a:t>О НАУЧНОЙ ДЕЯТЕЛЬНОСТИ ТЕХНИЧЕСКОГО ИНСТИТУТА</a:t>
            </a:r>
          </a:p>
          <a:p>
            <a:pPr algn="ctr">
              <a:spcAft>
                <a:spcPts val="0"/>
              </a:spcAft>
            </a:pPr>
            <a:r>
              <a:rPr lang="ru-RU" sz="2500" b="1" dirty="0">
                <a:cs typeface="Times New Roman" panose="02020603050405020304" pitchFamily="18" charset="0"/>
              </a:rPr>
              <a:t> (ФИЛИАЛА) ФГАОУ ВО «СВФУ»</a:t>
            </a:r>
          </a:p>
          <a:p>
            <a:pPr algn="ctr"/>
            <a:r>
              <a:rPr lang="ru-RU" sz="2500" b="1" dirty="0">
                <a:cs typeface="Times New Roman" panose="02020603050405020304" pitchFamily="18" charset="0"/>
              </a:rPr>
              <a:t>за 2023 год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37913" y="5953883"/>
            <a:ext cx="833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2024 г.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642935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62809" y="213390"/>
            <a:ext cx="106386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УЧЕТ ПУБЛИКАЦИЙ ПО МЕТОДИКАМ </a:t>
            </a: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ЕДИНОЙ ГОСУДАРСТВЕННОЙ ИНФОРМАЦИОННОЙ СИСТЕМЫ УЧЕТА НАУЧНО-ИССЛЕДОВАТЕЛЬСКИХ, ОПЫТНО-КОНСТРУКТОРСКИХ И ТЕХНОЛОГИЧЕСКИХ РАБОТ ГРАЖДАНСКОГО НАЗНАЧЕНИЯ</a:t>
            </a: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(ЕГСУ НИОКТР) И СИСТЕМЫ ЭК СВФУ</a:t>
            </a:r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50" y="1181684"/>
            <a:ext cx="5490918" cy="39287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4098" y="2984886"/>
            <a:ext cx="6783718" cy="3730239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10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1234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90973" y="151265"/>
            <a:ext cx="8588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ПУБЛИКАЦИОННЫЕ ПОКАЗАТЕЛИ ДЕЯТЕЛЬНОСТИ НПР КАФЕДР В 20</a:t>
            </a:r>
            <a:r>
              <a:rPr lang="en-US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2</a:t>
            </a: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3 г.</a:t>
            </a:r>
          </a:p>
          <a:p>
            <a:pPr algn="ctr">
              <a:spcBef>
                <a:spcPct val="0"/>
              </a:spcBef>
            </a:pP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(Статьи, опубликованные в изданиях из Перечня ВАК. Система ключевых показателей  эффективной деятельности СВФУ.)</a:t>
            </a:r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9357" y="1074595"/>
            <a:ext cx="8460336" cy="566991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11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730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90973" y="151265"/>
            <a:ext cx="8588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ПУБЛИКАЦИОННЫЕ ПОКАЗАТЕЛИ ДЕЯТЕЛЬНОСТИ НПР КАФЕДР В 20</a:t>
            </a:r>
            <a:r>
              <a:rPr lang="en-US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2</a:t>
            </a: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3 г.</a:t>
            </a:r>
          </a:p>
          <a:p>
            <a:pPr algn="ctr">
              <a:spcBef>
                <a:spcPct val="0"/>
              </a:spcBef>
            </a:pP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(Статьи проиндексированные  в </a:t>
            </a:r>
            <a:r>
              <a:rPr lang="ru-RU" altLang="ru-RU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наукометрической</a:t>
            </a: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базе </a:t>
            </a:r>
            <a:r>
              <a:rPr lang="en-US" altLang="ru-RU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WoS</a:t>
            </a:r>
            <a:r>
              <a:rPr lang="en-US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.</a:t>
            </a: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Система ключевых показателей  эффективной деятельности</a:t>
            </a:r>
            <a:r>
              <a:rPr lang="en-US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</a:t>
            </a: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подразделений СВФУ.)</a:t>
            </a:r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0973" y="1074595"/>
            <a:ext cx="8767985" cy="563867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12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006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90973" y="151265"/>
            <a:ext cx="8588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ПУБЛИКАЦИОННЫЕ ПОКАЗАТЕЛИ ДЕЯТЕЛЬНОСТИ НПР КАФЕДР В 20</a:t>
            </a:r>
            <a:r>
              <a:rPr lang="en-US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2</a:t>
            </a: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3 г.</a:t>
            </a:r>
          </a:p>
          <a:p>
            <a:pPr algn="ctr">
              <a:spcBef>
                <a:spcPct val="0"/>
              </a:spcBef>
            </a:pP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(Статьи проиндексированные  в </a:t>
            </a:r>
            <a:r>
              <a:rPr lang="ru-RU" altLang="ru-RU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наукометрических</a:t>
            </a: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базах </a:t>
            </a:r>
            <a:r>
              <a:rPr lang="en-US" altLang="ru-RU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WoS</a:t>
            </a: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, </a:t>
            </a:r>
            <a:r>
              <a:rPr lang="en-US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Scopus.</a:t>
            </a: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Система ключевых показателей  эффективной деятельности</a:t>
            </a:r>
            <a:r>
              <a:rPr lang="en-US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</a:t>
            </a: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подразделений СВФУ.)</a:t>
            </a:r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6041" y="1074595"/>
            <a:ext cx="8699828" cy="5597451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13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5543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90973" y="151265"/>
            <a:ext cx="8588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ПУБЛИКАЦИОННЫЕ ПОКАЗАТЕЛИ ДЕЯТЕЛЬНОСТИ НПР КАФЕДР В 20</a:t>
            </a:r>
            <a:r>
              <a:rPr lang="en-US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2</a:t>
            </a: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3 г.</a:t>
            </a:r>
          </a:p>
          <a:p>
            <a:pPr algn="ctr">
              <a:spcBef>
                <a:spcPct val="0"/>
              </a:spcBef>
            </a:pP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(Статьи,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проиндексированные в БД </a:t>
            </a:r>
            <a:r>
              <a:rPr lang="en-US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WoS</a:t>
            </a:r>
            <a:r>
              <a:rPr lang="en-US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и</a:t>
            </a:r>
            <a:r>
              <a:rPr lang="en-US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Scopus,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опубликованные в изданиях из Перечня ВАК и отнесенные к категории К1</a:t>
            </a: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)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501" y="1153769"/>
            <a:ext cx="8139558" cy="5561356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14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3198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90973" y="151265"/>
            <a:ext cx="8588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ПУБЛИКАЦИОННЫЕ ПОКАЗАТЕЛИ ДЕЯТЕЛЬНОСТИ НПР КАФЕДР В 20</a:t>
            </a:r>
            <a:r>
              <a:rPr lang="en-US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2</a:t>
            </a: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3 г.</a:t>
            </a:r>
          </a:p>
          <a:p>
            <a:pPr algn="ctr">
              <a:spcBef>
                <a:spcPct val="0"/>
              </a:spcBef>
            </a:pP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(Статьи,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проиндексированные в БД </a:t>
            </a:r>
            <a:r>
              <a:rPr lang="en-US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WoS</a:t>
            </a:r>
            <a:r>
              <a:rPr lang="en-US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и</a:t>
            </a:r>
            <a:r>
              <a:rPr lang="en-US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Scopus,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опубликованные в изданиях из Перечня ВАК и отнесенные к категории </a:t>
            </a: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К2</a:t>
            </a: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)</a:t>
            </a:r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081" y="1074595"/>
            <a:ext cx="8296508" cy="564053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15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3577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90973" y="151265"/>
            <a:ext cx="8588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ПУБЛИКАЦИОННЫЕ ПОКАЗАТЕЛИ ДЕЯТЕЛЬНОСТИ НПР КАФЕДР В 20</a:t>
            </a:r>
            <a:r>
              <a:rPr lang="en-US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2</a:t>
            </a: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3 г.</a:t>
            </a:r>
          </a:p>
          <a:p>
            <a:pPr algn="ctr">
              <a:spcBef>
                <a:spcPct val="0"/>
              </a:spcBef>
            </a:pP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(Статьи,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проиндексированные в БД </a:t>
            </a:r>
            <a:r>
              <a:rPr lang="en-US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WoS</a:t>
            </a:r>
            <a:r>
              <a:rPr lang="en-US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и</a:t>
            </a:r>
            <a:r>
              <a:rPr lang="en-US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Scopus,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опубликованные в изданиях из Перечня ВАК и отнесенные к категории </a:t>
            </a: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К3</a:t>
            </a: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)</a:t>
            </a:r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0830" y="1081443"/>
            <a:ext cx="8286436" cy="5633682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16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8021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2430" y="5949272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90973" y="151265"/>
            <a:ext cx="8588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ПАТЕНТЫ ПОЛУЧЕННЫЕ НПР КАФЕДР В 20</a:t>
            </a:r>
            <a:r>
              <a:rPr lang="en-US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2</a:t>
            </a: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3 г.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4639" y="1115449"/>
            <a:ext cx="3399900" cy="452661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7877" y="1115449"/>
            <a:ext cx="3359217" cy="443371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21738" y="5125693"/>
            <a:ext cx="536658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Патент № 2802578 C1 Российская Федерация, МПК E03F 5/08. Пневматический сифон на фановую вентиляцию системы канализации : № 2023106710 :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заявл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22.03.2023 :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опубл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30.08.2023 / В. И. Вавилов, Л. В. Косарев ; заявитель Федеральное государственное автономное образовательное учреждение высшего образования "Северо-Восточный федеральный университет имени М.К.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Аммосова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". – EDN TEVWTV.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22962" y="5149053"/>
            <a:ext cx="544877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Патент на полезную модель № 218562 U1 Российская Федерация, МПК E03F 3/04. Соединительный тройник канализационного трубопровода : № 2023110695 :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заявл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26.04.2023 :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опубл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31.05.2023 / В. И. Вавилов, Л. В. Косарев ; заявитель Федеральное государственное автономное образовательное учреждение высшего образования "Северо-Восточный федеральный университет имени М.К.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Аммосова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". – EDN NQCABL.</a:t>
            </a:r>
          </a:p>
        </p:txBody>
      </p:sp>
      <p:cxnSp>
        <p:nvCxnSpPr>
          <p:cNvPr id="10" name="Прямая со стрелкой 9"/>
          <p:cNvCxnSpPr>
            <a:stCxn id="8" idx="2"/>
            <a:endCxn id="2" idx="0"/>
          </p:cNvCxnSpPr>
          <p:nvPr/>
        </p:nvCxnSpPr>
        <p:spPr>
          <a:xfrm flipH="1">
            <a:off x="2944589" y="520597"/>
            <a:ext cx="3340744" cy="594852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8" idx="2"/>
            <a:endCxn id="4" idx="0"/>
          </p:cNvCxnSpPr>
          <p:nvPr/>
        </p:nvCxnSpPr>
        <p:spPr>
          <a:xfrm>
            <a:off x="6285333" y="520597"/>
            <a:ext cx="3272153" cy="594852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17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170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2831" y="1228476"/>
            <a:ext cx="3439783" cy="349541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35782" y="151265"/>
            <a:ext cx="11056218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7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СВИДЕТЕЛЬСТВО О ГОСУДАРСТВЕННОЙ РЕГИСТРАЦИИ ПРОГРАММЫ ДЛЯ ЭВМ</a:t>
            </a:r>
            <a:r>
              <a:rPr lang="ru-RU" sz="17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,</a:t>
            </a:r>
            <a:r>
              <a:rPr lang="ru-RU" altLang="ru-RU" sz="17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ПОЛУЧЕННЫЕ НПР КАФЕДР В 20</a:t>
            </a:r>
            <a:r>
              <a:rPr lang="en-US" altLang="ru-RU" sz="17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2</a:t>
            </a:r>
            <a:r>
              <a:rPr lang="ru-RU" altLang="ru-RU" sz="17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3 г.</a:t>
            </a:r>
          </a:p>
        </p:txBody>
      </p:sp>
      <p:cxnSp>
        <p:nvCxnSpPr>
          <p:cNvPr id="10" name="Прямая со стрелкой 9"/>
          <p:cNvCxnSpPr>
            <a:stCxn id="8" idx="2"/>
          </p:cNvCxnSpPr>
          <p:nvPr/>
        </p:nvCxnSpPr>
        <p:spPr>
          <a:xfrm flipH="1">
            <a:off x="2944589" y="505208"/>
            <a:ext cx="3719302" cy="610241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8" idx="2"/>
            <a:endCxn id="15" idx="0"/>
          </p:cNvCxnSpPr>
          <p:nvPr/>
        </p:nvCxnSpPr>
        <p:spPr>
          <a:xfrm>
            <a:off x="6663891" y="505208"/>
            <a:ext cx="3348832" cy="72326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-7531" y="4584925"/>
            <a:ext cx="39238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Свидетельство о государственной регистрации программы для ЭВМ № 2023686964 Российская Федерация. «Программа для ЭВМ «Дипломные работы» : № 2023685249 :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заявл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24.11.2023 :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опубл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11.12.2023 / В. М. Самохина, М. Ю.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Похорукова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; заявитель Федеральное государственное автономное образовательное учреждение высшего образования «Северо-Восточный федеральный университет имени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М.К.Аммосова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– EDN IRMDYO.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475" y="1199375"/>
            <a:ext cx="3460995" cy="338555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0940" y="1221411"/>
            <a:ext cx="3432421" cy="3437216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3988975" y="4562888"/>
            <a:ext cx="38597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Свидетельство о государственной регистрации программы для ЭВМ № 2023686821 Российская Федерация. «Приложение для формирования платежных поручений» : № 2023685182 :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заявл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24.11.2023 :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опубл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08.12.2023 / М. Ю.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Похорукова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; заявитель Федеральное государственное автономное образовательное учреждение высшего образования «Северо-Восточный федеральный университет имени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М.К.Аммосова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– EDN WMKJSH.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921409" y="4584925"/>
            <a:ext cx="41771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Свидетельство о государственной регистрации программы для ЭВМ № 2023686490 Российская Федерация. «Программа для ЭВМ «Учебно-методическая документация ВУЗа» : № 2023685207 :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заявл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24.11.2023 :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опубл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06.12.2023 / Е. О. Семенова, В. М. Самохина ; заявитель Федеральное государственное автономное образовательное учреждение высшего образования «Северо-Восточный федеральный университет имени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М.К.Аммосова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– EDN DXDSCL.</a:t>
            </a:r>
          </a:p>
        </p:txBody>
      </p:sp>
      <p:cxnSp>
        <p:nvCxnSpPr>
          <p:cNvPr id="20" name="Прямая со стрелкой 19"/>
          <p:cNvCxnSpPr>
            <a:stCxn id="8" idx="2"/>
            <a:endCxn id="11" idx="0"/>
          </p:cNvCxnSpPr>
          <p:nvPr/>
        </p:nvCxnSpPr>
        <p:spPr>
          <a:xfrm flipH="1">
            <a:off x="6007151" y="505208"/>
            <a:ext cx="656740" cy="716203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18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19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37381" y="207819"/>
            <a:ext cx="3166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СБОРНИКИ НАУЧНЫХ ТРУДОВ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9134" y="1274495"/>
            <a:ext cx="113551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/>
              <a:t>Материалы XXIII Всероссийской научно-практической конференции молодых ученых, аспирантов и студентов (с международным участием), посвященной памяти первого Президента Республики (Саха) Якутия М.Е. Николаева : Материалы конференции, Якутск, 26–28 октября 2023 года. – Якутск: Издательский дом СВФУ, 2023. – 775 с. – ISBN 978-5-7513-3605-9. – EDN GDDMRI.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8448129" y="3369999"/>
            <a:ext cx="1826399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Скругленный прямоугольник 4"/>
            <p:cNvSpPr txBox="1"/>
            <p:nvPr/>
          </p:nvSpPr>
          <p:spPr>
            <a:xfrm>
              <a:off x="20104" y="3353374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 smtClean="0"/>
                <a:t>2022 </a:t>
              </a:r>
              <a:r>
                <a:rPr lang="ru-RU" sz="1400" dirty="0"/>
                <a:t>год – 1 сборник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8448130" y="2898424"/>
            <a:ext cx="1826398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Скругленный прямоугольник 4"/>
            <p:cNvSpPr txBox="1"/>
            <p:nvPr/>
          </p:nvSpPr>
          <p:spPr>
            <a:xfrm>
              <a:off x="20104" y="3353374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2023 год – 1 сборник</a:t>
              </a:r>
              <a:endParaRPr lang="ru-RU" sz="1400" b="1" i="1" kern="12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8452964" y="3879719"/>
            <a:ext cx="1821565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Скругленный прямоугольник 4"/>
            <p:cNvSpPr txBox="1"/>
            <p:nvPr/>
          </p:nvSpPr>
          <p:spPr>
            <a:xfrm>
              <a:off x="20104" y="3353374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 smtClean="0"/>
                <a:t>2021 </a:t>
              </a:r>
              <a:r>
                <a:rPr lang="ru-RU" sz="1400" dirty="0"/>
                <a:t>год – 1 сборник</a:t>
              </a: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451608" y="4385501"/>
            <a:ext cx="18229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Скругленный прямоугольник 4"/>
            <p:cNvSpPr txBox="1"/>
            <p:nvPr/>
          </p:nvSpPr>
          <p:spPr>
            <a:xfrm>
              <a:off x="20104" y="3353374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 smtClean="0"/>
                <a:t>2020 </a:t>
              </a:r>
              <a:r>
                <a:rPr lang="ru-RU" sz="1400" dirty="0"/>
                <a:t>год – </a:t>
              </a:r>
              <a:r>
                <a:rPr lang="ru-RU" sz="1400" dirty="0" smtClean="0"/>
                <a:t>2 сборника</a:t>
              </a:r>
              <a:endParaRPr lang="ru-RU" sz="1400" dirty="0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8436338" y="4871541"/>
            <a:ext cx="1863131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Скругленный прямоугольник 4"/>
            <p:cNvSpPr txBox="1"/>
            <p:nvPr/>
          </p:nvSpPr>
          <p:spPr>
            <a:xfrm>
              <a:off x="20104" y="3353374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 smtClean="0"/>
                <a:t>2019 </a:t>
              </a:r>
              <a:r>
                <a:rPr lang="ru-RU" sz="1400" dirty="0"/>
                <a:t>год – </a:t>
              </a:r>
              <a:r>
                <a:rPr lang="ru-RU" sz="1400" dirty="0" smtClean="0"/>
                <a:t>2 сборника</a:t>
              </a:r>
              <a:endParaRPr lang="ru-RU" sz="1400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417904" y="5365889"/>
            <a:ext cx="1843028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Скругленный прямоугольник 4"/>
            <p:cNvSpPr txBox="1"/>
            <p:nvPr/>
          </p:nvSpPr>
          <p:spPr>
            <a:xfrm>
              <a:off x="20104" y="3353374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 smtClean="0"/>
                <a:t>2018 </a:t>
              </a:r>
              <a:r>
                <a:rPr lang="ru-RU" sz="1400" dirty="0"/>
                <a:t>год – </a:t>
              </a:r>
              <a:r>
                <a:rPr lang="ru-RU" sz="1400" dirty="0" smtClean="0"/>
                <a:t>3 сборника</a:t>
              </a:r>
              <a:endParaRPr lang="ru-RU" sz="1400" dirty="0"/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8348" y="2484787"/>
            <a:ext cx="2589033" cy="3851302"/>
          </a:xfrm>
          <a:prstGeom prst="rect">
            <a:avLst/>
          </a:prstGeom>
        </p:spPr>
      </p:pic>
      <p:cxnSp>
        <p:nvCxnSpPr>
          <p:cNvPr id="34" name="Соединительная линия уступом 33"/>
          <p:cNvCxnSpPr>
            <a:stCxn id="20" idx="1"/>
            <a:endCxn id="5" idx="3"/>
          </p:cNvCxnSpPr>
          <p:nvPr/>
        </p:nvCxnSpPr>
        <p:spPr>
          <a:xfrm rot="10800000" flipV="1">
            <a:off x="4737382" y="3104344"/>
            <a:ext cx="3710749" cy="1306094"/>
          </a:xfrm>
          <a:prstGeom prst="bentConnector3">
            <a:avLst/>
          </a:prstGeom>
          <a:ln w="15875">
            <a:solidFill>
              <a:srgbClr val="C00000"/>
            </a:solidFill>
            <a:headEnd w="sm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Скругленный прямоугольник 34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19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516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Соединительная линия уступом 74"/>
          <p:cNvCxnSpPr/>
          <p:nvPr/>
        </p:nvCxnSpPr>
        <p:spPr>
          <a:xfrm>
            <a:off x="11363326" y="3285272"/>
            <a:ext cx="552449" cy="503400"/>
          </a:xfrm>
          <a:prstGeom prst="bentConnector3">
            <a:avLst>
              <a:gd name="adj1" fmla="val 125861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5395" y="5769605"/>
            <a:ext cx="1336848" cy="945520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3200993" y="123994"/>
            <a:ext cx="7054175" cy="646331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/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СТРУКТУРЫ ТИ (Ф) СВФУ, </a:t>
            </a:r>
            <a:b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</a:b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ОБЕСПЕЧИВАЮЩИЕ НАУЧНО-ИССЛЕДОВАТЕЛЬСКУЮ ДЕЯТЕЛЬНОСТЬ</a:t>
            </a:r>
          </a:p>
        </p:txBody>
      </p:sp>
      <p:grpSp>
        <p:nvGrpSpPr>
          <p:cNvPr id="8" name="Группа 8"/>
          <p:cNvGrpSpPr>
            <a:grpSpLocks/>
          </p:cNvGrpSpPr>
          <p:nvPr/>
        </p:nvGrpSpPr>
        <p:grpSpPr bwMode="auto">
          <a:xfrm>
            <a:off x="554777" y="1783282"/>
            <a:ext cx="3540663" cy="396875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i="1" dirty="0"/>
                <a:t>Кафедры</a:t>
              </a:r>
            </a:p>
          </p:txBody>
        </p:sp>
      </p:grp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949864977"/>
              </p:ext>
            </p:extLst>
          </p:nvPr>
        </p:nvGraphicFramePr>
        <p:xfrm>
          <a:off x="516678" y="2438474"/>
          <a:ext cx="5476056" cy="37519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cxnSp>
        <p:nvCxnSpPr>
          <p:cNvPr id="3" name="Соединительная линия уступом 2"/>
          <p:cNvCxnSpPr>
            <a:endCxn id="16" idx="1"/>
          </p:cNvCxnSpPr>
          <p:nvPr/>
        </p:nvCxnSpPr>
        <p:spPr>
          <a:xfrm rot="5400000">
            <a:off x="5702190" y="2588225"/>
            <a:ext cx="1314640" cy="101631"/>
          </a:xfrm>
          <a:prstGeom prst="bentConnector4">
            <a:avLst>
              <a:gd name="adj1" fmla="val 42248"/>
              <a:gd name="adj2" fmla="val 324931"/>
            </a:avLst>
          </a:prstGeom>
          <a:ln w="19050">
            <a:solidFill>
              <a:srgbClr val="2C05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Соединительная линия уступом 20"/>
          <p:cNvCxnSpPr/>
          <p:nvPr/>
        </p:nvCxnSpPr>
        <p:spPr>
          <a:xfrm rot="10800000" flipV="1">
            <a:off x="4076391" y="1359246"/>
            <a:ext cx="2337647" cy="622474"/>
          </a:xfrm>
          <a:prstGeom prst="bentConnector3">
            <a:avLst>
              <a:gd name="adj1" fmla="val 290"/>
            </a:avLst>
          </a:prstGeom>
          <a:ln w="19050">
            <a:solidFill>
              <a:srgbClr val="2C05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Соединительная линия уступом 32"/>
          <p:cNvCxnSpPr>
            <a:stCxn id="10" idx="1"/>
          </p:cNvCxnSpPr>
          <p:nvPr/>
        </p:nvCxnSpPr>
        <p:spPr>
          <a:xfrm rot="10800000" flipH="1" flipV="1">
            <a:off x="554776" y="1973721"/>
            <a:ext cx="13237" cy="630471"/>
          </a:xfrm>
          <a:prstGeom prst="bentConnector4">
            <a:avLst>
              <a:gd name="adj1" fmla="val -2662424"/>
              <a:gd name="adj2" fmla="val 100484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Соединительная линия уступом 51"/>
          <p:cNvCxnSpPr/>
          <p:nvPr/>
        </p:nvCxnSpPr>
        <p:spPr>
          <a:xfrm rot="16200000" flipH="1">
            <a:off x="122884" y="2671740"/>
            <a:ext cx="500203" cy="363584"/>
          </a:xfrm>
          <a:prstGeom prst="bentConnector3">
            <a:avLst>
              <a:gd name="adj1" fmla="val 101414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Соединительная линия уступом 59"/>
          <p:cNvCxnSpPr/>
          <p:nvPr/>
        </p:nvCxnSpPr>
        <p:spPr>
          <a:xfrm rot="16200000" flipH="1">
            <a:off x="148385" y="3154443"/>
            <a:ext cx="458725" cy="354058"/>
          </a:xfrm>
          <a:prstGeom prst="bentConnector3">
            <a:avLst>
              <a:gd name="adj1" fmla="val 99834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Соединительная линия уступом 60"/>
          <p:cNvCxnSpPr/>
          <p:nvPr/>
        </p:nvCxnSpPr>
        <p:spPr>
          <a:xfrm rot="16200000" flipH="1">
            <a:off x="148385" y="3611643"/>
            <a:ext cx="458725" cy="354058"/>
          </a:xfrm>
          <a:prstGeom prst="bentConnector3">
            <a:avLst>
              <a:gd name="adj1" fmla="val 99834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Соединительная линия уступом 61"/>
          <p:cNvCxnSpPr/>
          <p:nvPr/>
        </p:nvCxnSpPr>
        <p:spPr>
          <a:xfrm rot="16200000" flipH="1">
            <a:off x="115048" y="4111705"/>
            <a:ext cx="525398" cy="354059"/>
          </a:xfrm>
          <a:prstGeom prst="bentConnector3">
            <a:avLst>
              <a:gd name="adj1" fmla="val 100762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Соединительная линия уступом 64"/>
          <p:cNvCxnSpPr/>
          <p:nvPr/>
        </p:nvCxnSpPr>
        <p:spPr>
          <a:xfrm rot="16200000" flipH="1">
            <a:off x="115048" y="4607005"/>
            <a:ext cx="525398" cy="354059"/>
          </a:xfrm>
          <a:prstGeom prst="bentConnector3">
            <a:avLst>
              <a:gd name="adj1" fmla="val 100762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Соединительная линия уступом 65"/>
          <p:cNvCxnSpPr/>
          <p:nvPr/>
        </p:nvCxnSpPr>
        <p:spPr>
          <a:xfrm rot="16200000" flipH="1">
            <a:off x="115048" y="5045155"/>
            <a:ext cx="525398" cy="354059"/>
          </a:xfrm>
          <a:prstGeom prst="bentConnector3">
            <a:avLst>
              <a:gd name="adj1" fmla="val 100762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Соединительная линия уступом 66"/>
          <p:cNvCxnSpPr/>
          <p:nvPr/>
        </p:nvCxnSpPr>
        <p:spPr>
          <a:xfrm rot="16200000" flipH="1">
            <a:off x="115048" y="5530930"/>
            <a:ext cx="525398" cy="354059"/>
          </a:xfrm>
          <a:prstGeom prst="bentConnector3">
            <a:avLst>
              <a:gd name="adj1" fmla="val 100762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Соединительная линия уступом 73"/>
          <p:cNvCxnSpPr/>
          <p:nvPr/>
        </p:nvCxnSpPr>
        <p:spPr>
          <a:xfrm>
            <a:off x="6410325" y="1952025"/>
            <a:ext cx="802456" cy="588607"/>
          </a:xfrm>
          <a:prstGeom prst="bentConnector3">
            <a:avLst>
              <a:gd name="adj1" fmla="val 147"/>
            </a:avLst>
          </a:prstGeom>
          <a:ln w="19050">
            <a:solidFill>
              <a:srgbClr val="2C05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6" name="Схема 75"/>
          <p:cNvGraphicFramePr/>
          <p:nvPr>
            <p:extLst>
              <p:ext uri="{D42A27DB-BD31-4B8C-83A1-F6EECF244321}">
                <p14:modId xmlns:p14="http://schemas.microsoft.com/office/powerpoint/2010/main" val="2440411199"/>
              </p:ext>
            </p:extLst>
          </p:nvPr>
        </p:nvGraphicFramePr>
        <p:xfrm>
          <a:off x="6359510" y="3621891"/>
          <a:ext cx="5550169" cy="2117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pSp>
        <p:nvGrpSpPr>
          <p:cNvPr id="77" name="Группа 8"/>
          <p:cNvGrpSpPr>
            <a:grpSpLocks/>
          </p:cNvGrpSpPr>
          <p:nvPr/>
        </p:nvGrpSpPr>
        <p:grpSpPr bwMode="auto">
          <a:xfrm>
            <a:off x="7206568" y="1795246"/>
            <a:ext cx="4502127" cy="396875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9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i="1" dirty="0"/>
                <a:t>Отдел </a:t>
              </a:r>
              <a:r>
                <a:rPr lang="ru-RU" sz="1600" b="1" i="1" dirty="0" err="1"/>
                <a:t>НИиИД</a:t>
              </a:r>
              <a:endParaRPr lang="ru-RU" sz="1600" b="1" i="1" dirty="0"/>
            </a:p>
          </p:txBody>
        </p:sp>
      </p:grpSp>
      <p:cxnSp>
        <p:nvCxnSpPr>
          <p:cNvPr id="24" name="Соединительная линия уступом 23"/>
          <p:cNvCxnSpPr/>
          <p:nvPr/>
        </p:nvCxnSpPr>
        <p:spPr>
          <a:xfrm>
            <a:off x="6411820" y="1469942"/>
            <a:ext cx="802456" cy="588607"/>
          </a:xfrm>
          <a:prstGeom prst="bentConnector3">
            <a:avLst>
              <a:gd name="adj1" fmla="val 147"/>
            </a:avLst>
          </a:prstGeom>
          <a:ln w="19050">
            <a:solidFill>
              <a:srgbClr val="2C05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Группа 8"/>
          <p:cNvGrpSpPr>
            <a:grpSpLocks/>
          </p:cNvGrpSpPr>
          <p:nvPr/>
        </p:nvGrpSpPr>
        <p:grpSpPr bwMode="auto">
          <a:xfrm>
            <a:off x="7206569" y="2368417"/>
            <a:ext cx="4526846" cy="396875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81" name="Скругленный прямоугольник 80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2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i="1" dirty="0"/>
                <a:t>Центр поддержки технологий и инноваций</a:t>
              </a:r>
            </a:p>
          </p:txBody>
        </p:sp>
      </p:grpSp>
      <p:grpSp>
        <p:nvGrpSpPr>
          <p:cNvPr id="83" name="Группа 8"/>
          <p:cNvGrpSpPr>
            <a:grpSpLocks/>
          </p:cNvGrpSpPr>
          <p:nvPr/>
        </p:nvGrpSpPr>
        <p:grpSpPr bwMode="auto">
          <a:xfrm>
            <a:off x="6308695" y="3086834"/>
            <a:ext cx="5121306" cy="396875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84" name="Скругленный прямоугольник 83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5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i="1" dirty="0"/>
                <a:t>Лаборатории</a:t>
              </a:r>
            </a:p>
          </p:txBody>
        </p:sp>
      </p:grpSp>
      <p:cxnSp>
        <p:nvCxnSpPr>
          <p:cNvPr id="115" name="Соединительная линия уступом 114"/>
          <p:cNvCxnSpPr/>
          <p:nvPr/>
        </p:nvCxnSpPr>
        <p:spPr>
          <a:xfrm rot="5400000">
            <a:off x="11702244" y="3960290"/>
            <a:ext cx="540286" cy="182563"/>
          </a:xfrm>
          <a:prstGeom prst="bentConnector3">
            <a:avLst>
              <a:gd name="adj1" fmla="val 99363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Соединительная линия уступом 126"/>
          <p:cNvCxnSpPr/>
          <p:nvPr/>
        </p:nvCxnSpPr>
        <p:spPr>
          <a:xfrm rot="5400000">
            <a:off x="11711769" y="4493690"/>
            <a:ext cx="540286" cy="182563"/>
          </a:xfrm>
          <a:prstGeom prst="bentConnector3">
            <a:avLst>
              <a:gd name="adj1" fmla="val 99363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Соединительная линия уступом 127"/>
          <p:cNvCxnSpPr/>
          <p:nvPr/>
        </p:nvCxnSpPr>
        <p:spPr>
          <a:xfrm rot="5400000">
            <a:off x="11653301" y="5063873"/>
            <a:ext cx="647698" cy="211137"/>
          </a:xfrm>
          <a:prstGeom prst="bentConnector3">
            <a:avLst>
              <a:gd name="adj1" fmla="val 101471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Группа 8"/>
          <p:cNvGrpSpPr>
            <a:grpSpLocks/>
          </p:cNvGrpSpPr>
          <p:nvPr/>
        </p:nvGrpSpPr>
        <p:grpSpPr bwMode="auto">
          <a:xfrm>
            <a:off x="4179603" y="982967"/>
            <a:ext cx="4478622" cy="396875"/>
            <a:chOff x="19050" y="76355"/>
            <a:chExt cx="3540663" cy="397251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32" name="Скругленный прямоугольник 131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3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lvl="0" algn="ctr"/>
              <a:r>
                <a:rPr lang="ru-RU" sz="1600" b="1" i="1" dirty="0" smtClean="0"/>
                <a:t>Научно-технический совет ТИ (ф) СВФУ</a:t>
              </a:r>
              <a:endParaRPr lang="ru-RU" sz="1600" i="1" dirty="0"/>
            </a:p>
          </p:txBody>
        </p:sp>
      </p:grpSp>
      <p:grpSp>
        <p:nvGrpSpPr>
          <p:cNvPr id="39" name="Группа 8"/>
          <p:cNvGrpSpPr>
            <a:grpSpLocks/>
          </p:cNvGrpSpPr>
          <p:nvPr/>
        </p:nvGrpSpPr>
        <p:grpSpPr bwMode="auto">
          <a:xfrm>
            <a:off x="554777" y="1753587"/>
            <a:ext cx="3540663" cy="396875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40" name="Скругленный прямоугольник 39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i="1" dirty="0"/>
                <a:t>Кафедры</a:t>
              </a:r>
            </a:p>
          </p:txBody>
        </p:sp>
      </p:grpSp>
      <p:sp>
        <p:nvSpPr>
          <p:cNvPr id="42" name="Скругленный прямоугольник 41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2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4190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Rectangle 138"/>
          <p:cNvSpPr>
            <a:spLocks noChangeArrowheads="1"/>
          </p:cNvSpPr>
          <p:nvPr/>
        </p:nvSpPr>
        <p:spPr bwMode="auto">
          <a:xfrm>
            <a:off x="1238944" y="341995"/>
            <a:ext cx="6541769" cy="646331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ОРГАНИЗАЦИЯ И ПРОВЕДЕНИЕ НАУЧНЫХ МЕРОПРИЯТИЙ</a:t>
            </a:r>
          </a:p>
          <a:p>
            <a:pPr algn="ctr"/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(2023 год)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8" name="Скругленный прямоугольник 4"/>
          <p:cNvSpPr/>
          <p:nvPr/>
        </p:nvSpPr>
        <p:spPr bwMode="auto">
          <a:xfrm>
            <a:off x="125038" y="1108177"/>
            <a:ext cx="1375688" cy="8509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Мероприятие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23846" y="2001805"/>
            <a:ext cx="1380758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Конференции</a:t>
              </a:r>
              <a:endParaRPr lang="ru-RU" sz="1400" b="1" i="1" dirty="0"/>
            </a:p>
          </p:txBody>
        </p:sp>
      </p:grpSp>
      <p:sp>
        <p:nvSpPr>
          <p:cNvPr id="12" name="Скругленный прямоугольник 4"/>
          <p:cNvSpPr/>
          <p:nvPr/>
        </p:nvSpPr>
        <p:spPr bwMode="auto">
          <a:xfrm>
            <a:off x="1541855" y="1116173"/>
            <a:ext cx="590356" cy="8429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Всего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13" name="Скругленный прямоугольник 4"/>
          <p:cNvSpPr/>
          <p:nvPr/>
        </p:nvSpPr>
        <p:spPr bwMode="auto">
          <a:xfrm>
            <a:off x="2166494" y="1125699"/>
            <a:ext cx="5701117" cy="28695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Уровень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14" name="Скругленный прямоугольник 4"/>
          <p:cNvSpPr/>
          <p:nvPr/>
        </p:nvSpPr>
        <p:spPr bwMode="auto">
          <a:xfrm>
            <a:off x="2166494" y="1432666"/>
            <a:ext cx="1663650" cy="52642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Международный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15" name="Скругленный прямоугольник 4"/>
          <p:cNvSpPr/>
          <p:nvPr/>
        </p:nvSpPr>
        <p:spPr bwMode="auto">
          <a:xfrm>
            <a:off x="3857874" y="1432666"/>
            <a:ext cx="1570910" cy="52642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Всероссийский и региональный</a:t>
            </a:r>
          </a:p>
        </p:txBody>
      </p:sp>
      <p:sp>
        <p:nvSpPr>
          <p:cNvPr id="16" name="Скругленный прямоугольник 4"/>
          <p:cNvSpPr/>
          <p:nvPr/>
        </p:nvSpPr>
        <p:spPr bwMode="auto">
          <a:xfrm>
            <a:off x="5463529" y="1442191"/>
            <a:ext cx="1193750" cy="5168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Районный и городской</a:t>
            </a:r>
          </a:p>
        </p:txBody>
      </p:sp>
      <p:sp>
        <p:nvSpPr>
          <p:cNvPr id="17" name="Скругленный прямоугольник 4"/>
          <p:cNvSpPr/>
          <p:nvPr/>
        </p:nvSpPr>
        <p:spPr bwMode="auto">
          <a:xfrm>
            <a:off x="6697709" y="1442191"/>
            <a:ext cx="1152246" cy="5168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СВФУ и </a:t>
            </a:r>
          </a:p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ТИ (ф) СВФУ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1554614" y="2001805"/>
            <a:ext cx="58175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3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2179254" y="1992280"/>
            <a:ext cx="16534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3874704" y="1992280"/>
            <a:ext cx="1558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3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5484429" y="1992280"/>
            <a:ext cx="1177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6696085" y="1992280"/>
            <a:ext cx="11581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123846" y="2455546"/>
            <a:ext cx="1380758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Выставки</a:t>
              </a:r>
              <a:endParaRPr lang="ru-RU" sz="1400" b="1" i="1" dirty="0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1554614" y="2455546"/>
            <a:ext cx="58175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2179254" y="2446021"/>
            <a:ext cx="16534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3874704" y="2446021"/>
            <a:ext cx="1558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5484429" y="2446021"/>
            <a:ext cx="1177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6703629" y="2446021"/>
            <a:ext cx="11581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1" name="Скругленный прямоугольник 5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123846" y="2903392"/>
            <a:ext cx="1380758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4" name="Скругленный прямоугольник 5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Научные семинары</a:t>
              </a:r>
              <a:endParaRPr lang="ru-RU" sz="1400" b="1" i="1" dirty="0"/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554614" y="2903392"/>
            <a:ext cx="58175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7" name="Скругленный прямоугольник 5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2179254" y="2893867"/>
            <a:ext cx="16534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0" name="Скругленный прямоугольник 5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3874704" y="2893867"/>
            <a:ext cx="1558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3" name="Скругленный прямоугольник 6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5484429" y="2893867"/>
            <a:ext cx="1177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6" name="Скругленный прямоугольник 6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6703629" y="2893867"/>
            <a:ext cx="11581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9" name="Скругленный прямоугольник 6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123846" y="3348814"/>
            <a:ext cx="1380758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2" name="Скругленный прямоугольник 7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Круглые столы</a:t>
              </a:r>
              <a:endParaRPr lang="ru-RU" sz="1400" b="1" i="1" dirty="0"/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1554614" y="3348814"/>
            <a:ext cx="58175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2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2179254" y="3339289"/>
            <a:ext cx="16534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3874704" y="3339289"/>
            <a:ext cx="1558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1" name="Скругленный прямоугольник 8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5484429" y="3339289"/>
            <a:ext cx="1177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4" name="Скругленный прямоугольник 8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6703629" y="3339289"/>
            <a:ext cx="11581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7" name="Скругленный прямоугольник 8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8" name="Скругленный прямоугольник 4"/>
            <p:cNvSpPr txBox="1"/>
            <p:nvPr/>
          </p:nvSpPr>
          <p:spPr>
            <a:xfrm>
              <a:off x="20104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2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123846" y="3794236"/>
            <a:ext cx="1380758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0" name="Скругленный прямоугольник 8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Конкурсы, гранты</a:t>
              </a:r>
              <a:endParaRPr lang="ru-RU" sz="1400" b="1" i="1" dirty="0"/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1554614" y="3794236"/>
            <a:ext cx="58175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3" name="Скругленный прямоугольник 9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1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95" name="Группа 94"/>
          <p:cNvGrpSpPr/>
          <p:nvPr/>
        </p:nvGrpSpPr>
        <p:grpSpPr>
          <a:xfrm>
            <a:off x="2179254" y="3784711"/>
            <a:ext cx="16534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6" name="Скругленный прямоугольник 9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3874704" y="3784711"/>
            <a:ext cx="1558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9" name="Скругленный прямоугольник 9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01" name="Группа 100"/>
          <p:cNvGrpSpPr/>
          <p:nvPr/>
        </p:nvGrpSpPr>
        <p:grpSpPr>
          <a:xfrm>
            <a:off x="5484429" y="3784711"/>
            <a:ext cx="1177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2" name="Скругленный прямоугольник 10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6703629" y="3784711"/>
            <a:ext cx="11581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5" name="Скругленный прямоугольник 10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1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07" name="Группа 106"/>
          <p:cNvGrpSpPr/>
          <p:nvPr/>
        </p:nvGrpSpPr>
        <p:grpSpPr>
          <a:xfrm>
            <a:off x="123846" y="4242082"/>
            <a:ext cx="1380758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8" name="Скругленный прямоугольник 10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Научные олимпиады</a:t>
              </a:r>
              <a:endParaRPr lang="ru-RU" sz="1400" b="1" i="1" dirty="0"/>
            </a:p>
          </p:txBody>
        </p:sp>
      </p:grpSp>
      <p:grpSp>
        <p:nvGrpSpPr>
          <p:cNvPr id="110" name="Группа 109"/>
          <p:cNvGrpSpPr/>
          <p:nvPr/>
        </p:nvGrpSpPr>
        <p:grpSpPr>
          <a:xfrm>
            <a:off x="1554614" y="4242082"/>
            <a:ext cx="58175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1" name="Скругленный прямоугольник 11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13" name="Группа 112"/>
          <p:cNvGrpSpPr/>
          <p:nvPr/>
        </p:nvGrpSpPr>
        <p:grpSpPr>
          <a:xfrm>
            <a:off x="2179254" y="4232557"/>
            <a:ext cx="16534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4" name="Скругленный прямоугольник 11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16" name="Группа 115"/>
          <p:cNvGrpSpPr/>
          <p:nvPr/>
        </p:nvGrpSpPr>
        <p:grpSpPr>
          <a:xfrm>
            <a:off x="3874704" y="4232557"/>
            <a:ext cx="1558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7" name="Скругленный прямоугольник 11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19" name="Группа 118"/>
          <p:cNvGrpSpPr/>
          <p:nvPr/>
        </p:nvGrpSpPr>
        <p:grpSpPr>
          <a:xfrm>
            <a:off x="5484429" y="4232557"/>
            <a:ext cx="1177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0" name="Скругленный прямоугольник 11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22" name="Группа 121"/>
          <p:cNvGrpSpPr/>
          <p:nvPr/>
        </p:nvGrpSpPr>
        <p:grpSpPr>
          <a:xfrm>
            <a:off x="6703629" y="4232557"/>
            <a:ext cx="11581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3" name="Скругленный прямоугольник 12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sp>
        <p:nvSpPr>
          <p:cNvPr id="143" name="Скругленный прямоугольник 4"/>
          <p:cNvSpPr/>
          <p:nvPr/>
        </p:nvSpPr>
        <p:spPr bwMode="auto">
          <a:xfrm>
            <a:off x="51658" y="4750792"/>
            <a:ext cx="12040585" cy="4696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XXIII Всероссийская научно-практическая конференция молодых ученых, аспирантов и студентов, с международным участием, посвященная памяти Первого Президента Республики Саха(Якутия) Николаева М.Е. в г</a:t>
            </a:r>
            <a:r>
              <a:rPr lang="ru-RU" sz="13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Нерюнгри</a:t>
            </a:r>
            <a:endParaRPr lang="ru-RU" sz="1300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4" name="Скругленный прямоугольник 4"/>
          <p:cNvSpPr/>
          <p:nvPr/>
        </p:nvSpPr>
        <p:spPr bwMode="auto">
          <a:xfrm>
            <a:off x="51658" y="5825866"/>
            <a:ext cx="11102117" cy="462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XIV региональная научно-практическая конференция, посвященная году педагога и наставника в России «Психолого-педагогическое сопровождение </a:t>
            </a:r>
            <a:r>
              <a:rPr lang="ru-RU" sz="13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</a:t>
            </a:r>
            <a:r>
              <a:rPr lang="ru-RU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 процесса: Педагогика. Психология. Общество»</a:t>
            </a:r>
          </a:p>
        </p:txBody>
      </p:sp>
      <p:sp>
        <p:nvSpPr>
          <p:cNvPr id="146" name="Скругленный прямоугольник 4"/>
          <p:cNvSpPr/>
          <p:nvPr/>
        </p:nvSpPr>
        <p:spPr bwMode="auto">
          <a:xfrm>
            <a:off x="51657" y="6381471"/>
            <a:ext cx="11102117" cy="3100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r>
              <a:rPr lang="ru-RU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Региональная научно-практическая конференция «Развитие науки и практики в условиях трансформационных процессов»</a:t>
            </a:r>
          </a:p>
        </p:txBody>
      </p:sp>
      <p:sp>
        <p:nvSpPr>
          <p:cNvPr id="148" name="Скругленный прямоугольник 4"/>
          <p:cNvSpPr/>
          <p:nvPr/>
        </p:nvSpPr>
        <p:spPr bwMode="auto">
          <a:xfrm>
            <a:off x="52352" y="5285246"/>
            <a:ext cx="12040585" cy="4696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r>
              <a:rPr lang="ru-RU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на соискание грантов Технического института (филиала) ФГАОУ ВО «Северо-Восточный федеральный университет им. М.К. </a:t>
            </a:r>
            <a:r>
              <a:rPr lang="ru-RU" sz="13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Аммосова</a:t>
            </a:r>
            <a:r>
              <a:rPr lang="ru-RU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в г. Нерюнгри по фундаментальным и прикладным научным исследованиям</a:t>
            </a:r>
          </a:p>
        </p:txBody>
      </p:sp>
      <p:sp>
        <p:nvSpPr>
          <p:cNvPr id="125" name="Скругленный прямоугольник 124"/>
          <p:cNvSpPr/>
          <p:nvPr/>
        </p:nvSpPr>
        <p:spPr>
          <a:xfrm>
            <a:off x="872836" y="801524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917871" y="775859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20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8723076" y="387525"/>
            <a:ext cx="31398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УЧАСТИЕ В НАУЧНЫХ </a:t>
            </a:r>
            <a:endParaRPr lang="ru-RU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  <a:p>
            <a:pPr algn="ctr">
              <a:defRPr/>
            </a:pP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МЕРОПРИЯТИЯХ в 2023 году. 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131" name="Скругленный прямоугольник 4"/>
          <p:cNvSpPr/>
          <p:nvPr/>
        </p:nvSpPr>
        <p:spPr bwMode="auto">
          <a:xfrm>
            <a:off x="8481127" y="1108177"/>
            <a:ext cx="1925078" cy="7971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Уровень мероприятия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132" name="Группа 131"/>
          <p:cNvGrpSpPr/>
          <p:nvPr/>
        </p:nvGrpSpPr>
        <p:grpSpPr>
          <a:xfrm>
            <a:off x="8467415" y="1937136"/>
            <a:ext cx="1939712" cy="24300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3" name="Скругленный прямоугольник 13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Международный</a:t>
              </a:r>
              <a:endParaRPr lang="ru-RU" sz="1400" b="1" i="1" dirty="0"/>
            </a:p>
          </p:txBody>
        </p:sp>
      </p:grpSp>
      <p:sp>
        <p:nvSpPr>
          <p:cNvPr id="135" name="Скругленный прямоугольник 4"/>
          <p:cNvSpPr/>
          <p:nvPr/>
        </p:nvSpPr>
        <p:spPr bwMode="auto">
          <a:xfrm>
            <a:off x="10468063" y="1112159"/>
            <a:ext cx="1368372" cy="7971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Количество </a:t>
            </a:r>
            <a:r>
              <a:rPr lang="ru-RU" sz="1600" b="1" i="1" dirty="0">
                <a:solidFill>
                  <a:srgbClr val="2C10F8"/>
                </a:solidFill>
              </a:rPr>
              <a:t>мероприятий</a:t>
            </a:r>
            <a:r>
              <a:rPr lang="ru-RU" sz="1600" b="1" i="1" dirty="0" smtClean="0">
                <a:solidFill>
                  <a:srgbClr val="C00000"/>
                </a:solidFill>
              </a:rPr>
              <a:t>/ </a:t>
            </a:r>
            <a:r>
              <a:rPr lang="ru-RU" sz="1600" b="1" i="1" dirty="0" smtClean="0">
                <a:solidFill>
                  <a:srgbClr val="26DC18"/>
                </a:solidFill>
              </a:rPr>
              <a:t>участий</a:t>
            </a:r>
            <a:r>
              <a:rPr lang="ru-RU" sz="1600" b="1" i="1" dirty="0" smtClean="0">
                <a:solidFill>
                  <a:srgbClr val="C00000"/>
                </a:solidFill>
              </a:rPr>
              <a:t> 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136" name="Группа 135"/>
          <p:cNvGrpSpPr/>
          <p:nvPr/>
        </p:nvGrpSpPr>
        <p:grpSpPr>
          <a:xfrm>
            <a:off x="10449934" y="1953093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7" name="Скругленный прямоугольник 13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8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14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39" name="Группа 138"/>
          <p:cNvGrpSpPr/>
          <p:nvPr/>
        </p:nvGrpSpPr>
        <p:grpSpPr>
          <a:xfrm>
            <a:off x="8466459" y="2220337"/>
            <a:ext cx="1946860" cy="23512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0" name="Скругленный прямоугольник 13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Российский</a:t>
              </a:r>
              <a:endParaRPr lang="ru-RU" sz="1400" b="1" i="1" dirty="0"/>
            </a:p>
          </p:txBody>
        </p:sp>
      </p:grpSp>
      <p:grpSp>
        <p:nvGrpSpPr>
          <p:cNvPr id="142" name="Группа 141"/>
          <p:cNvGrpSpPr/>
          <p:nvPr/>
        </p:nvGrpSpPr>
        <p:grpSpPr>
          <a:xfrm>
            <a:off x="10468063" y="2220429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5" name="Скругленный прямоугольник 14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5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28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49" name="Группа 148"/>
          <p:cNvGrpSpPr/>
          <p:nvPr/>
        </p:nvGrpSpPr>
        <p:grpSpPr>
          <a:xfrm>
            <a:off x="8467415" y="2509165"/>
            <a:ext cx="1939712" cy="26206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0" name="Скругленный прямоугольник 14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Республиканский</a:t>
              </a:r>
              <a:endParaRPr lang="ru-RU" sz="1400" b="1" i="1" dirty="0"/>
            </a:p>
          </p:txBody>
        </p:sp>
      </p:grpSp>
      <p:grpSp>
        <p:nvGrpSpPr>
          <p:cNvPr id="152" name="Группа 151"/>
          <p:cNvGrpSpPr/>
          <p:nvPr/>
        </p:nvGrpSpPr>
        <p:grpSpPr>
          <a:xfrm>
            <a:off x="10476855" y="2514978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3" name="Скругленный прямоугольник 15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2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4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55" name="Группа 154"/>
          <p:cNvGrpSpPr/>
          <p:nvPr/>
        </p:nvGrpSpPr>
        <p:grpSpPr>
          <a:xfrm>
            <a:off x="8455174" y="2824560"/>
            <a:ext cx="1946860" cy="2421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6" name="Скругленный прямоугольник 15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Районные, ТИ (ф) СВФУ</a:t>
              </a:r>
              <a:endParaRPr lang="ru-RU" sz="1400" b="1" i="1" dirty="0"/>
            </a:p>
          </p:txBody>
        </p:sp>
      </p:grpSp>
      <p:grpSp>
        <p:nvGrpSpPr>
          <p:cNvPr id="158" name="Группа 157"/>
          <p:cNvGrpSpPr/>
          <p:nvPr/>
        </p:nvGrpSpPr>
        <p:grpSpPr>
          <a:xfrm>
            <a:off x="10476855" y="2825643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9" name="Скругленный прямоугольник 15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2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8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61" name="Группа 160"/>
          <p:cNvGrpSpPr/>
          <p:nvPr/>
        </p:nvGrpSpPr>
        <p:grpSpPr>
          <a:xfrm>
            <a:off x="8446481" y="3107676"/>
            <a:ext cx="1954524" cy="23675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2" name="Скругленный прямоугольник 16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3" name="Скругленный прямоугольник 4"/>
            <p:cNvSpPr txBox="1"/>
            <p:nvPr/>
          </p:nvSpPr>
          <p:spPr>
            <a:xfrm>
              <a:off x="20105" y="3342795"/>
              <a:ext cx="5435846" cy="38221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/>
              <a:r>
                <a:rPr lang="ru-RU" sz="1400" b="1" i="1" dirty="0" smtClean="0"/>
                <a:t>Всего</a:t>
              </a:r>
              <a:endParaRPr lang="ru-RU" sz="1400" b="1" i="1" dirty="0"/>
            </a:p>
          </p:txBody>
        </p:sp>
      </p:grpSp>
      <p:grpSp>
        <p:nvGrpSpPr>
          <p:cNvPr id="164" name="Группа 163"/>
          <p:cNvGrpSpPr/>
          <p:nvPr/>
        </p:nvGrpSpPr>
        <p:grpSpPr>
          <a:xfrm>
            <a:off x="10476855" y="3101143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5" name="Скругленный прямоугольник 16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18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62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47059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4"/>
          <p:cNvSpPr/>
          <p:nvPr/>
        </p:nvSpPr>
        <p:spPr bwMode="auto">
          <a:xfrm>
            <a:off x="191192" y="880479"/>
            <a:ext cx="3114611" cy="5409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Источник финансирования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66191" y="88605"/>
            <a:ext cx="3944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ПОДАННЫЕ ЗАЯВКИ НА НИР в </a:t>
            </a: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2023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г.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21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284553" y="1495016"/>
            <a:ext cx="1461118" cy="518529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Министерство науки и высшего образования Российской Федерации, Технический институт (филиал) СВФУ </a:t>
              </a: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3363988" y="1486708"/>
            <a:ext cx="4375159" cy="50556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Техническое задание для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ребрендинга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(разработка логотипа, корпоративного стиля)</a:t>
              </a: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7826067" y="1486708"/>
            <a:ext cx="3953069" cy="50556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Самохина В.М., доцент каф.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МиИ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Корниенко Д.С., гр.Б-ПИ-20</a:t>
              </a:r>
              <a:endPara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3363988" y="2043743"/>
            <a:ext cx="4375159" cy="50805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Разработка веб-сайта для проведения Всероссийской научно-практической конференции в ТИ (ф) СВФУ</a:t>
              </a: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7826067" y="2043743"/>
            <a:ext cx="3953069" cy="50805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5" name="Скругленный прямоугольник 5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Похорукова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М.Ю., доцент каф.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МиИ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Пиманов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А.Е., гр. Б-ПМ-21</a:t>
              </a:r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3363988" y="2629505"/>
            <a:ext cx="4375159" cy="63615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0" name="Скругленный прямоугольник 6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1" name="Скругленный прямоугольник 4"/>
            <p:cNvSpPr txBox="1"/>
            <p:nvPr/>
          </p:nvSpPr>
          <p:spPr>
            <a:xfrm>
              <a:off x="20105" y="3353374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Обследование работ инженерных коммуникаций спортивного комплекса Олимп, расположенного по адресу Южно-Якутская 25</a:t>
              </a:r>
            </a:p>
          </p:txBody>
        </p:sp>
      </p:grpSp>
      <p:grpSp>
        <p:nvGrpSpPr>
          <p:cNvPr id="72" name="Группа 71"/>
          <p:cNvGrpSpPr/>
          <p:nvPr/>
        </p:nvGrpSpPr>
        <p:grpSpPr>
          <a:xfrm>
            <a:off x="7826067" y="2629505"/>
            <a:ext cx="3953069" cy="63615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3" name="Скругленный прямоугольник 7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Вавилов В.И., доцент каф. СД / Ерёмина А.А., гр. </a:t>
              </a:r>
              <a:r>
                <a:rPr lang="ru-RU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Б-ПГС-21 </a:t>
              </a:r>
              <a:endPara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7" name="Группа 86"/>
          <p:cNvGrpSpPr/>
          <p:nvPr/>
        </p:nvGrpSpPr>
        <p:grpSpPr>
          <a:xfrm>
            <a:off x="3363988" y="3342068"/>
            <a:ext cx="4375159" cy="65995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8" name="Скругленный прямоугольник 8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Обследование работ инженерных коммуникаций здания института, расположенного по адресу Южно-Якутская д.25</a:t>
              </a:r>
            </a:p>
          </p:txBody>
        </p:sp>
      </p:grpSp>
      <p:grpSp>
        <p:nvGrpSpPr>
          <p:cNvPr id="90" name="Группа 89"/>
          <p:cNvGrpSpPr/>
          <p:nvPr/>
        </p:nvGrpSpPr>
        <p:grpSpPr>
          <a:xfrm>
            <a:off x="7826067" y="3342068"/>
            <a:ext cx="3953069" cy="65995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1" name="Скругленный прямоугольник 9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Вавилов В.И., доцент каф. СД /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Бувалец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Н.С., гр.Б-ПГС-21</a:t>
              </a:r>
            </a:p>
          </p:txBody>
        </p:sp>
      </p:grpSp>
      <p:grpSp>
        <p:nvGrpSpPr>
          <p:cNvPr id="105" name="Группа 104"/>
          <p:cNvGrpSpPr/>
          <p:nvPr/>
        </p:nvGrpSpPr>
        <p:grpSpPr>
          <a:xfrm>
            <a:off x="3363988" y="4069050"/>
            <a:ext cx="4375159" cy="70258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6" name="Скругленный прямоугольник 10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Разработка анкет и проведение анкетирования среди студентов ТИ (ф) СВФУ</a:t>
              </a:r>
            </a:p>
          </p:txBody>
        </p:sp>
      </p:grpSp>
      <p:grpSp>
        <p:nvGrpSpPr>
          <p:cNvPr id="108" name="Группа 107"/>
          <p:cNvGrpSpPr/>
          <p:nvPr/>
        </p:nvGrpSpPr>
        <p:grpSpPr>
          <a:xfrm>
            <a:off x="7826067" y="4069050"/>
            <a:ext cx="3953069" cy="70258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9" name="Скругленный прямоугольник 10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Акинин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М.А., доцент каф.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ЭиСГД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Гиль Д.А.,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гр.С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-ГД(МД)-22, Клименко Д.Р., гр. С-ГД(МД)-21, Жирков В.О.,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гр.С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-ГД(МД)-20</a:t>
              </a:r>
            </a:p>
          </p:txBody>
        </p:sp>
      </p:grpSp>
      <p:grpSp>
        <p:nvGrpSpPr>
          <p:cNvPr id="123" name="Группа 122"/>
          <p:cNvGrpSpPr/>
          <p:nvPr/>
        </p:nvGrpSpPr>
        <p:grpSpPr>
          <a:xfrm>
            <a:off x="3363988" y="4811597"/>
            <a:ext cx="4370175" cy="68221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4" name="Скругленный прямоугольник 12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Разработка строительных композиционных материалов на основе отходов угольной промышленности в республике Саха (</a:t>
              </a:r>
              <a:r>
                <a:rPr lang="ru-RU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Якутия)</a:t>
              </a:r>
              <a:endPara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6" name="Группа 125"/>
          <p:cNvGrpSpPr/>
          <p:nvPr/>
        </p:nvGrpSpPr>
        <p:grpSpPr>
          <a:xfrm>
            <a:off x="7826067" y="4811597"/>
            <a:ext cx="3953069" cy="68221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7" name="Скругленный прямоугольник 12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Губанов Д.А., доцент каф. СД </a:t>
              </a:r>
              <a:r>
                <a:rPr lang="ru-RU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/ </a:t>
              </a:r>
              <a:r>
                <a:rPr lang="ru-RU" sz="14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Кронгауз</a:t>
              </a:r>
              <a:r>
                <a:rPr lang="ru-RU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Д.Д. БП-ПГС-20 </a:t>
              </a:r>
              <a:endPara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6" name="Группа 155"/>
          <p:cNvGrpSpPr/>
          <p:nvPr/>
        </p:nvGrpSpPr>
        <p:grpSpPr>
          <a:xfrm>
            <a:off x="1791859" y="1499613"/>
            <a:ext cx="1461118" cy="518529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7" name="Скругленный прямоугольник 15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pic>
        <p:nvPicPr>
          <p:cNvPr id="159" name="Рисунок 15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472" y="3384457"/>
            <a:ext cx="1244715" cy="1369185"/>
          </a:xfrm>
          <a:prstGeom prst="rect">
            <a:avLst/>
          </a:prstGeom>
        </p:spPr>
      </p:pic>
      <p:grpSp>
        <p:nvGrpSpPr>
          <p:cNvPr id="178" name="Группа 177"/>
          <p:cNvGrpSpPr/>
          <p:nvPr/>
        </p:nvGrpSpPr>
        <p:grpSpPr>
          <a:xfrm>
            <a:off x="3375067" y="5550258"/>
            <a:ext cx="4375159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9" name="Скругленный прямоугольник 17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Исследование льда в химической среде</a:t>
              </a:r>
            </a:p>
          </p:txBody>
        </p:sp>
      </p:grpSp>
      <p:grpSp>
        <p:nvGrpSpPr>
          <p:cNvPr id="181" name="Группа 180"/>
          <p:cNvGrpSpPr/>
          <p:nvPr/>
        </p:nvGrpSpPr>
        <p:grpSpPr>
          <a:xfrm>
            <a:off x="7837146" y="5550258"/>
            <a:ext cx="3953069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2" name="Скругленный прямоугольник 18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Рочев В.Ф., доцент каф. ГД / Жирков В.О.,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гр.С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-ГД(МД)-20</a:t>
              </a:r>
            </a:p>
          </p:txBody>
        </p:sp>
      </p:grpSp>
      <p:sp>
        <p:nvSpPr>
          <p:cNvPr id="191" name="Скругленный прямоугольник 4"/>
          <p:cNvSpPr/>
          <p:nvPr/>
        </p:nvSpPr>
        <p:spPr bwMode="auto">
          <a:xfrm>
            <a:off x="3363989" y="880464"/>
            <a:ext cx="4375159" cy="54101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Наименование проекта</a:t>
            </a:r>
          </a:p>
          <a:p>
            <a:pPr algn="ctr" defTabSz="444500"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 (Регистрационный номер заявки)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193" name="Скругленный прямоугольник 4"/>
          <p:cNvSpPr/>
          <p:nvPr/>
        </p:nvSpPr>
        <p:spPr bwMode="auto">
          <a:xfrm>
            <a:off x="7814073" y="882718"/>
            <a:ext cx="3965064" cy="5387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Руководитель проекта / Исполнители</a:t>
            </a:r>
          </a:p>
        </p:txBody>
      </p:sp>
      <p:grpSp>
        <p:nvGrpSpPr>
          <p:cNvPr id="195" name="Группа 194"/>
          <p:cNvGrpSpPr/>
          <p:nvPr/>
        </p:nvGrpSpPr>
        <p:grpSpPr>
          <a:xfrm>
            <a:off x="3386150" y="6010221"/>
            <a:ext cx="4375159" cy="67008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96" name="Скругленный прямоугольник 19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Электронный словарь интернационализмов английского языка</a:t>
              </a:r>
            </a:p>
          </p:txBody>
        </p:sp>
      </p:grpSp>
      <p:grpSp>
        <p:nvGrpSpPr>
          <p:cNvPr id="198" name="Группа 197"/>
          <p:cNvGrpSpPr/>
          <p:nvPr/>
        </p:nvGrpSpPr>
        <p:grpSpPr>
          <a:xfrm>
            <a:off x="7848229" y="6010221"/>
            <a:ext cx="3953069" cy="67008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99" name="Скругленный прямоугольник 19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Ключникова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Л.В., доцент каф. Филологии / Перепёлкина Е.О., гр.Б-ЗФ-22, Сидорова В.И., гр. Б-ЗФ-22,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Черницына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Д.А.,  гр. Б-ЗФ-22</a:t>
              </a:r>
            </a:p>
          </p:txBody>
        </p:sp>
      </p:grp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9761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4"/>
          <p:cNvSpPr/>
          <p:nvPr/>
        </p:nvSpPr>
        <p:spPr bwMode="auto">
          <a:xfrm>
            <a:off x="191192" y="1312754"/>
            <a:ext cx="3114611" cy="5409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Источник финансирования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66191" y="88605"/>
            <a:ext cx="3944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ПОДАННЫЕ ЗАЯВКИ НА НИР в </a:t>
            </a: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2023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г.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72836" y="801534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7871" y="775869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22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284553" y="1927291"/>
            <a:ext cx="1461118" cy="327661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Всероссийские фонды 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 институты развития, Образовательный Фонд «Талант и успех» (Сириус) </a:t>
              </a: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3363988" y="1918983"/>
            <a:ext cx="4375159" cy="50891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Использование ментальных карт при изучении школьных предметов (№ 100220230513938048)</a:t>
              </a: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7826067" y="1918983"/>
            <a:ext cx="3953069" cy="50891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Самохина В.М., доцент каф. </a:t>
              </a:r>
              <a:r>
                <a:rPr lang="ru-RU" sz="14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МиИ</a:t>
              </a:r>
              <a:r>
                <a:rPr lang="ru-RU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-</a:t>
              </a:r>
              <a:endPara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3363988" y="2476018"/>
            <a:ext cx="4375159" cy="50935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Оценка качества тестовых материалов </a:t>
              </a:r>
            </a:p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(№ 100220230513916653)</a:t>
              </a: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7826067" y="2476018"/>
            <a:ext cx="3953069" cy="50935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5" name="Скругленный прямоугольник 5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Самохина В.М., доцент каф.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МиИ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-</a:t>
              </a:r>
              <a:endPara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3363988" y="3036841"/>
            <a:ext cx="4375159" cy="47945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0" name="Скругленный прямоугольник 6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1" name="Скругленный прямоугольник 4"/>
            <p:cNvSpPr txBox="1"/>
            <p:nvPr/>
          </p:nvSpPr>
          <p:spPr>
            <a:xfrm>
              <a:off x="20105" y="3353374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Автоматизация деятельности образовательного учреждения (№ 100220230514484036)</a:t>
              </a:r>
            </a:p>
          </p:txBody>
        </p:sp>
      </p:grpSp>
      <p:grpSp>
        <p:nvGrpSpPr>
          <p:cNvPr id="72" name="Группа 71"/>
          <p:cNvGrpSpPr/>
          <p:nvPr/>
        </p:nvGrpSpPr>
        <p:grpSpPr>
          <a:xfrm>
            <a:off x="7826067" y="3036841"/>
            <a:ext cx="3953069" cy="47945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3" name="Скругленный прямоугольник 7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Похорукова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М.Ю., доцент каф.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МиИ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/-</a:t>
              </a:r>
              <a:endPara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7" name="Группа 86"/>
          <p:cNvGrpSpPr/>
          <p:nvPr/>
        </p:nvGrpSpPr>
        <p:grpSpPr>
          <a:xfrm>
            <a:off x="3363988" y="3539701"/>
            <a:ext cx="4375159" cy="89460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8" name="Скругленный прямоугольник 8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Рассмотрение метода скважинной гидродобычи применительно к золотоносным россыпным месторождениям Южной Якутии </a:t>
              </a:r>
              <a:endPara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</a:pPr>
              <a:r>
                <a:rPr lang="ru-RU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№ </a:t>
              </a:r>
              <a:r>
                <a:rPr lang="ru-RU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100220230513862000)</a:t>
              </a:r>
              <a:endPara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0" name="Группа 89"/>
          <p:cNvGrpSpPr/>
          <p:nvPr/>
        </p:nvGrpSpPr>
        <p:grpSpPr>
          <a:xfrm>
            <a:off x="7826067" y="3539701"/>
            <a:ext cx="3953069" cy="89460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1" name="Скругленный прямоугольник 9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Рочев В.Ф., зав. каф. ГД / Тюрин С.А., С-ГД-19, Рочев Н.В. С-ГД-23</a:t>
              </a:r>
            </a:p>
          </p:txBody>
        </p:sp>
      </p:grpSp>
      <p:grpSp>
        <p:nvGrpSpPr>
          <p:cNvPr id="105" name="Группа 104"/>
          <p:cNvGrpSpPr/>
          <p:nvPr/>
        </p:nvGrpSpPr>
        <p:grpSpPr>
          <a:xfrm>
            <a:off x="3363988" y="4501325"/>
            <a:ext cx="4375159" cy="70258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6" name="Скругленный прямоугольник 10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Особенности развития моногородов в республике Саха (Якутия) (№ 100220230514280211)</a:t>
              </a:r>
            </a:p>
          </p:txBody>
        </p:sp>
      </p:grpSp>
      <p:grpSp>
        <p:nvGrpSpPr>
          <p:cNvPr id="108" name="Группа 107"/>
          <p:cNvGrpSpPr/>
          <p:nvPr/>
        </p:nvGrpSpPr>
        <p:grpSpPr>
          <a:xfrm>
            <a:off x="7826067" y="4501325"/>
            <a:ext cx="3953069" cy="70258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9" name="Скругленный прямоугольник 10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Акинин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М.А., доцент каф.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ЭиСГД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Гиль Д.А.,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гр.С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-ГД(МД)-22, Клименко Д.Р., гр. С-ГД(МД)-21, Жирков В.О.,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гр.С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-ГД(МД)-20</a:t>
              </a:r>
            </a:p>
          </p:txBody>
        </p:sp>
      </p:grpSp>
      <p:grpSp>
        <p:nvGrpSpPr>
          <p:cNvPr id="156" name="Группа 155"/>
          <p:cNvGrpSpPr/>
          <p:nvPr/>
        </p:nvGrpSpPr>
        <p:grpSpPr>
          <a:xfrm>
            <a:off x="1791859" y="1931889"/>
            <a:ext cx="1461118" cy="327201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7" name="Скругленный прямоугольник 15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sp>
        <p:nvSpPr>
          <p:cNvPr id="191" name="Скругленный прямоугольник 4"/>
          <p:cNvSpPr/>
          <p:nvPr/>
        </p:nvSpPr>
        <p:spPr bwMode="auto">
          <a:xfrm>
            <a:off x="3363989" y="1312739"/>
            <a:ext cx="4375159" cy="54101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Наименование проекта</a:t>
            </a:r>
          </a:p>
          <a:p>
            <a:pPr algn="ctr" defTabSz="444500"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 (Регистрационный номер заявки)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193" name="Скругленный прямоугольник 4"/>
          <p:cNvSpPr/>
          <p:nvPr/>
        </p:nvSpPr>
        <p:spPr bwMode="auto">
          <a:xfrm>
            <a:off x="7814073" y="1314993"/>
            <a:ext cx="3965064" cy="5387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Руководитель проекта / Исполнители</a:t>
            </a:r>
          </a:p>
        </p:txBody>
      </p:sp>
      <p:pic>
        <p:nvPicPr>
          <p:cNvPr id="66" name="Рисунок 65" descr="https://sochisirius.ru/bundles/app/v2/frontend/images/logo.png?version=2.7_2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455" y="3082757"/>
            <a:ext cx="1339923" cy="5307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Рисунок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9120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4"/>
          <p:cNvSpPr/>
          <p:nvPr/>
        </p:nvSpPr>
        <p:spPr bwMode="auto">
          <a:xfrm>
            <a:off x="107522" y="609520"/>
            <a:ext cx="5277589" cy="10189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Кафедра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352" y="5898354"/>
            <a:ext cx="1071818" cy="75807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22615" y="116780"/>
            <a:ext cx="105115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НАУЧНО-ИССЛЕДОВАТЕЛЬСКАЯ ДЕЯТЕЛЬНОСТЬ СТУДЕНТОВ КАФЕДР ТИ (Ф) ФГАОУ ВО СВФУ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89300" y="1721201"/>
            <a:ext cx="5317708" cy="42086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Строительное дело</a:t>
              </a:r>
            </a:p>
          </p:txBody>
        </p:sp>
      </p:grpSp>
      <p:sp>
        <p:nvSpPr>
          <p:cNvPr id="12" name="Скругленный прямоугольник 4"/>
          <p:cNvSpPr/>
          <p:nvPr/>
        </p:nvSpPr>
        <p:spPr bwMode="auto">
          <a:xfrm>
            <a:off x="5473037" y="1013247"/>
            <a:ext cx="943803" cy="6555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Очная форма обучения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13" name="Скругленный прямоугольник 4"/>
          <p:cNvSpPr/>
          <p:nvPr/>
        </p:nvSpPr>
        <p:spPr bwMode="auto">
          <a:xfrm>
            <a:off x="5455948" y="609520"/>
            <a:ext cx="6625042" cy="358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Количество студентов, чел. (%) 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14" name="Скругленный прямоугольник 4"/>
          <p:cNvSpPr/>
          <p:nvPr/>
        </p:nvSpPr>
        <p:spPr bwMode="auto">
          <a:xfrm>
            <a:off x="6469167" y="1013248"/>
            <a:ext cx="1053062" cy="6555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Заочная </a:t>
            </a:r>
            <a:r>
              <a:rPr lang="ru-RU" sz="1600" b="1" i="1" dirty="0">
                <a:solidFill>
                  <a:srgbClr val="C00000"/>
                </a:solidFill>
              </a:rPr>
              <a:t>форма </a:t>
            </a:r>
            <a:r>
              <a:rPr lang="ru-RU" sz="1600" b="1" i="1" dirty="0" smtClean="0">
                <a:solidFill>
                  <a:srgbClr val="C00000"/>
                </a:solidFill>
              </a:rPr>
              <a:t>обучения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15" name="Скругленный прямоугольник 4"/>
          <p:cNvSpPr/>
          <p:nvPr/>
        </p:nvSpPr>
        <p:spPr bwMode="auto">
          <a:xfrm>
            <a:off x="7563028" y="1013247"/>
            <a:ext cx="1338629" cy="6555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Очно-заочная форма обучения</a:t>
            </a:r>
          </a:p>
        </p:txBody>
      </p:sp>
      <p:sp>
        <p:nvSpPr>
          <p:cNvPr id="16" name="Скругленный прямоугольник 4"/>
          <p:cNvSpPr/>
          <p:nvPr/>
        </p:nvSpPr>
        <p:spPr bwMode="auto">
          <a:xfrm>
            <a:off x="8955991" y="1022772"/>
            <a:ext cx="1328941" cy="6436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Приведенный контингент</a:t>
            </a:r>
            <a:r>
              <a:rPr lang="ru-RU" sz="1600" b="1" i="1" baseline="30000" dirty="0" smtClean="0">
                <a:solidFill>
                  <a:srgbClr val="C00000"/>
                </a:solidFill>
              </a:rPr>
              <a:t>*</a:t>
            </a:r>
          </a:p>
        </p:txBody>
      </p:sp>
      <p:sp>
        <p:nvSpPr>
          <p:cNvPr id="17" name="Скругленный прямоугольник 4"/>
          <p:cNvSpPr/>
          <p:nvPr/>
        </p:nvSpPr>
        <p:spPr bwMode="auto">
          <a:xfrm>
            <a:off x="10325153" y="1022772"/>
            <a:ext cx="1755836" cy="6436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Студенты задействованные в НИР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5468707" y="1717210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57</a:t>
              </a:r>
              <a:endParaRPr lang="ru-RU" sz="1400" b="1" i="1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6503730" y="1717210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23</a:t>
              </a:r>
              <a:endParaRPr lang="ru-RU" sz="1400" b="1" i="1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7558231" y="1717210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15</a:t>
              </a:r>
              <a:endParaRPr lang="ru-RU" sz="1400" b="1" i="1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8988488" y="1717210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63,05</a:t>
              </a:r>
              <a:endParaRPr lang="ru-RU" sz="1400" b="1" i="1" dirty="0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10317609" y="1717210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8 (8,4%)</a:t>
              </a:r>
              <a:endParaRPr lang="ru-RU" sz="1400" b="1" i="1" dirty="0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3177" y="2224202"/>
            <a:ext cx="5337304" cy="40722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Педагогика и методика начального обучения</a:t>
              </a: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5468707" y="2212510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60</a:t>
              </a:r>
              <a:endParaRPr lang="ru-RU" sz="1400" b="1" i="1" dirty="0"/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6503730" y="2212510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80</a:t>
              </a:r>
              <a:endParaRPr lang="ru-RU" sz="1400" b="1" i="1" dirty="0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7558231" y="2212510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8988488" y="2212510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" name="Скругленный прямоугольник 4"/>
            <p:cNvSpPr txBox="1"/>
            <p:nvPr/>
          </p:nvSpPr>
          <p:spPr>
            <a:xfrm>
              <a:off x="20106" y="3353374"/>
              <a:ext cx="5435848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68</a:t>
              </a:r>
              <a:endParaRPr lang="ru-RU" sz="1400" b="1" i="1" dirty="0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10325153" y="2212510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1" name="Скругленный прямоугольник 5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34 (24,3%)</a:t>
              </a:r>
              <a:endParaRPr lang="ru-RU" sz="1400" b="1" i="1" dirty="0"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89300" y="2724039"/>
            <a:ext cx="5317708" cy="4538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4" name="Скругленный прямоугольник 5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Филология</a:t>
              </a: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5468707" y="2726860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7" name="Скругленный прямоугольник 5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52</a:t>
              </a:r>
              <a:endParaRPr lang="ru-RU" sz="1400" b="1" i="1" dirty="0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6503730" y="2726860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0" name="Скругленный прямоугольник 5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7558231" y="2726860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3" name="Скругленный прямоугольник 6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8988488" y="2726860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6" name="Скругленный прямоугольник 6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52</a:t>
              </a:r>
              <a:endParaRPr lang="ru-RU" sz="1400" b="1" i="1" dirty="0"/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10325153" y="2726860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9" name="Скругленный прямоугольник 6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7 (13,5%)</a:t>
              </a:r>
              <a:endParaRPr lang="ru-RU" sz="1400" b="1" i="1" dirty="0"/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77060" y="3224068"/>
            <a:ext cx="5337304" cy="41945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2" name="Скругленный прямоугольник 7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Общеобразовательные дисциплины</a:t>
              </a: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5468707" y="3222160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6503730" y="3222160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7558231" y="3222160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1" name="Скругленный прямоугольник 8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8988488" y="3222160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4" name="Скругленный прямоугольник 8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10325153" y="3222160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7" name="Скругленный прямоугольник 8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8" name="Скругленный прямоугольник 4"/>
            <p:cNvSpPr txBox="1"/>
            <p:nvPr/>
          </p:nvSpPr>
          <p:spPr>
            <a:xfrm>
              <a:off x="20104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 (0%)</a:t>
              </a: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68366" y="3726985"/>
            <a:ext cx="5358313" cy="41005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0" name="Скругленный прямоугольник 8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1" name="Скругленный прямоугольник 4"/>
            <p:cNvSpPr txBox="1"/>
            <p:nvPr/>
          </p:nvSpPr>
          <p:spPr>
            <a:xfrm>
              <a:off x="20105" y="3342795"/>
              <a:ext cx="5435846" cy="38221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/>
              <a:r>
                <a:rPr lang="ru-RU" sz="1400" b="1" i="1" dirty="0"/>
                <a:t>Электропривод и автоматизация производственных процессов</a:t>
              </a:r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5468707" y="3717460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3" name="Скругленный прямоугольник 9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42</a:t>
              </a:r>
              <a:endParaRPr lang="ru-RU" sz="1400" b="1" i="1" dirty="0"/>
            </a:p>
          </p:txBody>
        </p:sp>
      </p:grpSp>
      <p:grpSp>
        <p:nvGrpSpPr>
          <p:cNvPr id="95" name="Группа 94"/>
          <p:cNvGrpSpPr/>
          <p:nvPr/>
        </p:nvGrpSpPr>
        <p:grpSpPr>
          <a:xfrm>
            <a:off x="6503730" y="3717460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6" name="Скругленный прямоугольник 9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143</a:t>
              </a:r>
              <a:endParaRPr lang="ru-RU" sz="1400" b="1" i="1" dirty="0"/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7558231" y="3717460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9" name="Скругленный прямоугольник 9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01" name="Группа 100"/>
          <p:cNvGrpSpPr/>
          <p:nvPr/>
        </p:nvGrpSpPr>
        <p:grpSpPr>
          <a:xfrm>
            <a:off x="8988488" y="3717460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2" name="Скругленный прямоугольник 10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56,3</a:t>
              </a:r>
              <a:endParaRPr lang="ru-RU" sz="1400" b="1" i="1" dirty="0"/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10325153" y="3717460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5" name="Скругленный прямоугольник 10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10 (5,4%)</a:t>
              </a:r>
            </a:p>
          </p:txBody>
        </p:sp>
      </p:grpSp>
      <p:grpSp>
        <p:nvGrpSpPr>
          <p:cNvPr id="107" name="Группа 106"/>
          <p:cNvGrpSpPr/>
          <p:nvPr/>
        </p:nvGrpSpPr>
        <p:grpSpPr>
          <a:xfrm>
            <a:off x="75889" y="4231810"/>
            <a:ext cx="5314592" cy="39173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8" name="Скругленный прямоугольник 10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/>
              <a:r>
                <a:rPr lang="ru-RU" sz="1400" b="1" i="1" dirty="0"/>
                <a:t>Экономика и социально-гуманитарные дисциплины</a:t>
              </a:r>
            </a:p>
          </p:txBody>
        </p:sp>
      </p:grpSp>
      <p:grpSp>
        <p:nvGrpSpPr>
          <p:cNvPr id="110" name="Группа 109"/>
          <p:cNvGrpSpPr/>
          <p:nvPr/>
        </p:nvGrpSpPr>
        <p:grpSpPr>
          <a:xfrm>
            <a:off x="5468707" y="4231810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1" name="Скругленный прямоугольник 11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13" name="Группа 112"/>
          <p:cNvGrpSpPr/>
          <p:nvPr/>
        </p:nvGrpSpPr>
        <p:grpSpPr>
          <a:xfrm>
            <a:off x="6503730" y="4231810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4" name="Скругленный прямоугольник 11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16" name="Группа 115"/>
          <p:cNvGrpSpPr/>
          <p:nvPr/>
        </p:nvGrpSpPr>
        <p:grpSpPr>
          <a:xfrm>
            <a:off x="7558231" y="4231810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7" name="Скругленный прямоугольник 11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5</a:t>
              </a:r>
              <a:endParaRPr lang="ru-RU" sz="1400" b="1" i="1" dirty="0"/>
            </a:p>
          </p:txBody>
        </p:sp>
      </p:grpSp>
      <p:grpSp>
        <p:nvGrpSpPr>
          <p:cNvPr id="119" name="Группа 118"/>
          <p:cNvGrpSpPr/>
          <p:nvPr/>
        </p:nvGrpSpPr>
        <p:grpSpPr>
          <a:xfrm>
            <a:off x="8988488" y="4231810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0" name="Скругленный прямоугольник 11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1,25</a:t>
              </a:r>
              <a:endParaRPr lang="ru-RU" sz="1400" b="1" i="1" dirty="0"/>
            </a:p>
          </p:txBody>
        </p:sp>
      </p:grpSp>
      <p:grpSp>
        <p:nvGrpSpPr>
          <p:cNvPr id="122" name="Группа 121"/>
          <p:cNvGrpSpPr/>
          <p:nvPr/>
        </p:nvGrpSpPr>
        <p:grpSpPr>
          <a:xfrm>
            <a:off x="10325153" y="4231810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3" name="Скругленный прямоугольник 12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 (0%)</a:t>
              </a:r>
              <a:endParaRPr lang="ru-RU" sz="1400" b="1" i="1" dirty="0"/>
            </a:p>
          </p:txBody>
        </p:sp>
      </p:grpSp>
      <p:grpSp>
        <p:nvGrpSpPr>
          <p:cNvPr id="133" name="Группа 132"/>
          <p:cNvGrpSpPr/>
          <p:nvPr/>
        </p:nvGrpSpPr>
        <p:grpSpPr>
          <a:xfrm>
            <a:off x="88039" y="4708958"/>
            <a:ext cx="5306510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4" name="Скругленный прямоугольник 13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r>
                <a:rPr lang="ru-RU" sz="1400" b="1" i="1" dirty="0"/>
                <a:t>Математика и информатика</a:t>
              </a:r>
            </a:p>
            <a:p>
              <a:pPr lvl="0"/>
              <a:endParaRPr lang="ru-RU" sz="1400" dirty="0"/>
            </a:p>
          </p:txBody>
        </p:sp>
      </p:grpSp>
      <p:grpSp>
        <p:nvGrpSpPr>
          <p:cNvPr id="136" name="Группа 135"/>
          <p:cNvGrpSpPr/>
          <p:nvPr/>
        </p:nvGrpSpPr>
        <p:grpSpPr>
          <a:xfrm>
            <a:off x="5475825" y="4708958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7" name="Скругленный прямоугольник 13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8" name="Скругленный прямоугольник 4"/>
            <p:cNvSpPr txBox="1"/>
            <p:nvPr/>
          </p:nvSpPr>
          <p:spPr>
            <a:xfrm>
              <a:off x="20105" y="3353374"/>
              <a:ext cx="543584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52</a:t>
              </a:r>
              <a:endParaRPr lang="ru-RU" sz="1400" b="1" i="1" dirty="0"/>
            </a:p>
          </p:txBody>
        </p:sp>
      </p:grpSp>
      <p:grpSp>
        <p:nvGrpSpPr>
          <p:cNvPr id="139" name="Группа 138"/>
          <p:cNvGrpSpPr/>
          <p:nvPr/>
        </p:nvGrpSpPr>
        <p:grpSpPr>
          <a:xfrm>
            <a:off x="6510848" y="4708958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0" name="Скругленный прямоугольник 13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37</a:t>
              </a:r>
              <a:endParaRPr lang="ru-RU" sz="1400" b="1" i="1" dirty="0"/>
            </a:p>
          </p:txBody>
        </p:sp>
      </p:grpSp>
      <p:grpSp>
        <p:nvGrpSpPr>
          <p:cNvPr id="142" name="Группа 141"/>
          <p:cNvGrpSpPr/>
          <p:nvPr/>
        </p:nvGrpSpPr>
        <p:grpSpPr>
          <a:xfrm>
            <a:off x="7565349" y="4708958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3" name="Скругленный прямоугольник 14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45" name="Группа 144"/>
          <p:cNvGrpSpPr/>
          <p:nvPr/>
        </p:nvGrpSpPr>
        <p:grpSpPr>
          <a:xfrm>
            <a:off x="8995606" y="4708958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6" name="Скругленный прямоугольник 14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55,7</a:t>
              </a:r>
              <a:endParaRPr lang="ru-RU" sz="1400" b="1" i="1" dirty="0"/>
            </a:p>
          </p:txBody>
        </p:sp>
      </p:grpSp>
      <p:grpSp>
        <p:nvGrpSpPr>
          <p:cNvPr id="148" name="Группа 147"/>
          <p:cNvGrpSpPr/>
          <p:nvPr/>
        </p:nvGrpSpPr>
        <p:grpSpPr>
          <a:xfrm>
            <a:off x="10332271" y="4708958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9" name="Скругленный прямоугольник 14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16 (18%)</a:t>
              </a:r>
              <a:endParaRPr lang="ru-RU" sz="1400" b="1" i="1" dirty="0"/>
            </a:p>
          </p:txBody>
        </p:sp>
      </p:grpSp>
      <p:grpSp>
        <p:nvGrpSpPr>
          <p:cNvPr id="151" name="Группа 150"/>
          <p:cNvGrpSpPr/>
          <p:nvPr/>
        </p:nvGrpSpPr>
        <p:grpSpPr>
          <a:xfrm>
            <a:off x="63694" y="5169009"/>
            <a:ext cx="5343314" cy="44783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2" name="Скругленный прямоугольник 15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/>
              <a:r>
                <a:rPr lang="ru-RU" sz="1400" b="1" i="1" dirty="0"/>
                <a:t>Горное дело</a:t>
              </a:r>
            </a:p>
            <a:p>
              <a:pPr lvl="0"/>
              <a:endParaRPr lang="ru-RU" sz="1400" dirty="0"/>
            </a:p>
          </p:txBody>
        </p:sp>
      </p:grpSp>
      <p:grpSp>
        <p:nvGrpSpPr>
          <p:cNvPr id="154" name="Группа 153"/>
          <p:cNvGrpSpPr/>
          <p:nvPr/>
        </p:nvGrpSpPr>
        <p:grpSpPr>
          <a:xfrm>
            <a:off x="5474397" y="5169009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5" name="Скругленный прямоугольник 15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151</a:t>
              </a:r>
              <a:endParaRPr lang="ru-RU" sz="1400" b="1" i="1" dirty="0"/>
            </a:p>
          </p:txBody>
        </p:sp>
      </p:grpSp>
      <p:grpSp>
        <p:nvGrpSpPr>
          <p:cNvPr id="157" name="Группа 156"/>
          <p:cNvGrpSpPr/>
          <p:nvPr/>
        </p:nvGrpSpPr>
        <p:grpSpPr>
          <a:xfrm>
            <a:off x="6509420" y="5169009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8" name="Скругленный прямоугольник 15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237</a:t>
              </a:r>
              <a:endParaRPr lang="ru-RU" sz="1400" b="1" i="1" dirty="0"/>
            </a:p>
          </p:txBody>
        </p:sp>
      </p:grpSp>
      <p:grpSp>
        <p:nvGrpSpPr>
          <p:cNvPr id="160" name="Группа 159"/>
          <p:cNvGrpSpPr/>
          <p:nvPr/>
        </p:nvGrpSpPr>
        <p:grpSpPr>
          <a:xfrm>
            <a:off x="7563921" y="5169009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1" name="Скругленный прямоугольник 16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63" name="Группа 162"/>
          <p:cNvGrpSpPr/>
          <p:nvPr/>
        </p:nvGrpSpPr>
        <p:grpSpPr>
          <a:xfrm>
            <a:off x="8994178" y="5169009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4" name="Скругленный прямоугольник 16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174,7</a:t>
              </a:r>
              <a:endParaRPr lang="ru-RU" sz="1400" b="1" i="1" dirty="0"/>
            </a:p>
          </p:txBody>
        </p:sp>
      </p:grpSp>
      <p:grpSp>
        <p:nvGrpSpPr>
          <p:cNvPr id="166" name="Группа 165"/>
          <p:cNvGrpSpPr/>
          <p:nvPr/>
        </p:nvGrpSpPr>
        <p:grpSpPr>
          <a:xfrm>
            <a:off x="10330843" y="5169009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7" name="Скругленный прямоугольник 16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12 (3,1%)</a:t>
              </a:r>
              <a:endParaRPr lang="ru-RU" sz="1400" b="1" i="1" dirty="0"/>
            </a:p>
          </p:txBody>
        </p:sp>
      </p:grpSp>
      <p:grpSp>
        <p:nvGrpSpPr>
          <p:cNvPr id="169" name="Группа 168"/>
          <p:cNvGrpSpPr/>
          <p:nvPr/>
        </p:nvGrpSpPr>
        <p:grpSpPr>
          <a:xfrm>
            <a:off x="63694" y="5663240"/>
            <a:ext cx="5341026" cy="44783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0" name="Скругленный прямоугольник 16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/>
              <a:r>
                <a:rPr lang="ru-RU" sz="1400" b="1" i="1" dirty="0" smtClean="0"/>
                <a:t>ВСЕГО</a:t>
              </a:r>
              <a:endParaRPr lang="ru-RU" sz="1400" b="1" i="1" dirty="0"/>
            </a:p>
          </p:txBody>
        </p:sp>
      </p:grpSp>
      <p:grpSp>
        <p:nvGrpSpPr>
          <p:cNvPr id="172" name="Группа 171"/>
          <p:cNvGrpSpPr/>
          <p:nvPr/>
        </p:nvGrpSpPr>
        <p:grpSpPr>
          <a:xfrm>
            <a:off x="5472972" y="5663240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3" name="Скругленный прямоугольник 17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414</a:t>
              </a:r>
              <a:endParaRPr lang="ru-RU" sz="1400" b="1" i="1" dirty="0"/>
            </a:p>
          </p:txBody>
        </p:sp>
      </p:grpSp>
      <p:grpSp>
        <p:nvGrpSpPr>
          <p:cNvPr id="175" name="Группа 174"/>
          <p:cNvGrpSpPr/>
          <p:nvPr/>
        </p:nvGrpSpPr>
        <p:grpSpPr>
          <a:xfrm>
            <a:off x="6507995" y="5663240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6" name="Скругленный прямоугольник 17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520</a:t>
              </a:r>
              <a:endParaRPr lang="ru-RU" sz="1400" b="1" i="1" dirty="0"/>
            </a:p>
          </p:txBody>
        </p:sp>
      </p:grpSp>
      <p:grpSp>
        <p:nvGrpSpPr>
          <p:cNvPr id="178" name="Группа 177"/>
          <p:cNvGrpSpPr/>
          <p:nvPr/>
        </p:nvGrpSpPr>
        <p:grpSpPr>
          <a:xfrm>
            <a:off x="7562496" y="5663240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9" name="Скругленный прямоугольник 17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20</a:t>
              </a:r>
              <a:endParaRPr lang="ru-RU" sz="1400" b="1" i="1" dirty="0"/>
            </a:p>
          </p:txBody>
        </p:sp>
      </p:grpSp>
      <p:grpSp>
        <p:nvGrpSpPr>
          <p:cNvPr id="181" name="Группа 180"/>
          <p:cNvGrpSpPr/>
          <p:nvPr/>
        </p:nvGrpSpPr>
        <p:grpSpPr>
          <a:xfrm>
            <a:off x="8992753" y="5663240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2" name="Скругленный прямоугольник 18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3" name="Скругленный прямоугольник 4"/>
            <p:cNvSpPr txBox="1"/>
            <p:nvPr/>
          </p:nvSpPr>
          <p:spPr>
            <a:xfrm>
              <a:off x="20106" y="3353374"/>
              <a:ext cx="5435848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471</a:t>
              </a:r>
              <a:endParaRPr lang="ru-RU" sz="1400" b="1" i="1" dirty="0"/>
            </a:p>
          </p:txBody>
        </p:sp>
      </p:grpSp>
      <p:grpSp>
        <p:nvGrpSpPr>
          <p:cNvPr id="184" name="Группа 183"/>
          <p:cNvGrpSpPr/>
          <p:nvPr/>
        </p:nvGrpSpPr>
        <p:grpSpPr>
          <a:xfrm>
            <a:off x="10329418" y="5663240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5" name="Скругленный прямоугольник 18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87 (9,1%)</a:t>
              </a:r>
              <a:endParaRPr lang="ru-RU" sz="1400" b="1" i="1" dirty="0"/>
            </a:p>
          </p:txBody>
        </p:sp>
      </p:grpSp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7" name="Прямоугольник 186"/>
          <p:cNvSpPr/>
          <p:nvPr/>
        </p:nvSpPr>
        <p:spPr>
          <a:xfrm>
            <a:off x="107522" y="6578443"/>
            <a:ext cx="1206399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Приведенный контингент </a:t>
            </a:r>
            <a:r>
              <a:rPr lang="ru-RU" sz="1200" b="1" i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кол-во студентов очной формы обучения+ кол-во студентов очной формы обучения · 0,1+ кол-во студентов очно-заочной формы обучения · 0,25</a:t>
            </a:r>
          </a:p>
        </p:txBody>
      </p:sp>
      <p:sp>
        <p:nvSpPr>
          <p:cNvPr id="188" name="Скругленный прямоугольник 187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23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8539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38944" y="207819"/>
            <a:ext cx="10853299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УЧАСТИЕ СТУДЕНТОВ ТИ (Ф) СВФУ В НАУЧНЫХ МЕРОПРИЯТИЯХ 2018-2023 гг.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2C10F8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количество мероприятий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/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26DC18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количество участий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)</a:t>
            </a:r>
          </a:p>
        </p:txBody>
      </p:sp>
      <p:sp>
        <p:nvSpPr>
          <p:cNvPr id="7" name="Скругленный прямоугольник 4"/>
          <p:cNvSpPr/>
          <p:nvPr/>
        </p:nvSpPr>
        <p:spPr bwMode="auto">
          <a:xfrm>
            <a:off x="1939419" y="922574"/>
            <a:ext cx="2786576" cy="50291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Уровень мероприятия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925706" y="1457275"/>
            <a:ext cx="2807759" cy="24300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Международный</a:t>
              </a:r>
              <a:endParaRPr lang="ru-RU" sz="1400" b="1" i="1" dirty="0"/>
            </a:p>
          </p:txBody>
        </p:sp>
      </p:grpSp>
      <p:sp>
        <p:nvSpPr>
          <p:cNvPr id="11" name="Скругленный прямоугольник 4"/>
          <p:cNvSpPr/>
          <p:nvPr/>
        </p:nvSpPr>
        <p:spPr bwMode="auto">
          <a:xfrm>
            <a:off x="4772505" y="1163135"/>
            <a:ext cx="943803" cy="2656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2018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12" name="Скругленный прямоугольник 4"/>
          <p:cNvSpPr/>
          <p:nvPr/>
        </p:nvSpPr>
        <p:spPr bwMode="auto">
          <a:xfrm>
            <a:off x="4791359" y="932783"/>
            <a:ext cx="6013620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Год 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4764438" y="1469249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12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30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1924751" y="1740476"/>
            <a:ext cx="2818106" cy="23512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Российский</a:t>
              </a:r>
              <a:endParaRPr lang="ru-RU" sz="1400" b="1" i="1" dirty="0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4782567" y="1736585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3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23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1925706" y="2029304"/>
            <a:ext cx="2807759" cy="26206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3" name="Скругленный прямоугольник 5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Республиканский</a:t>
              </a:r>
              <a:endParaRPr lang="ru-RU" sz="1400" b="1" i="1" dirty="0"/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4791359" y="2031134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6" name="Скругленный прямоугольник 5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0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1913466" y="2344699"/>
            <a:ext cx="2818106" cy="2421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1" name="Скругленный прямоугольник 7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Районные, городские, ТИ (ф) СВФУ</a:t>
              </a:r>
              <a:endParaRPr lang="ru-RU" sz="1400" b="1" i="1" dirty="0"/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4791359" y="2341799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4" name="Скругленный прямоугольник 7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0</a:t>
              </a:r>
            </a:p>
          </p:txBody>
        </p:sp>
      </p:grpSp>
      <p:grpSp>
        <p:nvGrpSpPr>
          <p:cNvPr id="88" name="Группа 87"/>
          <p:cNvGrpSpPr/>
          <p:nvPr/>
        </p:nvGrpSpPr>
        <p:grpSpPr>
          <a:xfrm>
            <a:off x="1904772" y="2627815"/>
            <a:ext cx="2829199" cy="23675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9" name="Скругленный прямоугольник 8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0" name="Скругленный прямоугольник 4"/>
            <p:cNvSpPr txBox="1"/>
            <p:nvPr/>
          </p:nvSpPr>
          <p:spPr>
            <a:xfrm>
              <a:off x="20105" y="3342795"/>
              <a:ext cx="5435846" cy="38221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/>
              <a:r>
                <a:rPr lang="ru-RU" sz="1400" b="1" i="1" dirty="0" smtClean="0"/>
                <a:t>Всего</a:t>
              </a:r>
              <a:endParaRPr lang="ru-RU" sz="1400" b="1" i="1" dirty="0"/>
            </a:p>
          </p:txBody>
        </p:sp>
      </p:grpSp>
      <p:grpSp>
        <p:nvGrpSpPr>
          <p:cNvPr id="91" name="Группа 90"/>
          <p:cNvGrpSpPr/>
          <p:nvPr/>
        </p:nvGrpSpPr>
        <p:grpSpPr>
          <a:xfrm>
            <a:off x="4791359" y="2617299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2" name="Скругленный прямоугольник 9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15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53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622675" y="32496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8" name="Скругленный прямоугольник 4"/>
          <p:cNvSpPr/>
          <p:nvPr/>
        </p:nvSpPr>
        <p:spPr bwMode="auto">
          <a:xfrm>
            <a:off x="5782169" y="1161570"/>
            <a:ext cx="943803" cy="2656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2019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179" name="Группа 178"/>
          <p:cNvGrpSpPr/>
          <p:nvPr/>
        </p:nvGrpSpPr>
        <p:grpSpPr>
          <a:xfrm>
            <a:off x="5786631" y="1461085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0" name="Скругленный прямоугольник 17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9</a:t>
              </a:r>
              <a:r>
                <a:rPr lang="ru-RU" sz="1400" b="1" i="1" dirty="0" smtClean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1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3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82" name="Группа 181"/>
          <p:cNvGrpSpPr/>
          <p:nvPr/>
        </p:nvGrpSpPr>
        <p:grpSpPr>
          <a:xfrm>
            <a:off x="5786631" y="1736585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3" name="Скругленный прямоугольник 18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48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85" name="Группа 184"/>
          <p:cNvGrpSpPr/>
          <p:nvPr/>
        </p:nvGrpSpPr>
        <p:grpSpPr>
          <a:xfrm>
            <a:off x="5804215" y="2031134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6" name="Скругленный прямоугольник 18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1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88" name="Группа 187"/>
          <p:cNvGrpSpPr/>
          <p:nvPr/>
        </p:nvGrpSpPr>
        <p:grpSpPr>
          <a:xfrm>
            <a:off x="5804215" y="2341799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9" name="Скругленный прямоугольник 18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4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25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91" name="Группа 190"/>
          <p:cNvGrpSpPr/>
          <p:nvPr/>
        </p:nvGrpSpPr>
        <p:grpSpPr>
          <a:xfrm>
            <a:off x="5804215" y="2617299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92" name="Скругленный прямоугольник 19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15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87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194" name="Скругленный прямоугольник 4"/>
          <p:cNvSpPr/>
          <p:nvPr/>
        </p:nvSpPr>
        <p:spPr bwMode="auto">
          <a:xfrm>
            <a:off x="6801614" y="1167495"/>
            <a:ext cx="943803" cy="25032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2020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195" name="Группа 194"/>
          <p:cNvGrpSpPr/>
          <p:nvPr/>
        </p:nvGrpSpPr>
        <p:grpSpPr>
          <a:xfrm>
            <a:off x="6809404" y="145003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96" name="Скругленный прямоугольник 19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48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70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98" name="Группа 197"/>
          <p:cNvGrpSpPr/>
          <p:nvPr/>
        </p:nvGrpSpPr>
        <p:grpSpPr>
          <a:xfrm>
            <a:off x="6809404" y="1751908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99" name="Скругленный прямоугольник 19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11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63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01" name="Группа 200"/>
          <p:cNvGrpSpPr/>
          <p:nvPr/>
        </p:nvGrpSpPr>
        <p:grpSpPr>
          <a:xfrm>
            <a:off x="6826988" y="2046457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02" name="Скругленный прямоугольник 20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3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04" name="Группа 203"/>
          <p:cNvGrpSpPr/>
          <p:nvPr/>
        </p:nvGrpSpPr>
        <p:grpSpPr>
          <a:xfrm>
            <a:off x="6826988" y="235712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05" name="Скругленный прямоугольник 20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0</a:t>
              </a:r>
            </a:p>
          </p:txBody>
        </p:sp>
      </p:grpSp>
      <p:grpSp>
        <p:nvGrpSpPr>
          <p:cNvPr id="207" name="Группа 206"/>
          <p:cNvGrpSpPr/>
          <p:nvPr/>
        </p:nvGrpSpPr>
        <p:grpSpPr>
          <a:xfrm>
            <a:off x="6826988" y="263262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08" name="Скругленный прямоугольник 20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60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136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210" name="Скругленный прямоугольник 4"/>
          <p:cNvSpPr/>
          <p:nvPr/>
        </p:nvSpPr>
        <p:spPr bwMode="auto">
          <a:xfrm>
            <a:off x="7811444" y="1173934"/>
            <a:ext cx="943803" cy="2532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2021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211" name="Группа 210"/>
          <p:cNvGrpSpPr/>
          <p:nvPr/>
        </p:nvGrpSpPr>
        <p:grpSpPr>
          <a:xfrm>
            <a:off x="7807114" y="1447073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2" name="Скругленный прямоугольник 21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9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12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14" name="Группа 213"/>
          <p:cNvGrpSpPr/>
          <p:nvPr/>
        </p:nvGrpSpPr>
        <p:grpSpPr>
          <a:xfrm>
            <a:off x="7807114" y="1748949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5" name="Скругленный прямоугольник 21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9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10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17" name="Группа 216"/>
          <p:cNvGrpSpPr/>
          <p:nvPr/>
        </p:nvGrpSpPr>
        <p:grpSpPr>
          <a:xfrm>
            <a:off x="7824698" y="2043498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8" name="Скругленный прямоугольник 21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30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38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20" name="Группа 219"/>
          <p:cNvGrpSpPr/>
          <p:nvPr/>
        </p:nvGrpSpPr>
        <p:grpSpPr>
          <a:xfrm>
            <a:off x="7824698" y="2354163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21" name="Скругленный прямоугольник 22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0</a:t>
              </a:r>
            </a:p>
          </p:txBody>
        </p:sp>
      </p:grpSp>
      <p:grpSp>
        <p:nvGrpSpPr>
          <p:cNvPr id="223" name="Группа 222"/>
          <p:cNvGrpSpPr/>
          <p:nvPr/>
        </p:nvGrpSpPr>
        <p:grpSpPr>
          <a:xfrm>
            <a:off x="7824698" y="2629663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24" name="Скругленный прямоугольник 22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48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50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226" name="Скругленный прямоугольник 4"/>
          <p:cNvSpPr/>
          <p:nvPr/>
        </p:nvSpPr>
        <p:spPr bwMode="auto">
          <a:xfrm>
            <a:off x="8815508" y="1173934"/>
            <a:ext cx="943803" cy="2532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2022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227" name="Группа 226"/>
          <p:cNvGrpSpPr/>
          <p:nvPr/>
        </p:nvGrpSpPr>
        <p:grpSpPr>
          <a:xfrm>
            <a:off x="8819970" y="1447073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28" name="Скругленный прямоугольник 22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1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30" name="Группа 229"/>
          <p:cNvGrpSpPr/>
          <p:nvPr/>
        </p:nvGrpSpPr>
        <p:grpSpPr>
          <a:xfrm>
            <a:off x="8819970" y="1748949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31" name="Скругленный прямоугольник 23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2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36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33" name="Группа 232"/>
          <p:cNvGrpSpPr/>
          <p:nvPr/>
        </p:nvGrpSpPr>
        <p:grpSpPr>
          <a:xfrm>
            <a:off x="8837554" y="2043498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34" name="Скругленный прямоугольник 23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1/</a:t>
              </a:r>
              <a:r>
                <a:rPr lang="ru-RU" sz="1400" b="1" i="1" dirty="0">
                  <a:solidFill>
                    <a:srgbClr val="26DC18"/>
                  </a:solidFill>
                </a:rPr>
                <a:t>49</a:t>
              </a:r>
            </a:p>
          </p:txBody>
        </p:sp>
      </p:grpSp>
      <p:grpSp>
        <p:nvGrpSpPr>
          <p:cNvPr id="236" name="Группа 235"/>
          <p:cNvGrpSpPr/>
          <p:nvPr/>
        </p:nvGrpSpPr>
        <p:grpSpPr>
          <a:xfrm>
            <a:off x="8837554" y="2354163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37" name="Скругленный прямоугольник 23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0</a:t>
              </a:r>
            </a:p>
          </p:txBody>
        </p:sp>
      </p:grpSp>
      <p:grpSp>
        <p:nvGrpSpPr>
          <p:cNvPr id="239" name="Группа 238"/>
          <p:cNvGrpSpPr/>
          <p:nvPr/>
        </p:nvGrpSpPr>
        <p:grpSpPr>
          <a:xfrm>
            <a:off x="8837554" y="2629663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0" name="Скругленный прямоугольник 23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4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86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242" name="Скругленный прямоугольник 4"/>
          <p:cNvSpPr/>
          <p:nvPr/>
        </p:nvSpPr>
        <p:spPr bwMode="auto">
          <a:xfrm>
            <a:off x="9847073" y="1171673"/>
            <a:ext cx="943803" cy="25554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2023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243" name="Группа 242"/>
          <p:cNvGrpSpPr/>
          <p:nvPr/>
        </p:nvGrpSpPr>
        <p:grpSpPr>
          <a:xfrm>
            <a:off x="9842743" y="144481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4" name="Скругленный прямоугольник 24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6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14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46" name="Группа 245"/>
          <p:cNvGrpSpPr/>
          <p:nvPr/>
        </p:nvGrpSpPr>
        <p:grpSpPr>
          <a:xfrm>
            <a:off x="9842743" y="1746688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7" name="Скругленный прямоугольник 24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51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49" name="Группа 248"/>
          <p:cNvGrpSpPr/>
          <p:nvPr/>
        </p:nvGrpSpPr>
        <p:grpSpPr>
          <a:xfrm>
            <a:off x="9860327" y="2041237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0" name="Скругленный прямоугольник 24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2/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58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52" name="Группа 251"/>
          <p:cNvGrpSpPr/>
          <p:nvPr/>
        </p:nvGrpSpPr>
        <p:grpSpPr>
          <a:xfrm>
            <a:off x="9860327" y="235190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3" name="Скругленный прямоугольник 25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3</a:t>
              </a:r>
              <a:r>
                <a:rPr lang="ru-RU" sz="1400" b="1" i="1" dirty="0" smtClean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44</a:t>
              </a:r>
            </a:p>
          </p:txBody>
        </p:sp>
      </p:grpSp>
      <p:grpSp>
        <p:nvGrpSpPr>
          <p:cNvPr id="255" name="Группа 254"/>
          <p:cNvGrpSpPr/>
          <p:nvPr/>
        </p:nvGrpSpPr>
        <p:grpSpPr>
          <a:xfrm>
            <a:off x="9860327" y="262740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6" name="Скругленный прямоугольник 25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11</a:t>
              </a:r>
              <a:r>
                <a:rPr lang="ru-RU" sz="1400" b="1" i="1" dirty="0" smtClean="0"/>
                <a:t>/</a:t>
              </a:r>
              <a:r>
                <a:rPr lang="ru-RU" sz="1400" b="1" i="1" dirty="0" smtClean="0">
                  <a:solidFill>
                    <a:srgbClr val="26DC18"/>
                  </a:solidFill>
                </a:rPr>
                <a:t>164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258" name="Прямоугольник 257"/>
          <p:cNvSpPr/>
          <p:nvPr/>
        </p:nvSpPr>
        <p:spPr>
          <a:xfrm>
            <a:off x="191193" y="3471773"/>
            <a:ext cx="11616875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ПУБЛИКАЦИИ СТУДЕНТОВ  ЗА ПЕРИОД 2018-2023 ГГ.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259" name="Скругленный прямоугольник 4"/>
          <p:cNvSpPr/>
          <p:nvPr/>
        </p:nvSpPr>
        <p:spPr bwMode="auto">
          <a:xfrm>
            <a:off x="965445" y="3974078"/>
            <a:ext cx="4395835" cy="4852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Уровень мероприятия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260" name="Группа 259"/>
          <p:cNvGrpSpPr/>
          <p:nvPr/>
        </p:nvGrpSpPr>
        <p:grpSpPr>
          <a:xfrm>
            <a:off x="965445" y="4491134"/>
            <a:ext cx="4403306" cy="24300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1" name="Скругленный прямоугольник 26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БД </a:t>
              </a:r>
              <a:r>
                <a:rPr lang="en-US" sz="1400" b="1" i="1" dirty="0"/>
                <a:t>Web of Science</a:t>
              </a:r>
              <a:r>
                <a:rPr lang="ru-RU" sz="1400" b="1" i="1" dirty="0"/>
                <a:t>/</a:t>
              </a:r>
              <a:r>
                <a:rPr lang="en-US" sz="1400" b="1" i="1" dirty="0"/>
                <a:t>Scopus</a:t>
              </a:r>
              <a:r>
                <a:rPr lang="ru-RU" sz="1400" b="1" i="1" dirty="0"/>
                <a:t>/</a:t>
              </a:r>
              <a:r>
                <a:rPr lang="en-US" sz="1400" b="1" i="1" dirty="0"/>
                <a:t>ERIH</a:t>
              </a:r>
              <a:endParaRPr lang="ru-RU" sz="1400" b="1" i="1" dirty="0"/>
            </a:p>
          </p:txBody>
        </p:sp>
      </p:grpSp>
      <p:sp>
        <p:nvSpPr>
          <p:cNvPr id="263" name="Скругленный прямоугольник 4"/>
          <p:cNvSpPr/>
          <p:nvPr/>
        </p:nvSpPr>
        <p:spPr bwMode="auto">
          <a:xfrm>
            <a:off x="5407790" y="4196994"/>
            <a:ext cx="943803" cy="2656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2018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264" name="Скругленный прямоугольник 4"/>
          <p:cNvSpPr/>
          <p:nvPr/>
        </p:nvSpPr>
        <p:spPr bwMode="auto">
          <a:xfrm>
            <a:off x="5403204" y="3966642"/>
            <a:ext cx="6037060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Год 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265" name="Группа 264"/>
          <p:cNvGrpSpPr/>
          <p:nvPr/>
        </p:nvGrpSpPr>
        <p:grpSpPr>
          <a:xfrm>
            <a:off x="5399723" y="4503108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6" name="Скругленный прямоугольник 26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68" name="Группа 267"/>
          <p:cNvGrpSpPr/>
          <p:nvPr/>
        </p:nvGrpSpPr>
        <p:grpSpPr>
          <a:xfrm>
            <a:off x="981611" y="4774335"/>
            <a:ext cx="4396531" cy="23512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9" name="Скругленный прямоугольник 26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перечень ВАК РФ</a:t>
              </a:r>
            </a:p>
          </p:txBody>
        </p:sp>
      </p:grpSp>
      <p:grpSp>
        <p:nvGrpSpPr>
          <p:cNvPr id="271" name="Группа 270"/>
          <p:cNvGrpSpPr/>
          <p:nvPr/>
        </p:nvGrpSpPr>
        <p:grpSpPr>
          <a:xfrm>
            <a:off x="5417852" y="4770444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2" name="Скругленный прямоугольник 27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74" name="Группа 273"/>
          <p:cNvGrpSpPr/>
          <p:nvPr/>
        </p:nvGrpSpPr>
        <p:grpSpPr>
          <a:xfrm>
            <a:off x="965445" y="5063163"/>
            <a:ext cx="4403305" cy="26206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5" name="Скругленный прямоугольник 27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БД РИНЦ</a:t>
              </a:r>
            </a:p>
          </p:txBody>
        </p:sp>
      </p:grpSp>
      <p:grpSp>
        <p:nvGrpSpPr>
          <p:cNvPr id="277" name="Группа 276"/>
          <p:cNvGrpSpPr/>
          <p:nvPr/>
        </p:nvGrpSpPr>
        <p:grpSpPr>
          <a:xfrm>
            <a:off x="5426644" y="5064993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8" name="Скругленный прямоугольник 27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80" name="Группа 279"/>
          <p:cNvGrpSpPr/>
          <p:nvPr/>
        </p:nvGrpSpPr>
        <p:grpSpPr>
          <a:xfrm>
            <a:off x="965445" y="5378558"/>
            <a:ext cx="4401412" cy="2421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81" name="Скругленный прямоугольник 28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2" name="Скругленный прямоугольник 4"/>
            <p:cNvSpPr txBox="1"/>
            <p:nvPr/>
          </p:nvSpPr>
          <p:spPr>
            <a:xfrm>
              <a:off x="20106" y="3353373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Иные научные публикации</a:t>
              </a:r>
            </a:p>
          </p:txBody>
        </p:sp>
      </p:grpSp>
      <p:grpSp>
        <p:nvGrpSpPr>
          <p:cNvPr id="283" name="Группа 282"/>
          <p:cNvGrpSpPr/>
          <p:nvPr/>
        </p:nvGrpSpPr>
        <p:grpSpPr>
          <a:xfrm>
            <a:off x="5426644" y="5375658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84" name="Скругленный прямоугольник 28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284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292" name="Скругленный прямоугольник 4"/>
          <p:cNvSpPr/>
          <p:nvPr/>
        </p:nvSpPr>
        <p:spPr bwMode="auto">
          <a:xfrm>
            <a:off x="6417454" y="4195429"/>
            <a:ext cx="943803" cy="2656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2019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293" name="Группа 292"/>
          <p:cNvGrpSpPr/>
          <p:nvPr/>
        </p:nvGrpSpPr>
        <p:grpSpPr>
          <a:xfrm>
            <a:off x="6421916" y="4494944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4" name="Скругленный прямоугольник 29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96" name="Группа 295"/>
          <p:cNvGrpSpPr/>
          <p:nvPr/>
        </p:nvGrpSpPr>
        <p:grpSpPr>
          <a:xfrm>
            <a:off x="6421916" y="4770444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7" name="Скругленный прямоугольник 29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99" name="Группа 298"/>
          <p:cNvGrpSpPr/>
          <p:nvPr/>
        </p:nvGrpSpPr>
        <p:grpSpPr>
          <a:xfrm>
            <a:off x="6439500" y="5064993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00" name="Скругленный прямоугольник 29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02" name="Группа 301"/>
          <p:cNvGrpSpPr/>
          <p:nvPr/>
        </p:nvGrpSpPr>
        <p:grpSpPr>
          <a:xfrm>
            <a:off x="6439500" y="5375658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03" name="Скругленный прямоугольник 30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130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08" name="Скругленный прямоугольник 4"/>
          <p:cNvSpPr/>
          <p:nvPr/>
        </p:nvSpPr>
        <p:spPr bwMode="auto">
          <a:xfrm>
            <a:off x="7436899" y="4201354"/>
            <a:ext cx="943803" cy="25032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2020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309" name="Группа 308"/>
          <p:cNvGrpSpPr/>
          <p:nvPr/>
        </p:nvGrpSpPr>
        <p:grpSpPr>
          <a:xfrm>
            <a:off x="7444689" y="4483891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10" name="Скругленный прямоугольник 30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12" name="Группа 311"/>
          <p:cNvGrpSpPr/>
          <p:nvPr/>
        </p:nvGrpSpPr>
        <p:grpSpPr>
          <a:xfrm>
            <a:off x="7444689" y="4785767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13" name="Скругленный прямоугольник 31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15" name="Группа 314"/>
          <p:cNvGrpSpPr/>
          <p:nvPr/>
        </p:nvGrpSpPr>
        <p:grpSpPr>
          <a:xfrm>
            <a:off x="7462273" y="5080316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16" name="Скругленный прямоугольник 31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40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18" name="Группа 317"/>
          <p:cNvGrpSpPr/>
          <p:nvPr/>
        </p:nvGrpSpPr>
        <p:grpSpPr>
          <a:xfrm>
            <a:off x="7462273" y="5390981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19" name="Скругленный прямоугольник 31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283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24" name="Скругленный прямоугольник 4"/>
          <p:cNvSpPr/>
          <p:nvPr/>
        </p:nvSpPr>
        <p:spPr bwMode="auto">
          <a:xfrm>
            <a:off x="8446729" y="4207793"/>
            <a:ext cx="943803" cy="2532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2021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325" name="Группа 324"/>
          <p:cNvGrpSpPr/>
          <p:nvPr/>
        </p:nvGrpSpPr>
        <p:grpSpPr>
          <a:xfrm>
            <a:off x="8442399" y="448093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6" name="Скругленный прямоугольник 32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28" name="Группа 327"/>
          <p:cNvGrpSpPr/>
          <p:nvPr/>
        </p:nvGrpSpPr>
        <p:grpSpPr>
          <a:xfrm>
            <a:off x="8442399" y="4782808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9" name="Скругленный прямоугольник 32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31" name="Группа 330"/>
          <p:cNvGrpSpPr/>
          <p:nvPr/>
        </p:nvGrpSpPr>
        <p:grpSpPr>
          <a:xfrm>
            <a:off x="8459983" y="5077357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32" name="Скругленный прямоугольник 33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34" name="Группа 333"/>
          <p:cNvGrpSpPr/>
          <p:nvPr/>
        </p:nvGrpSpPr>
        <p:grpSpPr>
          <a:xfrm>
            <a:off x="8459983" y="538802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35" name="Скругленный прямоугольник 33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149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40" name="Скругленный прямоугольник 4"/>
          <p:cNvSpPr/>
          <p:nvPr/>
        </p:nvSpPr>
        <p:spPr bwMode="auto">
          <a:xfrm>
            <a:off x="9450793" y="4207793"/>
            <a:ext cx="943803" cy="2532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2022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341" name="Группа 340"/>
          <p:cNvGrpSpPr/>
          <p:nvPr/>
        </p:nvGrpSpPr>
        <p:grpSpPr>
          <a:xfrm>
            <a:off x="9455255" y="448093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42" name="Скругленный прямоугольник 34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44" name="Группа 343"/>
          <p:cNvGrpSpPr/>
          <p:nvPr/>
        </p:nvGrpSpPr>
        <p:grpSpPr>
          <a:xfrm>
            <a:off x="9455255" y="4782808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45" name="Скругленный прямоугольник 34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47" name="Группа 346"/>
          <p:cNvGrpSpPr/>
          <p:nvPr/>
        </p:nvGrpSpPr>
        <p:grpSpPr>
          <a:xfrm>
            <a:off x="9472839" y="5077357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48" name="Скругленный прямоугольник 34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49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50" name="Группа 349"/>
          <p:cNvGrpSpPr/>
          <p:nvPr/>
        </p:nvGrpSpPr>
        <p:grpSpPr>
          <a:xfrm>
            <a:off x="9472839" y="538802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51" name="Скругленный прямоугольник 35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246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56" name="Скругленный прямоугольник 4"/>
          <p:cNvSpPr/>
          <p:nvPr/>
        </p:nvSpPr>
        <p:spPr bwMode="auto">
          <a:xfrm>
            <a:off x="10482358" y="4205532"/>
            <a:ext cx="943803" cy="25554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2023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357" name="Группа 356"/>
          <p:cNvGrpSpPr/>
          <p:nvPr/>
        </p:nvGrpSpPr>
        <p:grpSpPr>
          <a:xfrm>
            <a:off x="10478028" y="4478671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58" name="Скругленный прямоугольник 35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60" name="Группа 359"/>
          <p:cNvGrpSpPr/>
          <p:nvPr/>
        </p:nvGrpSpPr>
        <p:grpSpPr>
          <a:xfrm>
            <a:off x="10478028" y="4780547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61" name="Скругленный прямоугольник 36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3</a:t>
              </a:r>
              <a:r>
                <a:rPr lang="ru-RU" sz="1400" b="1" i="1" baseline="30000" dirty="0" smtClean="0">
                  <a:solidFill>
                    <a:srgbClr val="2C10F8"/>
                  </a:solidFill>
                </a:rPr>
                <a:t>*</a:t>
              </a:r>
              <a:endParaRPr lang="ru-RU" sz="1400" b="1" i="1" baseline="30000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63" name="Группа 362"/>
          <p:cNvGrpSpPr/>
          <p:nvPr/>
        </p:nvGrpSpPr>
        <p:grpSpPr>
          <a:xfrm>
            <a:off x="10495612" y="5075096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64" name="Скругленный прямоугольник 36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66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66" name="Группа 365"/>
          <p:cNvGrpSpPr/>
          <p:nvPr/>
        </p:nvGrpSpPr>
        <p:grpSpPr>
          <a:xfrm>
            <a:off x="10495612" y="5385761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67" name="Скругленный прямоугольник 36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119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73" name="Прямоугольник 372"/>
          <p:cNvSpPr/>
          <p:nvPr/>
        </p:nvSpPr>
        <p:spPr>
          <a:xfrm>
            <a:off x="965445" y="5671764"/>
            <a:ext cx="107810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 smtClean="0">
                <a:solidFill>
                  <a:srgbClr val="2C10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Статьи, опубликованные в журналах, входящих в Перечень ВАК </a:t>
            </a:r>
            <a:r>
              <a:rPr lang="ru-RU" sz="1200" b="1" i="1" dirty="0">
                <a:solidFill>
                  <a:srgbClr val="2C10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smtClean="0">
                <a:solidFill>
                  <a:srgbClr val="2C10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Категорией К3. </a:t>
            </a:r>
            <a:endParaRPr lang="ru-RU" sz="1200" b="1" i="1" dirty="0">
              <a:solidFill>
                <a:srgbClr val="2C10F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24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2027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25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5622" y="725980"/>
            <a:ext cx="8258516" cy="583261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75125" y="194026"/>
            <a:ext cx="11616875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ПУБЛИКАЦИИ СТУДЕНТОВ  ТИ (ф) СВФУ ЗА 2023 г.  с детализации по кафедрам  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41852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957491" y="34295"/>
            <a:ext cx="11134751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defRPr>
            </a:lvl1pPr>
          </a:lstStyle>
          <a:p>
            <a:r>
              <a:rPr lang="ru-RU" dirty="0" smtClean="0"/>
              <a:t>Привлечение студентов к научным исследованиям, </a:t>
            </a:r>
            <a:r>
              <a:rPr lang="ru-RU" dirty="0"/>
              <a:t>выполняемым </a:t>
            </a:r>
            <a:r>
              <a:rPr lang="ru-RU" dirty="0" smtClean="0"/>
              <a:t>НПР ТИ (ф) СВФУ по </a:t>
            </a:r>
            <a:r>
              <a:rPr lang="ru-RU" dirty="0"/>
              <a:t>госбюджетным и хозяйственным договорам, грантам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0787" y="2312450"/>
            <a:ext cx="41016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tabLst>
                <a:tab pos="457200" algn="l"/>
              </a:tabLs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студентами заключен 31 договор.</a:t>
            </a:r>
          </a:p>
          <a:p>
            <a:pPr lvl="0"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Распределение договоров по кафедрам: ГД – 7 договоров, СД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договоров, </a:t>
            </a:r>
            <a:r>
              <a:rPr lang="ru-RU" sz="1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МиИ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договоров, </a:t>
            </a:r>
            <a:r>
              <a:rPr lang="ru-RU" sz="1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ПиМНО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4 договора, Филология – 3 договора, </a:t>
            </a:r>
            <a:r>
              <a:rPr lang="ru-RU" sz="1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ЭиСГД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3 договора.</a:t>
            </a:r>
          </a:p>
          <a:p>
            <a:pPr lvl="0" algn="just">
              <a:tabLst>
                <a:tab pos="457200" algn="l"/>
              </a:tabLst>
            </a:pP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44418" y="2286574"/>
            <a:ext cx="35244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457200" algn="l"/>
              </a:tabLst>
            </a:pP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студентов задействованы в реализации в 8 научно-исследовательских проектах: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090826" y="2279549"/>
            <a:ext cx="389978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студент кафедры ГД трудоустроен в учебно-научную лабораторию ТИ (ф) СВФУ "</a:t>
            </a:r>
            <a:r>
              <a:rPr lang="ru-RU" sz="1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Геоэкологический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мониторинг и инженерно-геологические изыскания"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для реализации тематических научно-исследовательских плановых работ лаборатории.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3" name="Группа 8"/>
          <p:cNvGrpSpPr>
            <a:grpSpLocks/>
          </p:cNvGrpSpPr>
          <p:nvPr/>
        </p:nvGrpSpPr>
        <p:grpSpPr bwMode="auto">
          <a:xfrm>
            <a:off x="4324016" y="653011"/>
            <a:ext cx="3755429" cy="689397"/>
            <a:chOff x="19050" y="76355"/>
            <a:chExt cx="3540663" cy="397251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>
                <a:tabLst>
                  <a:tab pos="457200" algn="l"/>
                </a:tabLst>
              </a:pPr>
              <a:r>
                <a:rPr lang="ru-RU" sz="1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ПРИВЛЕЧЕНО В ОПЛАЧИВАЕМЫЕ НИР </a:t>
              </a:r>
              <a:r>
                <a:rPr lang="ru-RU" sz="14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43</a:t>
              </a:r>
              <a:r>
                <a:rPr lang="ru-RU" sz="1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СТУДЕНТА ТИ (Ф) СВФУ </a:t>
              </a:r>
            </a:p>
          </p:txBody>
        </p:sp>
      </p:grpSp>
      <p:grpSp>
        <p:nvGrpSpPr>
          <p:cNvPr id="16" name="Группа 8"/>
          <p:cNvGrpSpPr>
            <a:grpSpLocks/>
          </p:cNvGrpSpPr>
          <p:nvPr/>
        </p:nvGrpSpPr>
        <p:grpSpPr bwMode="auto">
          <a:xfrm>
            <a:off x="532015" y="1563842"/>
            <a:ext cx="3540663" cy="539856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lvl="0" algn="ctr">
                <a:tabLst>
                  <a:tab pos="457200" algn="l"/>
                </a:tabLst>
              </a:pPr>
              <a:r>
                <a:rPr lang="ru-RU" sz="1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ХОЗЯЙСТВЕННЫЕ ДОГОВОРА</a:t>
              </a:r>
            </a:p>
          </p:txBody>
        </p:sp>
      </p:grpSp>
      <p:grpSp>
        <p:nvGrpSpPr>
          <p:cNvPr id="27" name="Группа 8"/>
          <p:cNvGrpSpPr>
            <a:grpSpLocks/>
          </p:cNvGrpSpPr>
          <p:nvPr/>
        </p:nvGrpSpPr>
        <p:grpSpPr bwMode="auto">
          <a:xfrm>
            <a:off x="4486397" y="1552611"/>
            <a:ext cx="3540663" cy="539856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>
                <a:tabLst>
                  <a:tab pos="457200" algn="l"/>
                </a:tabLst>
              </a:pPr>
              <a:r>
                <a:rPr lang="ru-RU" sz="1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ГРАНТ ТИ (Ф) СВФУ </a:t>
              </a:r>
            </a:p>
          </p:txBody>
        </p:sp>
      </p:grpSp>
      <p:grpSp>
        <p:nvGrpSpPr>
          <p:cNvPr id="30" name="Группа 8"/>
          <p:cNvGrpSpPr>
            <a:grpSpLocks/>
          </p:cNvGrpSpPr>
          <p:nvPr/>
        </p:nvGrpSpPr>
        <p:grpSpPr bwMode="auto">
          <a:xfrm>
            <a:off x="8328777" y="1566325"/>
            <a:ext cx="3680338" cy="539856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ТРУДОУСТРОЙСТВО СТУДЕНТОВ В ЛАБОРАТОРИИ ТИ (Ф) СВФУ</a:t>
              </a:r>
              <a:endParaRPr lang="ru-RU" sz="1400" b="1" i="1" dirty="0"/>
            </a:p>
          </p:txBody>
        </p:sp>
      </p:grpSp>
      <p:cxnSp>
        <p:nvCxnSpPr>
          <p:cNvPr id="11" name="Прямая со стрелкой 10"/>
          <p:cNvCxnSpPr>
            <a:endCxn id="29" idx="0"/>
          </p:cNvCxnSpPr>
          <p:nvPr/>
        </p:nvCxnSpPr>
        <p:spPr>
          <a:xfrm>
            <a:off x="6208751" y="1300843"/>
            <a:ext cx="22309" cy="266801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endCxn id="32" idx="0"/>
          </p:cNvCxnSpPr>
          <p:nvPr/>
        </p:nvCxnSpPr>
        <p:spPr>
          <a:xfrm>
            <a:off x="6208751" y="1300843"/>
            <a:ext cx="3933514" cy="280515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endCxn id="20" idx="0"/>
          </p:cNvCxnSpPr>
          <p:nvPr/>
        </p:nvCxnSpPr>
        <p:spPr>
          <a:xfrm flipH="1">
            <a:off x="2276678" y="1300843"/>
            <a:ext cx="3932073" cy="278032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191193" y="4683800"/>
            <a:ext cx="592084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457200" algn="l"/>
              </a:tabLs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Техническое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для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ребрендинга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(разработка логотипа, корпоративного стиля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– 1 студент кафедры </a:t>
            </a:r>
            <a:r>
              <a:rPr lang="ru-RU" sz="1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МиИ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457200" algn="l"/>
              </a:tabLs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Разработка веб-сайта для проведения Всероссийской научно-практической конференции в ТИ (ф) СВФУ – 1 студент кафедры </a:t>
            </a:r>
            <a:r>
              <a:rPr lang="ru-RU" sz="1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МиИ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tabLst>
                <a:tab pos="457200" algn="l"/>
              </a:tabLs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Обследование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 инженерных коммуникаций спортивного комплекса «Олимп», расположенного по адресу Южно-Якутская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25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1 студент кафедры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СД.</a:t>
            </a:r>
          </a:p>
          <a:p>
            <a:pPr algn="just">
              <a:tabLst>
                <a:tab pos="457200" algn="l"/>
              </a:tabLst>
            </a:pPr>
            <a:r>
              <a:rPr lang="ru-RU" sz="1400" dirty="0" smtClean="0"/>
              <a:t>4.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Обследование работ инженерных коммуникаций здания института, расположенного по адресу Южно-Якутская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д.25 -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1 студент кафедры СД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416837" y="4789662"/>
            <a:ext cx="5592278" cy="1936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ctr">
              <a:lnSpc>
                <a:spcPct val="107000"/>
              </a:lnSpc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Разработка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анкет и проведение анкетирования среди студентов ТИ (ф)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СВФУ - 3 студента кафедры ГД.</a:t>
            </a:r>
          </a:p>
          <a:p>
            <a:pPr algn="just" fontAlgn="ctr">
              <a:lnSpc>
                <a:spcPct val="107000"/>
              </a:lnSpc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Исследование льда в химической среде -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студент кафедры ГД.</a:t>
            </a:r>
          </a:p>
          <a:p>
            <a:pPr algn="just" fontAlgn="ctr">
              <a:lnSpc>
                <a:spcPct val="107000"/>
              </a:lnSpc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Электронный словарь интернационализмов английского языка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- 3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студента кафедры Филологии.</a:t>
            </a:r>
          </a:p>
          <a:p>
            <a:pPr algn="just" fontAlgn="ctr">
              <a:lnSpc>
                <a:spcPct val="107000"/>
              </a:lnSpc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Разработка строительных композиционных материалов на основе отходов угольной промышленности в республике Саха (Якутия)" - 1 студент кафедры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СД.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2237816" y="2104089"/>
            <a:ext cx="4214" cy="35092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6185826" y="2069388"/>
            <a:ext cx="4214" cy="35092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10138050" y="2055674"/>
            <a:ext cx="4214" cy="35092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Скругленный прямоугольник 51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26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0786" y="3353105"/>
            <a:ext cx="398545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457200" algn="l"/>
              </a:tabLs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При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реализации договоров были задействованы студенты кафедр: ГД – 5 студентов, СД – 4 студентов,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МиИ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5 студентов,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ПиМНО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11 студентов, Филология – 3 студентов,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ЭиСГД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3 студентов.</a:t>
            </a:r>
          </a:p>
        </p:txBody>
      </p:sp>
      <p:cxnSp>
        <p:nvCxnSpPr>
          <p:cNvPr id="12" name="Соединительная линия уступом 11"/>
          <p:cNvCxnSpPr>
            <a:stCxn id="9" idx="2"/>
            <a:endCxn id="40" idx="0"/>
          </p:cNvCxnSpPr>
          <p:nvPr/>
        </p:nvCxnSpPr>
        <p:spPr>
          <a:xfrm rot="5400000">
            <a:off x="3742128" y="2219284"/>
            <a:ext cx="1874006" cy="3055026"/>
          </a:xfrm>
          <a:prstGeom prst="bentConnector3">
            <a:avLst>
              <a:gd name="adj1" fmla="val 87261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Соединительная линия уступом 38"/>
          <p:cNvCxnSpPr>
            <a:stCxn id="9" idx="2"/>
            <a:endCxn id="41" idx="0"/>
          </p:cNvCxnSpPr>
          <p:nvPr/>
        </p:nvCxnSpPr>
        <p:spPr>
          <a:xfrm rot="16200000" flipH="1">
            <a:off x="6719876" y="2296562"/>
            <a:ext cx="1979868" cy="3006332"/>
          </a:xfrm>
          <a:prstGeom prst="bentConnector3">
            <a:avLst>
              <a:gd name="adj1" fmla="val 94027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8024993" y="3531712"/>
            <a:ext cx="399100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студент кафедры ЭП и АПП трудоустроен в учебно-научную лабораторию ТИ (ф) СВФУ физики мерзлых пород для реализации тематических научно-исследовательских плановых работ лаборатории.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0817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27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860212" y="207819"/>
            <a:ext cx="900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cs typeface="Arial" charset="0"/>
              </a:rPr>
              <a:t>Проект </a:t>
            </a: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cs typeface="Arial" charset="0"/>
              </a:rPr>
              <a:t>решения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330314" y="630384"/>
            <a:ext cx="9662108" cy="56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66700" indent="-2667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/>
            <a:r>
              <a:rPr lang="ru-RU" sz="1400" b="1" i="0" u="sng" dirty="0" smtClean="0">
                <a:solidFill>
                  <a:srgbClr val="C00000"/>
                </a:solidFill>
              </a:rPr>
              <a:t>Для обсуждения:</a:t>
            </a:r>
          </a:p>
          <a:p>
            <a:pPr marL="0" indent="0"/>
            <a:endParaRPr lang="ru-RU" sz="1400" b="1" i="0" u="sng" dirty="0" smtClean="0">
              <a:solidFill>
                <a:srgbClr val="C00000"/>
              </a:solidFill>
            </a:endParaRPr>
          </a:p>
          <a:p>
            <a:pPr marL="0" indent="0"/>
            <a:r>
              <a:rPr lang="ru-RU" sz="1400" b="1" i="0" dirty="0" smtClean="0"/>
              <a:t>   1</a:t>
            </a:r>
            <a:r>
              <a:rPr lang="ru-RU" sz="1400" b="1" i="0" dirty="0"/>
              <a:t>. Признать научно-исследовательскую деятельность удовлетворительной</a:t>
            </a:r>
            <a:r>
              <a:rPr lang="ru-RU" sz="1400" b="1" i="0" dirty="0" smtClean="0"/>
              <a:t>.</a:t>
            </a:r>
          </a:p>
          <a:p>
            <a:pPr marL="358775" indent="-358775"/>
            <a:r>
              <a:rPr lang="ru-RU" sz="1400" b="1" i="0" dirty="0" smtClean="0"/>
              <a:t>   2. Отметить недовыполнение значений ключевых плановых показателей эффективности деятельности ТИ (ф) СВФУ в системе    структурных подразделений СВФУ:</a:t>
            </a:r>
            <a:endParaRPr lang="ru-RU" sz="1400" b="1" i="0" dirty="0"/>
          </a:p>
          <a:p>
            <a:r>
              <a:rPr lang="ru-RU" sz="1400" b="1" i="0" dirty="0" smtClean="0"/>
              <a:t>                  2.1. Недовыполнение плана </a:t>
            </a:r>
            <a:r>
              <a:rPr lang="ru-RU" sz="1400" b="1" i="0" dirty="0"/>
              <a:t>публикаций в  </a:t>
            </a:r>
            <a:r>
              <a:rPr lang="en-US" sz="1400" b="1" i="0" dirty="0" smtClean="0"/>
              <a:t>Web </a:t>
            </a:r>
            <a:r>
              <a:rPr lang="en-US" sz="1400" b="1" i="0" dirty="0"/>
              <a:t>of </a:t>
            </a:r>
            <a:r>
              <a:rPr lang="en-US" sz="1400" b="1" i="0" dirty="0" smtClean="0"/>
              <a:t>Science</a:t>
            </a:r>
            <a:r>
              <a:rPr lang="ru-RU" sz="1400" b="1" i="0" dirty="0" smtClean="0"/>
              <a:t> на </a:t>
            </a:r>
            <a:r>
              <a:rPr lang="ru-RU" sz="1400" b="1" i="0" dirty="0" smtClean="0">
                <a:solidFill>
                  <a:srgbClr val="C00000"/>
                </a:solidFill>
              </a:rPr>
              <a:t>72%.</a:t>
            </a:r>
            <a:endParaRPr lang="ru-RU" sz="1400" b="1" i="0" dirty="0" smtClean="0"/>
          </a:p>
          <a:p>
            <a:r>
              <a:rPr lang="ru-RU" sz="1400" b="1" i="0" dirty="0" smtClean="0"/>
              <a:t>                  2.2. Недовыполнение плана </a:t>
            </a:r>
            <a:r>
              <a:rPr lang="ru-RU" sz="1400" b="1" i="0" dirty="0"/>
              <a:t>публикаций в  БД </a:t>
            </a:r>
            <a:r>
              <a:rPr lang="en-US" sz="1400" b="1" i="0" dirty="0"/>
              <a:t>Scopus </a:t>
            </a:r>
            <a:r>
              <a:rPr lang="ru-RU" sz="1400" b="1" i="0" dirty="0"/>
              <a:t>/ </a:t>
            </a:r>
            <a:r>
              <a:rPr lang="en-US" sz="1400" b="1" i="0" dirty="0"/>
              <a:t>Web of </a:t>
            </a:r>
            <a:r>
              <a:rPr lang="en-US" sz="1400" b="1" i="0" dirty="0" smtClean="0"/>
              <a:t>Science</a:t>
            </a:r>
            <a:r>
              <a:rPr lang="ru-RU" sz="1400" b="1" i="0" dirty="0" smtClean="0"/>
              <a:t>  </a:t>
            </a:r>
            <a:r>
              <a:rPr lang="ru-RU" sz="1400" b="1" i="0" dirty="0" smtClean="0">
                <a:solidFill>
                  <a:srgbClr val="C00000"/>
                </a:solidFill>
              </a:rPr>
              <a:t>58%.</a:t>
            </a:r>
            <a:endParaRPr lang="ru-RU" sz="1400" b="1" i="0" dirty="0">
              <a:solidFill>
                <a:srgbClr val="C00000"/>
              </a:solidFill>
            </a:endParaRPr>
          </a:p>
          <a:p>
            <a:r>
              <a:rPr lang="ru-RU" sz="1400" b="1" i="0" dirty="0"/>
              <a:t>   </a:t>
            </a:r>
            <a:r>
              <a:rPr lang="ru-RU" sz="1400" b="1" i="0" dirty="0" smtClean="0"/>
              <a:t>               2.3. </a:t>
            </a:r>
            <a:r>
              <a:rPr lang="ru-RU" sz="1400" b="1" i="0" dirty="0"/>
              <a:t>Недовыполнение </a:t>
            </a:r>
            <a:r>
              <a:rPr lang="ru-RU" sz="1400" b="1" i="0" dirty="0" smtClean="0"/>
              <a:t>плана по привлечению финансирования на НИР </a:t>
            </a:r>
            <a:r>
              <a:rPr lang="ru-RU" sz="1400" b="1" i="0" dirty="0" smtClean="0">
                <a:solidFill>
                  <a:srgbClr val="C00000"/>
                </a:solidFill>
              </a:rPr>
              <a:t>33,16%.</a:t>
            </a:r>
            <a:endParaRPr lang="ru-RU" sz="1400" b="1" i="0" dirty="0">
              <a:solidFill>
                <a:srgbClr val="C00000"/>
              </a:solidFill>
            </a:endParaRPr>
          </a:p>
          <a:p>
            <a:r>
              <a:rPr lang="ru-RU" sz="1400" b="1" i="0" dirty="0" smtClean="0"/>
              <a:t>   3. </a:t>
            </a:r>
            <a:r>
              <a:rPr lang="ru-RU" sz="1400" b="1" i="0" dirty="0"/>
              <a:t>Отчеты кафедр </a:t>
            </a:r>
            <a:r>
              <a:rPr lang="ru-RU" sz="1400" b="1" i="0" dirty="0" smtClean="0"/>
              <a:t>не в полной </a:t>
            </a:r>
            <a:r>
              <a:rPr lang="ru-RU" sz="1400" b="1" i="0" dirty="0"/>
              <a:t>мере соответствуют итоговым данным </a:t>
            </a:r>
            <a:r>
              <a:rPr lang="ru-RU" sz="1400" b="1" i="0" dirty="0" smtClean="0"/>
              <a:t>по </a:t>
            </a:r>
            <a:r>
              <a:rPr lang="en-US" sz="1400" b="1" i="0" dirty="0" smtClean="0"/>
              <a:t>Oasis</a:t>
            </a:r>
            <a:r>
              <a:rPr lang="ru-RU" sz="1400" b="1" i="0" dirty="0" smtClean="0"/>
              <a:t>.</a:t>
            </a:r>
          </a:p>
          <a:p>
            <a:endParaRPr lang="ru-RU" sz="1400" b="1" i="0" u="sng" dirty="0" smtClean="0"/>
          </a:p>
          <a:p>
            <a:r>
              <a:rPr lang="ru-RU" sz="1400" b="1" i="0" u="sng" dirty="0" smtClean="0">
                <a:solidFill>
                  <a:srgbClr val="C00000"/>
                </a:solidFill>
              </a:rPr>
              <a:t>Рекомендовать:</a:t>
            </a:r>
          </a:p>
          <a:p>
            <a:endParaRPr lang="ru-RU" sz="1400" i="0" dirty="0">
              <a:solidFill>
                <a:srgbClr val="C00000"/>
              </a:solidFill>
            </a:endParaRPr>
          </a:p>
          <a:p>
            <a:pPr indent="-180975">
              <a:tabLst>
                <a:tab pos="358775" algn="l"/>
              </a:tabLst>
            </a:pPr>
            <a:r>
              <a:rPr lang="ru-RU" sz="1400" b="1" i="0" dirty="0"/>
              <a:t>1. Усилить публикационную активность сотрудников института, в текущем году в БД </a:t>
            </a:r>
            <a:r>
              <a:rPr lang="en-US" sz="1400" b="1" i="0" dirty="0"/>
              <a:t>Scopus </a:t>
            </a:r>
            <a:r>
              <a:rPr lang="ru-RU" sz="1400" b="1" i="0" dirty="0"/>
              <a:t>/ </a:t>
            </a:r>
            <a:r>
              <a:rPr lang="en-US" sz="1400" b="1" i="0" dirty="0"/>
              <a:t>Web of Science</a:t>
            </a:r>
            <a:r>
              <a:rPr lang="ru-RU" sz="1400" b="1" i="0" dirty="0"/>
              <a:t>.</a:t>
            </a:r>
            <a:endParaRPr lang="ru-RU" sz="1400" i="0" dirty="0"/>
          </a:p>
          <a:p>
            <a:pPr indent="-180975"/>
            <a:r>
              <a:rPr lang="ru-RU" sz="1400" b="1" i="0" dirty="0" smtClean="0"/>
              <a:t>2. </a:t>
            </a:r>
            <a:r>
              <a:rPr lang="ru-RU" sz="1400" b="1" i="0" dirty="0"/>
              <a:t>Активизировать работу по участию в конкурсах грантов и НТП.</a:t>
            </a:r>
            <a:endParaRPr lang="ru-RU" sz="1400" i="0" dirty="0"/>
          </a:p>
          <a:p>
            <a:pPr indent="-180975"/>
            <a:r>
              <a:rPr lang="ru-RU" sz="1400" b="1" i="0" dirty="0" smtClean="0"/>
              <a:t>3. </a:t>
            </a:r>
            <a:r>
              <a:rPr lang="ru-RU" sz="1400" b="1" i="0" dirty="0"/>
              <a:t>Зав. кафедрами, усилить контроль за заполнением </a:t>
            </a:r>
            <a:r>
              <a:rPr lang="en-US" sz="1400" b="1" i="0" dirty="0"/>
              <a:t>Oasis</a:t>
            </a:r>
            <a:r>
              <a:rPr lang="ru-RU" sz="1400" b="1" i="0" dirty="0"/>
              <a:t> сотрудников и формированием научных отчетов.</a:t>
            </a:r>
            <a:endParaRPr lang="ru-RU" sz="1400" i="0" dirty="0"/>
          </a:p>
          <a:p>
            <a:endParaRPr lang="ru-RU" sz="1400" b="1" i="0" u="sng" dirty="0" smtClean="0"/>
          </a:p>
          <a:p>
            <a:r>
              <a:rPr lang="ru-RU" sz="1400" b="1" i="0" u="sng" dirty="0" smtClean="0">
                <a:solidFill>
                  <a:srgbClr val="C00000"/>
                </a:solidFill>
              </a:rPr>
              <a:t>Мероприятия </a:t>
            </a:r>
            <a:r>
              <a:rPr lang="ru-RU" sz="1400" b="1" i="0" u="sng" dirty="0">
                <a:solidFill>
                  <a:srgbClr val="C00000"/>
                </a:solidFill>
              </a:rPr>
              <a:t>по достижению плановых показателей эффективности </a:t>
            </a:r>
            <a:r>
              <a:rPr lang="ru-RU" sz="1400" b="1" i="0" u="sng" dirty="0" smtClean="0">
                <a:solidFill>
                  <a:srgbClr val="C00000"/>
                </a:solidFill>
              </a:rPr>
              <a:t>ТИ(ф)СВФУ</a:t>
            </a:r>
          </a:p>
          <a:p>
            <a:endParaRPr lang="ru-RU" sz="1400" i="0" dirty="0">
              <a:solidFill>
                <a:srgbClr val="C00000"/>
              </a:solidFill>
            </a:endParaRPr>
          </a:p>
          <a:p>
            <a:pPr marL="342900" indent="-257175" algn="just">
              <a:buAutoNum type="arabicPeriod"/>
            </a:pPr>
            <a:r>
              <a:rPr lang="ru-RU" sz="1400" b="1" i="0" dirty="0"/>
              <a:t>Усиление контроль за исполнением положения об «Эффективном контракте» и за полнотой и достоверностью внесения данных в систему </a:t>
            </a:r>
            <a:r>
              <a:rPr lang="en-US" sz="1400" b="1" i="0" dirty="0"/>
              <a:t>Oasis</a:t>
            </a:r>
            <a:r>
              <a:rPr lang="ru-RU" sz="1400" b="1" i="0" dirty="0"/>
              <a:t> и итоговые отчеты структурных подразделений ТИ (ф) СВФУ. </a:t>
            </a:r>
          </a:p>
          <a:p>
            <a:pPr marL="342900" indent="-257175">
              <a:buAutoNum type="arabicPeriod"/>
            </a:pPr>
            <a:r>
              <a:rPr lang="ru-RU" sz="1400" b="1" i="0" dirty="0"/>
              <a:t>Предусмотреть возможность оплаты статей, принятых к публикации в изданиях, цитируемых в БД </a:t>
            </a:r>
            <a:r>
              <a:rPr lang="en-US" sz="1400" b="1" i="0" dirty="0"/>
              <a:t>Scopus </a:t>
            </a:r>
            <a:r>
              <a:rPr lang="ru-RU" sz="1400" b="1" i="0" dirty="0"/>
              <a:t>/ </a:t>
            </a:r>
            <a:r>
              <a:rPr lang="en-US" sz="1400" b="1" i="0" dirty="0"/>
              <a:t>Web of Science</a:t>
            </a:r>
            <a:r>
              <a:rPr lang="ru-RU" sz="1400" b="1" i="0" dirty="0"/>
              <a:t>, а также перевода их на иностранный язык через специализированные центры и бюро. </a:t>
            </a:r>
          </a:p>
        </p:txBody>
      </p:sp>
    </p:spTree>
    <p:extLst>
      <p:ext uri="{BB962C8B-B14F-4D97-AF65-F5344CB8AC3E}">
        <p14:creationId xmlns:p14="http://schemas.microsoft.com/office/powerpoint/2010/main" val="2567653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800" y="5989746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5425666" y="169554"/>
            <a:ext cx="2172774" cy="369332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/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КАДРОВЫЙ СОСТАВ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507" y="1145786"/>
            <a:ext cx="11651713" cy="4995131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3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302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944" y="550385"/>
            <a:ext cx="8168542" cy="5001550"/>
          </a:xfrm>
          <a:prstGeom prst="rect">
            <a:avLst/>
          </a:prstGeom>
        </p:spPr>
      </p:pic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1602283" y="169554"/>
            <a:ext cx="10035183" cy="369332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/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ОБЪЕМ ПРИВЛЕЧЕНИЯ ФИНАНСИРОВАНИЯ НА НАУЧНО-ИССЛЕДОВАТЕЛЬСКИЕ РАБОТЫ (ОПФ НИР)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8456" y="5027725"/>
            <a:ext cx="5506744" cy="1687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407486" y="641207"/>
            <a:ext cx="26847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ПЛАН ОПФ НИР на 2023 г. – </a:t>
            </a:r>
            <a:r>
              <a:rPr lang="ru-RU" sz="1600" b="1" dirty="0" smtClean="0"/>
              <a:t>5445 </a:t>
            </a:r>
            <a:r>
              <a:rPr lang="ru-RU" sz="1600" b="1" dirty="0" err="1" smtClean="0"/>
              <a:t>тыс.руб</a:t>
            </a:r>
            <a:r>
              <a:rPr lang="ru-RU" sz="1600" b="1" dirty="0" smtClean="0">
                <a:solidFill>
                  <a:srgbClr val="C00000"/>
                </a:solidFill>
              </a:rPr>
              <a:t>.</a:t>
            </a:r>
            <a:r>
              <a:rPr lang="ru-RU" sz="1600" dirty="0" smtClean="0">
                <a:solidFill>
                  <a:srgbClr val="C00000"/>
                </a:solidFill>
              </a:rPr>
              <a:t>, на 1 НПР – </a:t>
            </a:r>
            <a:r>
              <a:rPr lang="ru-RU" sz="1600" b="1" dirty="0" smtClean="0">
                <a:solidFill>
                  <a:srgbClr val="C00000"/>
                </a:solidFill>
              </a:rPr>
              <a:t>116 </a:t>
            </a:r>
            <a:r>
              <a:rPr lang="ru-RU" sz="1600" b="1" dirty="0" err="1" smtClean="0">
                <a:solidFill>
                  <a:srgbClr val="C00000"/>
                </a:solidFill>
              </a:rPr>
              <a:t>тыс.руб</a:t>
            </a:r>
            <a:r>
              <a:rPr lang="ru-RU" sz="1600" b="1" dirty="0" smtClean="0">
                <a:solidFill>
                  <a:srgbClr val="C00000"/>
                </a:solidFill>
              </a:rPr>
              <a:t>. 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07486" y="1853035"/>
            <a:ext cx="27845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ФАКТ ОПФ НИР на 2023 г. – </a:t>
            </a:r>
            <a:r>
              <a:rPr lang="ru-RU" sz="1600" b="1" dirty="0" smtClean="0"/>
              <a:t>3616,69 тыс. руб</a:t>
            </a:r>
            <a:r>
              <a:rPr lang="ru-RU" sz="1600" b="1" dirty="0" smtClean="0">
                <a:solidFill>
                  <a:srgbClr val="FF0000"/>
                </a:solidFill>
              </a:rPr>
              <a:t>.</a:t>
            </a:r>
            <a:r>
              <a:rPr lang="ru-RU" sz="1600" dirty="0" smtClean="0">
                <a:solidFill>
                  <a:srgbClr val="FF0000"/>
                </a:solidFill>
              </a:rPr>
              <a:t>, на 1 НПР (по штату) – </a:t>
            </a:r>
            <a:r>
              <a:rPr lang="ru-RU" sz="1600" b="1" dirty="0" smtClean="0">
                <a:solidFill>
                  <a:srgbClr val="FF0000"/>
                </a:solidFill>
              </a:rPr>
              <a:t>76,54 тыс. </a:t>
            </a:r>
            <a:r>
              <a:rPr lang="ru-RU" sz="1600" b="1" dirty="0">
                <a:solidFill>
                  <a:srgbClr val="FF0000"/>
                </a:solidFill>
              </a:rPr>
              <a:t>руб</a:t>
            </a:r>
            <a:r>
              <a:rPr lang="ru-RU" sz="1600" b="1" dirty="0" smtClean="0">
                <a:solidFill>
                  <a:srgbClr val="FF0000"/>
                </a:solidFill>
              </a:rPr>
              <a:t>.</a:t>
            </a:r>
            <a:r>
              <a:rPr lang="ru-RU" sz="1600" dirty="0" smtClean="0">
                <a:solidFill>
                  <a:srgbClr val="FF0000"/>
                </a:solidFill>
              </a:rPr>
              <a:t>, </a:t>
            </a:r>
            <a:r>
              <a:rPr lang="ru-RU" sz="1600" dirty="0">
                <a:solidFill>
                  <a:srgbClr val="FF0000"/>
                </a:solidFill>
              </a:rPr>
              <a:t>на 1 НПР (по </a:t>
            </a:r>
            <a:r>
              <a:rPr lang="ru-RU" sz="1600" dirty="0" smtClean="0">
                <a:solidFill>
                  <a:srgbClr val="FF0000"/>
                </a:solidFill>
              </a:rPr>
              <a:t>занятым ставкам – 36,75) </a:t>
            </a:r>
            <a:r>
              <a:rPr lang="ru-RU" sz="1600" dirty="0">
                <a:solidFill>
                  <a:srgbClr val="FF0000"/>
                </a:solidFill>
              </a:rPr>
              <a:t>– </a:t>
            </a:r>
            <a:r>
              <a:rPr lang="ru-RU" sz="1600" b="1" dirty="0" smtClean="0">
                <a:solidFill>
                  <a:srgbClr val="FF0000"/>
                </a:solidFill>
              </a:rPr>
              <a:t>98,55 </a:t>
            </a:r>
            <a:r>
              <a:rPr lang="ru-RU" sz="1600" b="1" dirty="0">
                <a:solidFill>
                  <a:srgbClr val="FF0000"/>
                </a:solidFill>
              </a:rPr>
              <a:t>тыс</a:t>
            </a:r>
            <a:r>
              <a:rPr lang="ru-RU" sz="1600" b="1" dirty="0" smtClean="0">
                <a:solidFill>
                  <a:srgbClr val="FF0000"/>
                </a:solidFill>
              </a:rPr>
              <a:t>. руб</a:t>
            </a:r>
            <a:r>
              <a:rPr lang="ru-RU" sz="1600" b="1" dirty="0">
                <a:solidFill>
                  <a:srgbClr val="FF0000"/>
                </a:solidFill>
              </a:rPr>
              <a:t>.</a:t>
            </a:r>
            <a:r>
              <a:rPr lang="ru-RU" sz="1600" dirty="0">
                <a:solidFill>
                  <a:srgbClr val="FF0000"/>
                </a:solidFill>
              </a:rPr>
              <a:t> 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 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4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84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64530" y="207819"/>
            <a:ext cx="101773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СРЕДСТВА ПРИВЛЕЧЕННЫЕ НА ВЫПОЛНЕНИЕ НИР (по принадлежности НПР к кафедре) </a:t>
            </a:r>
          </a:p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(распределение по кафедрам с % выполнения от общего объема привлеченного финансирования)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193" y="1243459"/>
            <a:ext cx="3435284" cy="226561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5007" y="1243458"/>
            <a:ext cx="3445317" cy="22656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8822" y="1243457"/>
            <a:ext cx="3437827" cy="226561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1194" y="3509075"/>
            <a:ext cx="3435284" cy="226561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45007" y="3509075"/>
            <a:ext cx="3437829" cy="226561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98821" y="3509072"/>
            <a:ext cx="3437831" cy="22656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11057" y="1250209"/>
            <a:ext cx="3437827" cy="22656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18545" y="3502321"/>
            <a:ext cx="3437827" cy="2265617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91193" y="5871156"/>
            <a:ext cx="7975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привлечения средств на выполнение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НИР на 2023 г. – 5445 тыс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1193" y="6240488"/>
            <a:ext cx="8250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 привлечения средств на выполнение НИР на 2023 г. – 3616,69 тыс. руб.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8335218" y="5828257"/>
            <a:ext cx="32471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Составлено по данным ОАСИС СВФУ с учетом распределения руководителями  проектов вклада исполнителей в реализацию проекта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5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366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42626" y="127969"/>
            <a:ext cx="87953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СРЕДСТВА ПРИВЛЕЧЕННЫЕ НА ВЫПОЛНЕНИЕ НИР (по структурны группам) </a:t>
            </a:r>
          </a:p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(распределение с % выполнения от общего объема привлеченного финансирования)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760" y="1572439"/>
            <a:ext cx="2987591" cy="19688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0816" y="1573880"/>
            <a:ext cx="3027897" cy="19954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4284" y="4466670"/>
            <a:ext cx="2971937" cy="19969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81972" y="2112392"/>
            <a:ext cx="3021398" cy="199117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69872" y="4466670"/>
            <a:ext cx="3038331" cy="2002338"/>
          </a:xfrm>
          <a:prstGeom prst="rect">
            <a:avLst/>
          </a:prstGeom>
        </p:spPr>
      </p:pic>
      <p:sp>
        <p:nvSpPr>
          <p:cNvPr id="15" name="Скругленный прямоугольник 4"/>
          <p:cNvSpPr/>
          <p:nvPr/>
        </p:nvSpPr>
        <p:spPr bwMode="auto">
          <a:xfrm>
            <a:off x="2370303" y="927479"/>
            <a:ext cx="8044737" cy="358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 привлечения средств на выполнение НИР на 2023 г. – 3616,69 тыс. </a:t>
            </a:r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cxnSp>
        <p:nvCxnSpPr>
          <p:cNvPr id="23" name="Соединительная линия уступом 22"/>
          <p:cNvCxnSpPr>
            <a:stCxn id="4" idx="2"/>
            <a:endCxn id="8" idx="3"/>
          </p:cNvCxnSpPr>
          <p:nvPr/>
        </p:nvCxnSpPr>
        <p:spPr>
          <a:xfrm rot="5400000" flipH="1">
            <a:off x="8633388" y="2377965"/>
            <a:ext cx="461360" cy="1921395"/>
          </a:xfrm>
          <a:prstGeom prst="bentConnector4">
            <a:avLst>
              <a:gd name="adj1" fmla="val -128828"/>
              <a:gd name="adj2" fmla="val 89397"/>
            </a:avLst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оединительная линия уступом 24"/>
          <p:cNvCxnSpPr>
            <a:stCxn id="4" idx="2"/>
            <a:endCxn id="9" idx="0"/>
          </p:cNvCxnSpPr>
          <p:nvPr/>
        </p:nvCxnSpPr>
        <p:spPr>
          <a:xfrm rot="5400000">
            <a:off x="9258238" y="3900143"/>
            <a:ext cx="897328" cy="235727"/>
          </a:xfrm>
          <a:prstGeom prst="bentConnector3">
            <a:avLst>
              <a:gd name="adj1" fmla="val 66675"/>
            </a:avLst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26"/>
          <p:cNvCxnSpPr>
            <a:stCxn id="4" idx="2"/>
          </p:cNvCxnSpPr>
          <p:nvPr/>
        </p:nvCxnSpPr>
        <p:spPr>
          <a:xfrm rot="5400000">
            <a:off x="7603717" y="2251056"/>
            <a:ext cx="902763" cy="3539334"/>
          </a:xfrm>
          <a:prstGeom prst="bentConnector3">
            <a:avLst>
              <a:gd name="adj1" fmla="val 66575"/>
            </a:avLst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Соединительная линия уступом 30"/>
          <p:cNvCxnSpPr>
            <a:stCxn id="4" idx="2"/>
            <a:endCxn id="5" idx="0"/>
          </p:cNvCxnSpPr>
          <p:nvPr/>
        </p:nvCxnSpPr>
        <p:spPr>
          <a:xfrm rot="5400000">
            <a:off x="5933845" y="575750"/>
            <a:ext cx="897328" cy="6884512"/>
          </a:xfrm>
          <a:prstGeom prst="bentConnector3">
            <a:avLst>
              <a:gd name="adj1" fmla="val 66675"/>
            </a:avLst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3" idx="2"/>
          </p:cNvCxnSpPr>
          <p:nvPr/>
        </p:nvCxnSpPr>
        <p:spPr>
          <a:xfrm flipH="1">
            <a:off x="1937555" y="3541338"/>
            <a:ext cx="1" cy="20463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Скругленный прямоугольник 4"/>
          <p:cNvSpPr/>
          <p:nvPr/>
        </p:nvSpPr>
        <p:spPr bwMode="auto">
          <a:xfrm>
            <a:off x="872836" y="3759976"/>
            <a:ext cx="1954823" cy="488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Детализация на следующем слайде 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cxnSp>
        <p:nvCxnSpPr>
          <p:cNvPr id="39" name="Прямая со стрелкой 38"/>
          <p:cNvCxnSpPr>
            <a:stCxn id="15" idx="2"/>
            <a:endCxn id="3" idx="0"/>
          </p:cNvCxnSpPr>
          <p:nvPr/>
        </p:nvCxnSpPr>
        <p:spPr>
          <a:xfrm flipH="1">
            <a:off x="1937556" y="1286254"/>
            <a:ext cx="4455116" cy="286185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15" idx="2"/>
            <a:endCxn id="4" idx="0"/>
          </p:cNvCxnSpPr>
          <p:nvPr/>
        </p:nvCxnSpPr>
        <p:spPr>
          <a:xfrm>
            <a:off x="6392672" y="1286254"/>
            <a:ext cx="3432093" cy="28762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0" y="6345793"/>
            <a:ext cx="112554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Составлено по данным ОАСИС СВФУ с учетом распределения руководителями  проектов вклада исполнителей в реализацию проекта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71484" y="4474857"/>
            <a:ext cx="3038871" cy="1998341"/>
          </a:xfrm>
          <a:prstGeom prst="rect">
            <a:avLst/>
          </a:prstGeom>
        </p:spPr>
      </p:pic>
      <p:sp>
        <p:nvSpPr>
          <p:cNvPr id="26" name="Скругленный прямоугольник 25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6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074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12" y="1879263"/>
            <a:ext cx="3437827" cy="22656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12" y="4136571"/>
            <a:ext cx="3437827" cy="22656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4988" y="1879264"/>
            <a:ext cx="3445111" cy="22654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0863" y="4136437"/>
            <a:ext cx="3445111" cy="22736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03417" y="1870819"/>
            <a:ext cx="3457065" cy="22782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44828" y="4149115"/>
            <a:ext cx="3437826" cy="226561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78847" y="4136437"/>
            <a:ext cx="3463271" cy="22823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88330" y="1860301"/>
            <a:ext cx="3453788" cy="227613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135196" y="0"/>
            <a:ext cx="87953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СРЕДСТВА ПРИВЛЕЧЕННЫЕ НА ВЫПОЛНЕНИЕ НИР (по структурны группам) </a:t>
            </a:r>
          </a:p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(распределение с % выполнения от общего объема привлеченного финансирования)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0" y="6345793"/>
            <a:ext cx="112554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Составлено по данным ОАСИС СВФУ с учетом распределения руководителями  проектов вклада исполнителей в реализацию проекта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6" name="Скругленный прямоугольник 4"/>
          <p:cNvSpPr/>
          <p:nvPr/>
        </p:nvSpPr>
        <p:spPr bwMode="auto">
          <a:xfrm>
            <a:off x="2510505" y="734608"/>
            <a:ext cx="8044737" cy="358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привлеченные на базе кафедр ТИ (ф) СВФУ (детализация)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cxnSp>
        <p:nvCxnSpPr>
          <p:cNvPr id="13" name="Прямая со стрелкой 12"/>
          <p:cNvCxnSpPr>
            <a:stCxn id="16" idx="2"/>
            <a:endCxn id="2" idx="0"/>
          </p:cNvCxnSpPr>
          <p:nvPr/>
        </p:nvCxnSpPr>
        <p:spPr>
          <a:xfrm flipH="1">
            <a:off x="1776226" y="1093383"/>
            <a:ext cx="4756648" cy="78588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6" idx="2"/>
            <a:endCxn id="11" idx="0"/>
          </p:cNvCxnSpPr>
          <p:nvPr/>
        </p:nvCxnSpPr>
        <p:spPr>
          <a:xfrm>
            <a:off x="6532874" y="1093383"/>
            <a:ext cx="3882350" cy="76691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6" idx="2"/>
            <a:endCxn id="4" idx="0"/>
          </p:cNvCxnSpPr>
          <p:nvPr/>
        </p:nvCxnSpPr>
        <p:spPr>
          <a:xfrm flipH="1">
            <a:off x="4287544" y="1093383"/>
            <a:ext cx="2245330" cy="785881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6" idx="2"/>
            <a:endCxn id="8" idx="0"/>
          </p:cNvCxnSpPr>
          <p:nvPr/>
        </p:nvCxnSpPr>
        <p:spPr>
          <a:xfrm>
            <a:off x="6532874" y="1093383"/>
            <a:ext cx="599076" cy="777436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7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69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7884" y="5988469"/>
            <a:ext cx="1296900" cy="917266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Rectangle 126"/>
          <p:cNvSpPr>
            <a:spLocks noChangeArrowheads="1"/>
          </p:cNvSpPr>
          <p:nvPr/>
        </p:nvSpPr>
        <p:spPr bwMode="auto">
          <a:xfrm>
            <a:off x="5186077" y="22875"/>
            <a:ext cx="1604927" cy="369332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/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ПУБЛИКАЦИИ</a:t>
            </a:r>
          </a:p>
        </p:txBody>
      </p:sp>
      <p:sp>
        <p:nvSpPr>
          <p:cNvPr id="8" name="Скругленный прямоугольник 4"/>
          <p:cNvSpPr/>
          <p:nvPr/>
        </p:nvSpPr>
        <p:spPr bwMode="auto">
          <a:xfrm>
            <a:off x="1297767" y="412876"/>
            <a:ext cx="3403332" cy="71281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Вид издания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81438" y="1161818"/>
            <a:ext cx="4619661" cy="23903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Монографии всего: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3" name="Скругленный прямоугольник 4"/>
          <p:cNvSpPr/>
          <p:nvPr/>
        </p:nvSpPr>
        <p:spPr bwMode="auto">
          <a:xfrm>
            <a:off x="4759922" y="422401"/>
            <a:ext cx="7279636" cy="358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Количество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16" name="Скругленный прямоугольник 4"/>
          <p:cNvSpPr/>
          <p:nvPr/>
        </p:nvSpPr>
        <p:spPr bwMode="auto">
          <a:xfrm>
            <a:off x="7207847" y="835654"/>
            <a:ext cx="1189146" cy="2900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2020 г.</a:t>
            </a:r>
          </a:p>
        </p:txBody>
      </p:sp>
      <p:sp>
        <p:nvSpPr>
          <p:cNvPr id="17" name="Скругленный прямоугольник 4"/>
          <p:cNvSpPr/>
          <p:nvPr/>
        </p:nvSpPr>
        <p:spPr bwMode="auto">
          <a:xfrm>
            <a:off x="8442027" y="835654"/>
            <a:ext cx="1169902" cy="2900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2021 г.</a:t>
            </a:r>
          </a:p>
        </p:txBody>
      </p:sp>
      <p:grpSp>
        <p:nvGrpSpPr>
          <p:cNvPr id="29" name="Группа 28"/>
          <p:cNvGrpSpPr/>
          <p:nvPr/>
        </p:nvGrpSpPr>
        <p:grpSpPr>
          <a:xfrm>
            <a:off x="7228747" y="1152293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2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8440403" y="1152293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0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5" name="Скругленный прямоугольник 4"/>
          <p:cNvSpPr/>
          <p:nvPr/>
        </p:nvSpPr>
        <p:spPr bwMode="auto">
          <a:xfrm>
            <a:off x="9658587" y="826129"/>
            <a:ext cx="1169902" cy="2995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2022 г.</a:t>
            </a:r>
          </a:p>
        </p:txBody>
      </p:sp>
      <p:grpSp>
        <p:nvGrpSpPr>
          <p:cNvPr id="36" name="Группа 35"/>
          <p:cNvGrpSpPr/>
          <p:nvPr/>
        </p:nvGrpSpPr>
        <p:grpSpPr>
          <a:xfrm>
            <a:off x="9656963" y="1142768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1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9" name="Скругленный прямоугольник 4"/>
          <p:cNvSpPr/>
          <p:nvPr/>
        </p:nvSpPr>
        <p:spPr bwMode="auto">
          <a:xfrm>
            <a:off x="4759922" y="835654"/>
            <a:ext cx="1189146" cy="2900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2018 г.</a:t>
            </a:r>
          </a:p>
        </p:txBody>
      </p:sp>
      <p:sp>
        <p:nvSpPr>
          <p:cNvPr id="40" name="Скругленный прямоугольник 4"/>
          <p:cNvSpPr/>
          <p:nvPr/>
        </p:nvSpPr>
        <p:spPr bwMode="auto">
          <a:xfrm>
            <a:off x="5994102" y="835654"/>
            <a:ext cx="1169902" cy="2900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2019 г.</a:t>
            </a:r>
          </a:p>
        </p:txBody>
      </p:sp>
      <p:grpSp>
        <p:nvGrpSpPr>
          <p:cNvPr id="41" name="Группа 40"/>
          <p:cNvGrpSpPr/>
          <p:nvPr/>
        </p:nvGrpSpPr>
        <p:grpSpPr>
          <a:xfrm>
            <a:off x="4780822" y="1152293"/>
            <a:ext cx="1177172" cy="2485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0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5992478" y="1152293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0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7" name="Скругленный прямоугольник 4"/>
          <p:cNvSpPr/>
          <p:nvPr/>
        </p:nvSpPr>
        <p:spPr bwMode="auto">
          <a:xfrm>
            <a:off x="10868262" y="835654"/>
            <a:ext cx="1169902" cy="2900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2023 г.</a:t>
            </a:r>
          </a:p>
        </p:txBody>
      </p:sp>
      <p:grpSp>
        <p:nvGrpSpPr>
          <p:cNvPr id="48" name="Группа 47"/>
          <p:cNvGrpSpPr/>
          <p:nvPr/>
        </p:nvGrpSpPr>
        <p:grpSpPr>
          <a:xfrm>
            <a:off x="10885688" y="1142768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9" name="Скругленный прямоугольник 4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0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1238944" y="1466618"/>
            <a:ext cx="3462155" cy="2485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5" name="Скругленный прямоугольник 5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 зарубежные издательства</a:t>
              </a:r>
              <a:endParaRPr lang="ru-RU" sz="1400" b="1" i="1" dirty="0"/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1235758" y="1755053"/>
            <a:ext cx="3462155" cy="27515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6" name="Скругленный прямоугольник 7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 издательства федерального уровня</a:t>
              </a:r>
              <a:endParaRPr lang="ru-RU" sz="1400" b="1" i="1" dirty="0"/>
            </a:p>
          </p:txBody>
        </p:sp>
      </p:grpSp>
      <p:grpSp>
        <p:nvGrpSpPr>
          <p:cNvPr id="96" name="Группа 95"/>
          <p:cNvGrpSpPr/>
          <p:nvPr/>
        </p:nvGrpSpPr>
        <p:grpSpPr>
          <a:xfrm>
            <a:off x="1231509" y="2077167"/>
            <a:ext cx="3462155" cy="24693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7" name="Скругленный прямоугольник 9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 другие издательства</a:t>
              </a:r>
              <a:endParaRPr lang="ru-RU" sz="1400" b="1" i="1" dirty="0"/>
            </a:p>
          </p:txBody>
        </p:sp>
      </p:grpSp>
      <p:grpSp>
        <p:nvGrpSpPr>
          <p:cNvPr id="117" name="Группа 116"/>
          <p:cNvGrpSpPr/>
          <p:nvPr/>
        </p:nvGrpSpPr>
        <p:grpSpPr>
          <a:xfrm>
            <a:off x="7228747" y="1466618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8" name="Скругленный прямоугольник 11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20" name="Группа 119"/>
          <p:cNvGrpSpPr/>
          <p:nvPr/>
        </p:nvGrpSpPr>
        <p:grpSpPr>
          <a:xfrm>
            <a:off x="8440403" y="1466618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1" name="Скругленный прямоугольник 12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23" name="Группа 122"/>
          <p:cNvGrpSpPr/>
          <p:nvPr/>
        </p:nvGrpSpPr>
        <p:grpSpPr>
          <a:xfrm>
            <a:off x="9656963" y="1457093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4" name="Скругленный прямоугольник 12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26" name="Группа 125"/>
          <p:cNvGrpSpPr/>
          <p:nvPr/>
        </p:nvGrpSpPr>
        <p:grpSpPr>
          <a:xfrm>
            <a:off x="4780822" y="1466618"/>
            <a:ext cx="1177172" cy="2485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7" name="Скругленный прямоугольник 12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29" name="Группа 128"/>
          <p:cNvGrpSpPr/>
          <p:nvPr/>
        </p:nvGrpSpPr>
        <p:grpSpPr>
          <a:xfrm>
            <a:off x="5992478" y="1466618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0" name="Скругленный прямоугольник 12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32" name="Группа 131"/>
          <p:cNvGrpSpPr/>
          <p:nvPr/>
        </p:nvGrpSpPr>
        <p:grpSpPr>
          <a:xfrm>
            <a:off x="10885688" y="1457093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3" name="Скругленный прямоугольник 13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35" name="Группа 134"/>
          <p:cNvGrpSpPr/>
          <p:nvPr/>
        </p:nvGrpSpPr>
        <p:grpSpPr>
          <a:xfrm>
            <a:off x="7228747" y="1752368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6" name="Скругленный прямоугольник 13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38" name="Группа 137"/>
          <p:cNvGrpSpPr/>
          <p:nvPr/>
        </p:nvGrpSpPr>
        <p:grpSpPr>
          <a:xfrm>
            <a:off x="8440403" y="1752368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9" name="Скругленный прямоугольник 13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41" name="Группа 140"/>
          <p:cNvGrpSpPr/>
          <p:nvPr/>
        </p:nvGrpSpPr>
        <p:grpSpPr>
          <a:xfrm>
            <a:off x="9656963" y="1742843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2" name="Скругленный прямоугольник 14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1</a:t>
              </a:r>
              <a:endParaRPr lang="ru-RU" sz="1400" b="1" i="1" dirty="0"/>
            </a:p>
          </p:txBody>
        </p:sp>
      </p:grpSp>
      <p:grpSp>
        <p:nvGrpSpPr>
          <p:cNvPr id="144" name="Группа 143"/>
          <p:cNvGrpSpPr/>
          <p:nvPr/>
        </p:nvGrpSpPr>
        <p:grpSpPr>
          <a:xfrm>
            <a:off x="4780822" y="1752368"/>
            <a:ext cx="1177172" cy="2485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5" name="Скругленный прямоугольник 14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47" name="Группа 146"/>
          <p:cNvGrpSpPr/>
          <p:nvPr/>
        </p:nvGrpSpPr>
        <p:grpSpPr>
          <a:xfrm>
            <a:off x="5992478" y="1752368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8" name="Скругленный прямоугольник 14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50" name="Группа 149"/>
          <p:cNvGrpSpPr/>
          <p:nvPr/>
        </p:nvGrpSpPr>
        <p:grpSpPr>
          <a:xfrm>
            <a:off x="10885688" y="1742843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1" name="Скругленный прямоугольник 15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53" name="Группа 152"/>
          <p:cNvGrpSpPr/>
          <p:nvPr/>
        </p:nvGrpSpPr>
        <p:grpSpPr>
          <a:xfrm>
            <a:off x="7238272" y="2057168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4" name="Скругленный прямоугольник 15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2</a:t>
              </a:r>
              <a:endParaRPr lang="ru-RU" sz="1400" b="1" i="1" dirty="0"/>
            </a:p>
          </p:txBody>
        </p:sp>
      </p:grpSp>
      <p:grpSp>
        <p:nvGrpSpPr>
          <p:cNvPr id="156" name="Группа 155"/>
          <p:cNvGrpSpPr/>
          <p:nvPr/>
        </p:nvGrpSpPr>
        <p:grpSpPr>
          <a:xfrm>
            <a:off x="8449928" y="2057168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7" name="Скругленный прямоугольник 15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59" name="Группа 158"/>
          <p:cNvGrpSpPr/>
          <p:nvPr/>
        </p:nvGrpSpPr>
        <p:grpSpPr>
          <a:xfrm>
            <a:off x="9666488" y="2047643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0" name="Скругленный прямоугольник 15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62" name="Группа 161"/>
          <p:cNvGrpSpPr/>
          <p:nvPr/>
        </p:nvGrpSpPr>
        <p:grpSpPr>
          <a:xfrm>
            <a:off x="4790347" y="2057168"/>
            <a:ext cx="1177172" cy="2485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3" name="Скругленный прямоугольник 16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65" name="Группа 164"/>
          <p:cNvGrpSpPr/>
          <p:nvPr/>
        </p:nvGrpSpPr>
        <p:grpSpPr>
          <a:xfrm>
            <a:off x="6002003" y="2057168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6" name="Скругленный прямоугольник 16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168" name="Группа 167"/>
          <p:cNvGrpSpPr/>
          <p:nvPr/>
        </p:nvGrpSpPr>
        <p:grpSpPr>
          <a:xfrm>
            <a:off x="10895213" y="2047643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9" name="Скругленный прямоугольник 16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252" name="Группа 251"/>
          <p:cNvGrpSpPr/>
          <p:nvPr/>
        </p:nvGrpSpPr>
        <p:grpSpPr>
          <a:xfrm>
            <a:off x="100488" y="2371493"/>
            <a:ext cx="4619661" cy="23903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3" name="Скругленный прямоугольник 25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4" name="Скругленный прямоугольник 4"/>
            <p:cNvSpPr txBox="1"/>
            <p:nvPr/>
          </p:nvSpPr>
          <p:spPr>
            <a:xfrm>
              <a:off x="20105" y="3353375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Статьи всего (приоритет по мере убывания):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55" name="Группа 254"/>
          <p:cNvGrpSpPr/>
          <p:nvPr/>
        </p:nvGrpSpPr>
        <p:grpSpPr>
          <a:xfrm>
            <a:off x="7247797" y="2361968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6" name="Скругленный прямоугольник 25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6</a:t>
              </a:r>
              <a:r>
                <a:rPr lang="en-US" sz="1400" b="1" i="1" smtClean="0">
                  <a:solidFill>
                    <a:srgbClr val="C00000"/>
                  </a:solidFill>
                </a:rPr>
                <a:t>3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58" name="Группа 257"/>
          <p:cNvGrpSpPr/>
          <p:nvPr/>
        </p:nvGrpSpPr>
        <p:grpSpPr>
          <a:xfrm>
            <a:off x="8459453" y="2361968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9" name="Скругленный прямоугольник 25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>
                  <a:solidFill>
                    <a:srgbClr val="C00000"/>
                  </a:solidFill>
                </a:rPr>
                <a:t>83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61" name="Группа 260"/>
          <p:cNvGrpSpPr/>
          <p:nvPr/>
        </p:nvGrpSpPr>
        <p:grpSpPr>
          <a:xfrm>
            <a:off x="9676013" y="2352443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2" name="Скругленный прямоугольник 26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>
                  <a:solidFill>
                    <a:srgbClr val="C00000"/>
                  </a:solidFill>
                </a:rPr>
                <a:t>129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64" name="Группа 263"/>
          <p:cNvGrpSpPr/>
          <p:nvPr/>
        </p:nvGrpSpPr>
        <p:grpSpPr>
          <a:xfrm>
            <a:off x="4799872" y="2361968"/>
            <a:ext cx="1177172" cy="2485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5" name="Скругленный прямоугольник 26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101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67" name="Группа 266"/>
          <p:cNvGrpSpPr/>
          <p:nvPr/>
        </p:nvGrpSpPr>
        <p:grpSpPr>
          <a:xfrm>
            <a:off x="6011528" y="2361968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8" name="Скругленный прямоугольник 26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76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70" name="Группа 269"/>
          <p:cNvGrpSpPr/>
          <p:nvPr/>
        </p:nvGrpSpPr>
        <p:grpSpPr>
          <a:xfrm>
            <a:off x="10904738" y="2352443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1" name="Скругленный прямоугольник 27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>
                  <a:solidFill>
                    <a:srgbClr val="C00000"/>
                  </a:solidFill>
                </a:rPr>
                <a:t>86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88" name="Группа 287"/>
          <p:cNvGrpSpPr/>
          <p:nvPr/>
        </p:nvGrpSpPr>
        <p:grpSpPr>
          <a:xfrm>
            <a:off x="1296094" y="2685818"/>
            <a:ext cx="3462155" cy="2485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89" name="Скругленный прямоугольник 28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fontAlgn="ctr"/>
              <a:r>
                <a:rPr lang="en-US" sz="1400" b="1" i="1" dirty="0">
                  <a:solidFill>
                    <a:srgbClr val="2C10F8"/>
                  </a:solidFill>
                </a:rPr>
                <a:t>Web of Science</a:t>
              </a:r>
            </a:p>
          </p:txBody>
        </p:sp>
      </p:grpSp>
      <p:grpSp>
        <p:nvGrpSpPr>
          <p:cNvPr id="291" name="Группа 290"/>
          <p:cNvGrpSpPr/>
          <p:nvPr/>
        </p:nvGrpSpPr>
        <p:grpSpPr>
          <a:xfrm>
            <a:off x="1292908" y="2974253"/>
            <a:ext cx="3462155" cy="27515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2" name="Скругленный прямоугольник 29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font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 </a:t>
              </a:r>
              <a:r>
                <a:rPr lang="en-US" sz="1400" b="1" i="1" dirty="0">
                  <a:solidFill>
                    <a:srgbClr val="2C10F8"/>
                  </a:solidFill>
                </a:rPr>
                <a:t>Scopus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294" name="Группа 293"/>
          <p:cNvGrpSpPr/>
          <p:nvPr/>
        </p:nvGrpSpPr>
        <p:grpSpPr>
          <a:xfrm>
            <a:off x="1288659" y="3662131"/>
            <a:ext cx="3462155" cy="24693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5" name="Скругленный прямоугольник 29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Перечень ВАК (всего):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297" name="Группа 296"/>
          <p:cNvGrpSpPr/>
          <p:nvPr/>
        </p:nvGrpSpPr>
        <p:grpSpPr>
          <a:xfrm>
            <a:off x="7285897" y="2685818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8" name="Скругленный прямоугольник 29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8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300" name="Группа 299"/>
          <p:cNvGrpSpPr/>
          <p:nvPr/>
        </p:nvGrpSpPr>
        <p:grpSpPr>
          <a:xfrm>
            <a:off x="8497553" y="2685818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01" name="Скругленный прямоугольник 30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2C10F8"/>
                  </a:solidFill>
                </a:rPr>
                <a:t>4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303" name="Группа 302"/>
          <p:cNvGrpSpPr/>
          <p:nvPr/>
        </p:nvGrpSpPr>
        <p:grpSpPr>
          <a:xfrm>
            <a:off x="9714113" y="2676293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04" name="Скругленный прямоугольник 30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>
                  <a:solidFill>
                    <a:srgbClr val="2C10F8"/>
                  </a:solidFill>
                </a:rPr>
                <a:t>5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306" name="Группа 305"/>
          <p:cNvGrpSpPr/>
          <p:nvPr/>
        </p:nvGrpSpPr>
        <p:grpSpPr>
          <a:xfrm>
            <a:off x="4837972" y="2685818"/>
            <a:ext cx="1177172" cy="2485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07" name="Скругленный прямоугольник 30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10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309" name="Группа 308"/>
          <p:cNvGrpSpPr/>
          <p:nvPr/>
        </p:nvGrpSpPr>
        <p:grpSpPr>
          <a:xfrm>
            <a:off x="6049628" y="2685818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10" name="Скругленный прямоугольник 30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7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312" name="Группа 311"/>
          <p:cNvGrpSpPr/>
          <p:nvPr/>
        </p:nvGrpSpPr>
        <p:grpSpPr>
          <a:xfrm>
            <a:off x="10942838" y="2676293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13" name="Скругленный прямоугольник 31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>
                  <a:solidFill>
                    <a:srgbClr val="2C10F8"/>
                  </a:solidFill>
                </a:rPr>
                <a:t>4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315" name="Группа 314"/>
          <p:cNvGrpSpPr/>
          <p:nvPr/>
        </p:nvGrpSpPr>
        <p:grpSpPr>
          <a:xfrm>
            <a:off x="7285897" y="2971568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16" name="Скругленный прямоугольник 31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7" name="Скругленный прямоугольник 4"/>
            <p:cNvSpPr txBox="1"/>
            <p:nvPr/>
          </p:nvSpPr>
          <p:spPr>
            <a:xfrm>
              <a:off x="20105" y="3353374"/>
              <a:ext cx="5435844" cy="37163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10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318" name="Группа 317"/>
          <p:cNvGrpSpPr/>
          <p:nvPr/>
        </p:nvGrpSpPr>
        <p:grpSpPr>
          <a:xfrm>
            <a:off x="8497553" y="2971568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19" name="Скругленный прямоугольник 31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>
                  <a:solidFill>
                    <a:srgbClr val="2C10F8"/>
                  </a:solidFill>
                </a:rPr>
                <a:t>5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321" name="Группа 320"/>
          <p:cNvGrpSpPr/>
          <p:nvPr/>
        </p:nvGrpSpPr>
        <p:grpSpPr>
          <a:xfrm>
            <a:off x="9714113" y="2962043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2" name="Скругленный прямоугольник 32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>
                  <a:solidFill>
                    <a:srgbClr val="2C10F8"/>
                  </a:solidFill>
                </a:rPr>
                <a:t>5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324" name="Группа 323"/>
          <p:cNvGrpSpPr/>
          <p:nvPr/>
        </p:nvGrpSpPr>
        <p:grpSpPr>
          <a:xfrm>
            <a:off x="4837972" y="2971568"/>
            <a:ext cx="1177172" cy="2485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5" name="Скругленный прямоугольник 32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8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327" name="Группа 326"/>
          <p:cNvGrpSpPr/>
          <p:nvPr/>
        </p:nvGrpSpPr>
        <p:grpSpPr>
          <a:xfrm>
            <a:off x="6049628" y="2971568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8" name="Скругленный прямоугольник 32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10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330" name="Группа 329"/>
          <p:cNvGrpSpPr/>
          <p:nvPr/>
        </p:nvGrpSpPr>
        <p:grpSpPr>
          <a:xfrm>
            <a:off x="10942838" y="2962043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31" name="Скругленный прямоугольник 33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>
                  <a:solidFill>
                    <a:srgbClr val="2C10F8"/>
                  </a:solidFill>
                </a:rPr>
                <a:t>7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333" name="Группа 332"/>
          <p:cNvGrpSpPr/>
          <p:nvPr/>
        </p:nvGrpSpPr>
        <p:grpSpPr>
          <a:xfrm>
            <a:off x="7295422" y="3642132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34" name="Скругленный прямоугольник 33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39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336" name="Группа 335"/>
          <p:cNvGrpSpPr/>
          <p:nvPr/>
        </p:nvGrpSpPr>
        <p:grpSpPr>
          <a:xfrm>
            <a:off x="8507078" y="3642132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37" name="Скругленный прямоугольник 33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8" name="Скругленный прямоугольник 4"/>
            <p:cNvSpPr txBox="1"/>
            <p:nvPr/>
          </p:nvSpPr>
          <p:spPr>
            <a:xfrm>
              <a:off x="20105" y="3353374"/>
              <a:ext cx="5435845" cy="37163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>
                  <a:solidFill>
                    <a:srgbClr val="2C10F8"/>
                  </a:solidFill>
                </a:rPr>
                <a:t>64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339" name="Группа 338"/>
          <p:cNvGrpSpPr/>
          <p:nvPr/>
        </p:nvGrpSpPr>
        <p:grpSpPr>
          <a:xfrm>
            <a:off x="9723638" y="3632607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40" name="Скругленный прямоугольник 33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>
                  <a:solidFill>
                    <a:srgbClr val="2C10F8"/>
                  </a:solidFill>
                </a:rPr>
                <a:t>85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342" name="Группа 341"/>
          <p:cNvGrpSpPr/>
          <p:nvPr/>
        </p:nvGrpSpPr>
        <p:grpSpPr>
          <a:xfrm>
            <a:off x="4847497" y="3642132"/>
            <a:ext cx="1177172" cy="2485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43" name="Скругленный прямоугольник 34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26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345" name="Группа 344"/>
          <p:cNvGrpSpPr/>
          <p:nvPr/>
        </p:nvGrpSpPr>
        <p:grpSpPr>
          <a:xfrm>
            <a:off x="6059153" y="3642132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46" name="Скругленный прямоугольник 34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29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348" name="Группа 347"/>
          <p:cNvGrpSpPr/>
          <p:nvPr/>
        </p:nvGrpSpPr>
        <p:grpSpPr>
          <a:xfrm>
            <a:off x="10952363" y="3632607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49" name="Скругленный прямоугольник 34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>
                  <a:solidFill>
                    <a:srgbClr val="2C10F8"/>
                  </a:solidFill>
                </a:rPr>
                <a:t>61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351" name="Группа 350"/>
          <p:cNvGrpSpPr/>
          <p:nvPr/>
        </p:nvGrpSpPr>
        <p:grpSpPr>
          <a:xfrm>
            <a:off x="2457450" y="3985981"/>
            <a:ext cx="2283839" cy="24693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52" name="Скругленный прямоугольник 35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Категория К1</a:t>
              </a:r>
              <a:endParaRPr lang="ru-RU" sz="1400" b="1" i="1" dirty="0"/>
            </a:p>
          </p:txBody>
        </p:sp>
      </p:grpSp>
      <p:grpSp>
        <p:nvGrpSpPr>
          <p:cNvPr id="354" name="Группа 353"/>
          <p:cNvGrpSpPr/>
          <p:nvPr/>
        </p:nvGrpSpPr>
        <p:grpSpPr>
          <a:xfrm>
            <a:off x="7285897" y="3965982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55" name="Скругленный прямоугольник 35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/>
                <a:t>-</a:t>
              </a:r>
              <a:endParaRPr lang="ru-RU" sz="1400" b="1" i="1" dirty="0"/>
            </a:p>
          </p:txBody>
        </p:sp>
      </p:grpSp>
      <p:grpSp>
        <p:nvGrpSpPr>
          <p:cNvPr id="357" name="Группа 356"/>
          <p:cNvGrpSpPr/>
          <p:nvPr/>
        </p:nvGrpSpPr>
        <p:grpSpPr>
          <a:xfrm>
            <a:off x="8497553" y="3965982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58" name="Скругленный прямоугольник 35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/>
                <a:t>-</a:t>
              </a:r>
              <a:endParaRPr lang="ru-RU" sz="1400" b="1" i="1" dirty="0"/>
            </a:p>
          </p:txBody>
        </p:sp>
      </p:grpSp>
      <p:grpSp>
        <p:nvGrpSpPr>
          <p:cNvPr id="360" name="Группа 359"/>
          <p:cNvGrpSpPr/>
          <p:nvPr/>
        </p:nvGrpSpPr>
        <p:grpSpPr>
          <a:xfrm>
            <a:off x="9714113" y="3956457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61" name="Скругленный прямоугольник 36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/>
                <a:t>-</a:t>
              </a:r>
              <a:endParaRPr lang="ru-RU" sz="1400" b="1" i="1" dirty="0"/>
            </a:p>
          </p:txBody>
        </p:sp>
      </p:grpSp>
      <p:grpSp>
        <p:nvGrpSpPr>
          <p:cNvPr id="363" name="Группа 362"/>
          <p:cNvGrpSpPr/>
          <p:nvPr/>
        </p:nvGrpSpPr>
        <p:grpSpPr>
          <a:xfrm>
            <a:off x="4837972" y="3965982"/>
            <a:ext cx="1177172" cy="2485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64" name="Скругленный прямоугольник 36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/>
                <a:t>-</a:t>
              </a:r>
              <a:endParaRPr lang="ru-RU" sz="1400" b="1" i="1" dirty="0"/>
            </a:p>
          </p:txBody>
        </p:sp>
      </p:grpSp>
      <p:grpSp>
        <p:nvGrpSpPr>
          <p:cNvPr id="366" name="Группа 365"/>
          <p:cNvGrpSpPr/>
          <p:nvPr/>
        </p:nvGrpSpPr>
        <p:grpSpPr>
          <a:xfrm>
            <a:off x="6049628" y="3965982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67" name="Скругленный прямоугольник 36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/>
                <a:t>-</a:t>
              </a:r>
              <a:endParaRPr lang="ru-RU" sz="1400" b="1" i="1" dirty="0"/>
            </a:p>
          </p:txBody>
        </p:sp>
      </p:grpSp>
      <p:grpSp>
        <p:nvGrpSpPr>
          <p:cNvPr id="369" name="Группа 368"/>
          <p:cNvGrpSpPr/>
          <p:nvPr/>
        </p:nvGrpSpPr>
        <p:grpSpPr>
          <a:xfrm>
            <a:off x="10942838" y="3956457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0" name="Скругленный прямоугольник 36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>
                  <a:solidFill>
                    <a:schemeClr val="tx1"/>
                  </a:solidFill>
                </a:rPr>
                <a:t>3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72" name="Группа 371"/>
          <p:cNvGrpSpPr/>
          <p:nvPr/>
        </p:nvGrpSpPr>
        <p:grpSpPr>
          <a:xfrm>
            <a:off x="2457450" y="4271731"/>
            <a:ext cx="2283839" cy="24693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3" name="Скругленный прямоугольник 37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Категория К2</a:t>
              </a:r>
              <a:endParaRPr lang="ru-RU" sz="1400" b="1" i="1" dirty="0"/>
            </a:p>
          </p:txBody>
        </p:sp>
      </p:grpSp>
      <p:grpSp>
        <p:nvGrpSpPr>
          <p:cNvPr id="375" name="Группа 374"/>
          <p:cNvGrpSpPr/>
          <p:nvPr/>
        </p:nvGrpSpPr>
        <p:grpSpPr>
          <a:xfrm>
            <a:off x="7285897" y="4251732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6" name="Скругленный прямоугольник 37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/>
                <a:t>-</a:t>
              </a:r>
              <a:endParaRPr lang="ru-RU" sz="1400" b="1" i="1" dirty="0"/>
            </a:p>
          </p:txBody>
        </p:sp>
      </p:grpSp>
      <p:grpSp>
        <p:nvGrpSpPr>
          <p:cNvPr id="378" name="Группа 377"/>
          <p:cNvGrpSpPr/>
          <p:nvPr/>
        </p:nvGrpSpPr>
        <p:grpSpPr>
          <a:xfrm>
            <a:off x="8497553" y="4251732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9" name="Скругленный прямоугольник 37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/>
                <a:t>-</a:t>
              </a:r>
              <a:endParaRPr lang="ru-RU" sz="1400" b="1" i="1" dirty="0"/>
            </a:p>
          </p:txBody>
        </p:sp>
      </p:grpSp>
      <p:grpSp>
        <p:nvGrpSpPr>
          <p:cNvPr id="381" name="Группа 380"/>
          <p:cNvGrpSpPr/>
          <p:nvPr/>
        </p:nvGrpSpPr>
        <p:grpSpPr>
          <a:xfrm>
            <a:off x="9714113" y="4242207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2" name="Скругленный прямоугольник 38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/>
                <a:t>-</a:t>
              </a:r>
              <a:endParaRPr lang="ru-RU" sz="1400" b="1" i="1" dirty="0"/>
            </a:p>
          </p:txBody>
        </p:sp>
      </p:grpSp>
      <p:grpSp>
        <p:nvGrpSpPr>
          <p:cNvPr id="384" name="Группа 383"/>
          <p:cNvGrpSpPr/>
          <p:nvPr/>
        </p:nvGrpSpPr>
        <p:grpSpPr>
          <a:xfrm>
            <a:off x="4837972" y="4251732"/>
            <a:ext cx="1177172" cy="2485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5" name="Скругленный прямоугольник 38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/>
                <a:t>-</a:t>
              </a:r>
              <a:endParaRPr lang="ru-RU" sz="1400" b="1" i="1" dirty="0"/>
            </a:p>
          </p:txBody>
        </p:sp>
      </p:grpSp>
      <p:grpSp>
        <p:nvGrpSpPr>
          <p:cNvPr id="387" name="Группа 386"/>
          <p:cNvGrpSpPr/>
          <p:nvPr/>
        </p:nvGrpSpPr>
        <p:grpSpPr>
          <a:xfrm>
            <a:off x="6049628" y="4251732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8" name="Скругленный прямоугольник 38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/>
                <a:t>-</a:t>
              </a:r>
              <a:endParaRPr lang="ru-RU" sz="1400" b="1" i="1" dirty="0"/>
            </a:p>
          </p:txBody>
        </p:sp>
      </p:grpSp>
      <p:grpSp>
        <p:nvGrpSpPr>
          <p:cNvPr id="390" name="Группа 389"/>
          <p:cNvGrpSpPr/>
          <p:nvPr/>
        </p:nvGrpSpPr>
        <p:grpSpPr>
          <a:xfrm>
            <a:off x="10942838" y="4242207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1" name="Скругленный прямоугольник 39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/>
                <a:t>20</a:t>
              </a:r>
              <a:endParaRPr lang="ru-RU" sz="1400" b="1" i="1" dirty="0"/>
            </a:p>
          </p:txBody>
        </p:sp>
      </p:grpSp>
      <p:grpSp>
        <p:nvGrpSpPr>
          <p:cNvPr id="393" name="Группа 392"/>
          <p:cNvGrpSpPr/>
          <p:nvPr/>
        </p:nvGrpSpPr>
        <p:grpSpPr>
          <a:xfrm>
            <a:off x="2457450" y="4871806"/>
            <a:ext cx="2283839" cy="24693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4" name="Скругленный прямоугольник 39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Категория К3</a:t>
              </a:r>
              <a:endParaRPr lang="ru-RU" sz="1400" b="1" i="1" dirty="0"/>
            </a:p>
          </p:txBody>
        </p:sp>
      </p:grpSp>
      <p:grpSp>
        <p:nvGrpSpPr>
          <p:cNvPr id="396" name="Группа 395"/>
          <p:cNvGrpSpPr/>
          <p:nvPr/>
        </p:nvGrpSpPr>
        <p:grpSpPr>
          <a:xfrm>
            <a:off x="7285897" y="4851807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7" name="Скругленный прямоугольник 39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6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399" name="Группа 398"/>
          <p:cNvGrpSpPr/>
          <p:nvPr/>
        </p:nvGrpSpPr>
        <p:grpSpPr>
          <a:xfrm>
            <a:off x="8497553" y="4851807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00" name="Скругленный прямоугольник 39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>
                  <a:solidFill>
                    <a:srgbClr val="2C10F8"/>
                  </a:solidFill>
                </a:rPr>
                <a:t>6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402" name="Группа 401"/>
          <p:cNvGrpSpPr/>
          <p:nvPr/>
        </p:nvGrpSpPr>
        <p:grpSpPr>
          <a:xfrm>
            <a:off x="9714113" y="4842282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03" name="Скругленный прямоугольник 40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>
                  <a:solidFill>
                    <a:srgbClr val="2C10F8"/>
                  </a:solidFill>
                </a:rPr>
                <a:t>10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408" name="Группа 407"/>
          <p:cNvGrpSpPr/>
          <p:nvPr/>
        </p:nvGrpSpPr>
        <p:grpSpPr>
          <a:xfrm>
            <a:off x="6049628" y="4851807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09" name="Скругленный прямоугольник 40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7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411" name="Группа 410"/>
          <p:cNvGrpSpPr/>
          <p:nvPr/>
        </p:nvGrpSpPr>
        <p:grpSpPr>
          <a:xfrm>
            <a:off x="10942838" y="4842282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12" name="Скругленный прямоугольник 41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>
                  <a:solidFill>
                    <a:srgbClr val="2C10F8"/>
                  </a:solidFill>
                </a:rPr>
                <a:t>13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414" name="Группа 413"/>
          <p:cNvGrpSpPr/>
          <p:nvPr/>
        </p:nvGrpSpPr>
        <p:grpSpPr>
          <a:xfrm>
            <a:off x="1273858" y="4883067"/>
            <a:ext cx="3462155" cy="27515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15" name="Скругленный прямоугольник 41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font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 </a:t>
              </a:r>
              <a:r>
                <a:rPr lang="ru-RU" sz="1400" b="1" i="1" dirty="0" smtClean="0">
                  <a:solidFill>
                    <a:srgbClr val="2C10F8"/>
                  </a:solidFill>
                </a:rPr>
                <a:t>РИНЦ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417" name="Группа 416"/>
          <p:cNvGrpSpPr/>
          <p:nvPr/>
        </p:nvGrpSpPr>
        <p:grpSpPr>
          <a:xfrm>
            <a:off x="1269609" y="5205181"/>
            <a:ext cx="3462155" cy="24693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18" name="Скругленный прямоугольник 41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Иные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429" name="Группа 428"/>
          <p:cNvGrpSpPr/>
          <p:nvPr/>
        </p:nvGrpSpPr>
        <p:grpSpPr>
          <a:xfrm>
            <a:off x="4818922" y="4880382"/>
            <a:ext cx="1177172" cy="2485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30" name="Скругленный прямоугольник 42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7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438" name="Группа 437"/>
          <p:cNvGrpSpPr/>
          <p:nvPr/>
        </p:nvGrpSpPr>
        <p:grpSpPr>
          <a:xfrm>
            <a:off x="7276372" y="5185182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39" name="Скругленный прямоугольник 43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441" name="Группа 440"/>
          <p:cNvGrpSpPr/>
          <p:nvPr/>
        </p:nvGrpSpPr>
        <p:grpSpPr>
          <a:xfrm>
            <a:off x="8488028" y="5185182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42" name="Скругленный прямоугольник 44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>
                  <a:solidFill>
                    <a:srgbClr val="2C10F8"/>
                  </a:solidFill>
                </a:rPr>
                <a:t>4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444" name="Группа 443"/>
          <p:cNvGrpSpPr/>
          <p:nvPr/>
        </p:nvGrpSpPr>
        <p:grpSpPr>
          <a:xfrm>
            <a:off x="9704588" y="5175657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45" name="Скругленный прямоугольник 44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>
                  <a:solidFill>
                    <a:srgbClr val="2C10F8"/>
                  </a:solidFill>
                </a:rPr>
                <a:t>24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447" name="Группа 446"/>
          <p:cNvGrpSpPr/>
          <p:nvPr/>
        </p:nvGrpSpPr>
        <p:grpSpPr>
          <a:xfrm>
            <a:off x="4828447" y="5185182"/>
            <a:ext cx="1177172" cy="2485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48" name="Скругленный прямоугольник 44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50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450" name="Группа 449"/>
          <p:cNvGrpSpPr/>
          <p:nvPr/>
        </p:nvGrpSpPr>
        <p:grpSpPr>
          <a:xfrm>
            <a:off x="6040103" y="5185182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51" name="Скругленный прямоугольник 45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22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453" name="Группа 452"/>
          <p:cNvGrpSpPr/>
          <p:nvPr/>
        </p:nvGrpSpPr>
        <p:grpSpPr>
          <a:xfrm>
            <a:off x="10933313" y="5175657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54" name="Скругленный прямоугольник 45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2C10F8"/>
                  </a:solidFill>
                </a:rPr>
                <a:t>1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456" name="Группа 455"/>
          <p:cNvGrpSpPr/>
          <p:nvPr/>
        </p:nvGrpSpPr>
        <p:grpSpPr>
          <a:xfrm>
            <a:off x="119538" y="5562557"/>
            <a:ext cx="4619661" cy="28923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57" name="Скругленный прямоугольник 45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8" name="Скругленный прямоугольник 4"/>
            <p:cNvSpPr txBox="1"/>
            <p:nvPr/>
          </p:nvSpPr>
          <p:spPr>
            <a:xfrm>
              <a:off x="20105" y="3353375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Статьи, изданные при участии в конференции: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59" name="Группа 458"/>
          <p:cNvGrpSpPr/>
          <p:nvPr/>
        </p:nvGrpSpPr>
        <p:grpSpPr>
          <a:xfrm>
            <a:off x="7266847" y="5554518"/>
            <a:ext cx="1177172" cy="27211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60" name="Скругленный прямоугольник 45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0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62" name="Группа 461"/>
          <p:cNvGrpSpPr/>
          <p:nvPr/>
        </p:nvGrpSpPr>
        <p:grpSpPr>
          <a:xfrm>
            <a:off x="8478503" y="5554518"/>
            <a:ext cx="1158122" cy="27211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63" name="Скругленный прямоугольник 46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1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65" name="Группа 464"/>
          <p:cNvGrpSpPr/>
          <p:nvPr/>
        </p:nvGrpSpPr>
        <p:grpSpPr>
          <a:xfrm>
            <a:off x="9695063" y="5545146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66" name="Скругленный прямоугольник 46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9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68" name="Группа 467"/>
          <p:cNvGrpSpPr/>
          <p:nvPr/>
        </p:nvGrpSpPr>
        <p:grpSpPr>
          <a:xfrm>
            <a:off x="4818922" y="5552032"/>
            <a:ext cx="1177172" cy="30075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69" name="Скругленный прямоугольник 46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0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71" name="Группа 470"/>
          <p:cNvGrpSpPr/>
          <p:nvPr/>
        </p:nvGrpSpPr>
        <p:grpSpPr>
          <a:xfrm>
            <a:off x="6030578" y="5553306"/>
            <a:ext cx="1158122" cy="2860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72" name="Скругленный прямоугольник 47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0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74" name="Группа 473"/>
          <p:cNvGrpSpPr/>
          <p:nvPr/>
        </p:nvGrpSpPr>
        <p:grpSpPr>
          <a:xfrm>
            <a:off x="10923788" y="5545146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75" name="Скругленный прямоугольник 47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8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77" name="Группа 476"/>
          <p:cNvGrpSpPr/>
          <p:nvPr/>
        </p:nvGrpSpPr>
        <p:grpSpPr>
          <a:xfrm>
            <a:off x="1315144" y="5875882"/>
            <a:ext cx="3462155" cy="30075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78" name="Скругленный прямоугольник 47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fontAlgn="ctr"/>
              <a:r>
                <a:rPr lang="ru-RU" sz="1400" b="1" i="1" dirty="0"/>
                <a:t>в</a:t>
              </a:r>
              <a:r>
                <a:rPr lang="ru-RU" sz="1400" b="1" i="1" dirty="0" smtClean="0"/>
                <a:t> трудах международных конференций</a:t>
              </a:r>
              <a:endParaRPr lang="en-US" sz="1400" b="1" i="1" dirty="0"/>
            </a:p>
          </p:txBody>
        </p:sp>
      </p:grpSp>
      <p:grpSp>
        <p:nvGrpSpPr>
          <p:cNvPr id="480" name="Группа 479"/>
          <p:cNvGrpSpPr/>
          <p:nvPr/>
        </p:nvGrpSpPr>
        <p:grpSpPr>
          <a:xfrm>
            <a:off x="1311958" y="6161525"/>
            <a:ext cx="3462155" cy="33294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81" name="Скругленный прямоугольник 48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fontAlgn="ctr"/>
              <a:r>
                <a:rPr lang="ru-RU" sz="1400" b="1" i="1" dirty="0" smtClean="0"/>
                <a:t> </a:t>
              </a:r>
              <a:r>
                <a:rPr lang="ru-RU" sz="1400" b="1" i="1" dirty="0"/>
                <a:t>в трудах </a:t>
              </a:r>
              <a:r>
                <a:rPr lang="ru-RU" sz="1400" b="1" i="1" dirty="0" smtClean="0"/>
                <a:t>всероссийских </a:t>
              </a:r>
              <a:r>
                <a:rPr lang="ru-RU" sz="1400" b="1" i="1" dirty="0"/>
                <a:t>конференций</a:t>
              </a:r>
              <a:endParaRPr lang="en-US" sz="1400" b="1" i="1" dirty="0"/>
            </a:p>
          </p:txBody>
        </p:sp>
      </p:grpSp>
      <p:grpSp>
        <p:nvGrpSpPr>
          <p:cNvPr id="483" name="Группа 482"/>
          <p:cNvGrpSpPr/>
          <p:nvPr/>
        </p:nvGrpSpPr>
        <p:grpSpPr>
          <a:xfrm>
            <a:off x="1307709" y="6486602"/>
            <a:ext cx="3462155" cy="29878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84" name="Скругленный прямоугольник 48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В иного уровня конференциях</a:t>
              </a:r>
              <a:endParaRPr lang="ru-RU" sz="1400" b="1" i="1" dirty="0"/>
            </a:p>
          </p:txBody>
        </p:sp>
      </p:grpSp>
      <p:grpSp>
        <p:nvGrpSpPr>
          <p:cNvPr id="486" name="Группа 485"/>
          <p:cNvGrpSpPr/>
          <p:nvPr/>
        </p:nvGrpSpPr>
        <p:grpSpPr>
          <a:xfrm>
            <a:off x="7304947" y="5878368"/>
            <a:ext cx="1177172" cy="27211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87" name="Скругленный прямоугольник 48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10</a:t>
              </a:r>
              <a:endParaRPr lang="ru-RU" sz="1400" b="1" i="1" dirty="0"/>
            </a:p>
          </p:txBody>
        </p:sp>
      </p:grpSp>
      <p:grpSp>
        <p:nvGrpSpPr>
          <p:cNvPr id="489" name="Группа 488"/>
          <p:cNvGrpSpPr/>
          <p:nvPr/>
        </p:nvGrpSpPr>
        <p:grpSpPr>
          <a:xfrm>
            <a:off x="8516603" y="5878368"/>
            <a:ext cx="1158122" cy="27211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90" name="Скругленный прямоугольник 48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5</a:t>
              </a:r>
              <a:endParaRPr lang="ru-RU" sz="1400" b="1" i="1" dirty="0"/>
            </a:p>
          </p:txBody>
        </p:sp>
      </p:grpSp>
      <p:grpSp>
        <p:nvGrpSpPr>
          <p:cNvPr id="492" name="Группа 491"/>
          <p:cNvGrpSpPr/>
          <p:nvPr/>
        </p:nvGrpSpPr>
        <p:grpSpPr>
          <a:xfrm>
            <a:off x="9733163" y="5868996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93" name="Скругленный прямоугольник 49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7</a:t>
              </a:r>
              <a:endParaRPr lang="ru-RU" sz="1400" b="1" i="1" dirty="0"/>
            </a:p>
          </p:txBody>
        </p:sp>
      </p:grpSp>
      <p:grpSp>
        <p:nvGrpSpPr>
          <p:cNvPr id="495" name="Группа 494"/>
          <p:cNvGrpSpPr/>
          <p:nvPr/>
        </p:nvGrpSpPr>
        <p:grpSpPr>
          <a:xfrm>
            <a:off x="4857022" y="5875882"/>
            <a:ext cx="1177172" cy="30075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96" name="Скругленный прямоугольник 49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43</a:t>
              </a:r>
              <a:endParaRPr lang="ru-RU" sz="1400" b="1" i="1" dirty="0"/>
            </a:p>
          </p:txBody>
        </p:sp>
      </p:grpSp>
      <p:grpSp>
        <p:nvGrpSpPr>
          <p:cNvPr id="498" name="Группа 497"/>
          <p:cNvGrpSpPr/>
          <p:nvPr/>
        </p:nvGrpSpPr>
        <p:grpSpPr>
          <a:xfrm>
            <a:off x="6068678" y="5877156"/>
            <a:ext cx="1158122" cy="2860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99" name="Скругленный прямоугольник 49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13</a:t>
              </a:r>
              <a:endParaRPr lang="ru-RU" sz="1400" b="1" i="1" dirty="0"/>
            </a:p>
          </p:txBody>
        </p:sp>
      </p:grpSp>
      <p:grpSp>
        <p:nvGrpSpPr>
          <p:cNvPr id="501" name="Группа 500"/>
          <p:cNvGrpSpPr/>
          <p:nvPr/>
        </p:nvGrpSpPr>
        <p:grpSpPr>
          <a:xfrm>
            <a:off x="10961888" y="5868996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02" name="Скругленный прямоугольник 50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5</a:t>
              </a:r>
              <a:endParaRPr lang="ru-RU" sz="1400" b="1" i="1" dirty="0"/>
            </a:p>
          </p:txBody>
        </p:sp>
      </p:grpSp>
      <p:grpSp>
        <p:nvGrpSpPr>
          <p:cNvPr id="504" name="Группа 503"/>
          <p:cNvGrpSpPr/>
          <p:nvPr/>
        </p:nvGrpSpPr>
        <p:grpSpPr>
          <a:xfrm>
            <a:off x="7304947" y="6164118"/>
            <a:ext cx="1177172" cy="27211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05" name="Скругленный прямоугольник 50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1</a:t>
              </a:r>
              <a:endParaRPr lang="ru-RU" sz="1400" b="1" i="1" dirty="0"/>
            </a:p>
          </p:txBody>
        </p:sp>
      </p:grpSp>
      <p:grpSp>
        <p:nvGrpSpPr>
          <p:cNvPr id="507" name="Группа 506"/>
          <p:cNvGrpSpPr/>
          <p:nvPr/>
        </p:nvGrpSpPr>
        <p:grpSpPr>
          <a:xfrm>
            <a:off x="8516603" y="6164118"/>
            <a:ext cx="1158122" cy="27211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08" name="Скругленный прямоугольник 50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510" name="Группа 509"/>
          <p:cNvGrpSpPr/>
          <p:nvPr/>
        </p:nvGrpSpPr>
        <p:grpSpPr>
          <a:xfrm>
            <a:off x="9733163" y="6154746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11" name="Скругленный прямоугольник 51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1</a:t>
              </a:r>
              <a:endParaRPr lang="ru-RU" sz="1400" b="1" i="1" dirty="0"/>
            </a:p>
          </p:txBody>
        </p:sp>
      </p:grpSp>
      <p:grpSp>
        <p:nvGrpSpPr>
          <p:cNvPr id="513" name="Группа 512"/>
          <p:cNvGrpSpPr/>
          <p:nvPr/>
        </p:nvGrpSpPr>
        <p:grpSpPr>
          <a:xfrm>
            <a:off x="4857022" y="6161632"/>
            <a:ext cx="1177172" cy="30075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14" name="Скругленный прямоугольник 51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1</a:t>
              </a:r>
              <a:endParaRPr lang="ru-RU" sz="1400" b="1" i="1" dirty="0"/>
            </a:p>
          </p:txBody>
        </p:sp>
      </p:grpSp>
      <p:grpSp>
        <p:nvGrpSpPr>
          <p:cNvPr id="516" name="Группа 515"/>
          <p:cNvGrpSpPr/>
          <p:nvPr/>
        </p:nvGrpSpPr>
        <p:grpSpPr>
          <a:xfrm>
            <a:off x="6068678" y="6162906"/>
            <a:ext cx="1158122" cy="2860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17" name="Скругленный прямоугольник 51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2</a:t>
              </a:r>
              <a:endParaRPr lang="ru-RU" sz="1400" b="1" i="1" dirty="0"/>
            </a:p>
          </p:txBody>
        </p:sp>
      </p:grpSp>
      <p:grpSp>
        <p:nvGrpSpPr>
          <p:cNvPr id="519" name="Группа 518"/>
          <p:cNvGrpSpPr/>
          <p:nvPr/>
        </p:nvGrpSpPr>
        <p:grpSpPr>
          <a:xfrm>
            <a:off x="10961888" y="6154746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20" name="Скругленный прямоугольник 51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3</a:t>
              </a:r>
              <a:endParaRPr lang="ru-RU" sz="1400" b="1" i="1" dirty="0"/>
            </a:p>
          </p:txBody>
        </p:sp>
      </p:grpSp>
      <p:grpSp>
        <p:nvGrpSpPr>
          <p:cNvPr id="522" name="Группа 521"/>
          <p:cNvGrpSpPr/>
          <p:nvPr/>
        </p:nvGrpSpPr>
        <p:grpSpPr>
          <a:xfrm>
            <a:off x="7314472" y="6468918"/>
            <a:ext cx="1177172" cy="27211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23" name="Скругленный прямоугольник 52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525" name="Группа 524"/>
          <p:cNvGrpSpPr/>
          <p:nvPr/>
        </p:nvGrpSpPr>
        <p:grpSpPr>
          <a:xfrm>
            <a:off x="8526128" y="6468918"/>
            <a:ext cx="1158122" cy="27211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26" name="Скругленный прямоугольник 52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528" name="Группа 527"/>
          <p:cNvGrpSpPr/>
          <p:nvPr/>
        </p:nvGrpSpPr>
        <p:grpSpPr>
          <a:xfrm>
            <a:off x="9742688" y="6459546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29" name="Скругленный прямоугольник 52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1</a:t>
              </a:r>
              <a:endParaRPr lang="ru-RU" sz="1400" b="1" i="1" dirty="0"/>
            </a:p>
          </p:txBody>
        </p:sp>
      </p:grpSp>
      <p:grpSp>
        <p:nvGrpSpPr>
          <p:cNvPr id="531" name="Группа 530"/>
          <p:cNvGrpSpPr/>
          <p:nvPr/>
        </p:nvGrpSpPr>
        <p:grpSpPr>
          <a:xfrm>
            <a:off x="4866547" y="6466432"/>
            <a:ext cx="1177172" cy="30075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32" name="Скругленный прямоугольник 53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1</a:t>
              </a:r>
              <a:endParaRPr lang="ru-RU" sz="1400" b="1" i="1" dirty="0"/>
            </a:p>
          </p:txBody>
        </p:sp>
      </p:grpSp>
      <p:grpSp>
        <p:nvGrpSpPr>
          <p:cNvPr id="534" name="Группа 533"/>
          <p:cNvGrpSpPr/>
          <p:nvPr/>
        </p:nvGrpSpPr>
        <p:grpSpPr>
          <a:xfrm>
            <a:off x="6078203" y="6467706"/>
            <a:ext cx="1158122" cy="2860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35" name="Скругленный прямоугольник 53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537" name="Группа 536"/>
          <p:cNvGrpSpPr/>
          <p:nvPr/>
        </p:nvGrpSpPr>
        <p:grpSpPr>
          <a:xfrm>
            <a:off x="10971413" y="6459546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38" name="Скругленный прямоугольник 53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0</a:t>
              </a:r>
              <a:endParaRPr lang="ru-RU" sz="1400" b="1" i="1" dirty="0"/>
            </a:p>
          </p:txBody>
        </p:sp>
      </p:grpSp>
      <p:grpSp>
        <p:nvGrpSpPr>
          <p:cNvPr id="540" name="Группа 539"/>
          <p:cNvGrpSpPr/>
          <p:nvPr/>
        </p:nvGrpSpPr>
        <p:grpSpPr>
          <a:xfrm>
            <a:off x="2457450" y="4557481"/>
            <a:ext cx="2283839" cy="24693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41" name="Скругленный прямоугольник 54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Категория К3</a:t>
              </a:r>
              <a:endParaRPr lang="ru-RU" sz="1400" b="1" i="1" dirty="0"/>
            </a:p>
          </p:txBody>
        </p:sp>
      </p:grpSp>
      <p:grpSp>
        <p:nvGrpSpPr>
          <p:cNvPr id="543" name="Группа 542"/>
          <p:cNvGrpSpPr/>
          <p:nvPr/>
        </p:nvGrpSpPr>
        <p:grpSpPr>
          <a:xfrm>
            <a:off x="7285897" y="4537482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44" name="Скругленный прямоугольник 54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/>
                <a:t>-</a:t>
              </a:r>
              <a:endParaRPr lang="ru-RU" sz="1400" b="1" i="1" dirty="0"/>
            </a:p>
          </p:txBody>
        </p:sp>
      </p:grpSp>
      <p:grpSp>
        <p:nvGrpSpPr>
          <p:cNvPr id="546" name="Группа 545"/>
          <p:cNvGrpSpPr/>
          <p:nvPr/>
        </p:nvGrpSpPr>
        <p:grpSpPr>
          <a:xfrm>
            <a:off x="8497553" y="4537482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47" name="Скругленный прямоугольник 54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/>
                <a:t>-</a:t>
              </a:r>
              <a:endParaRPr lang="ru-RU" sz="1400" b="1" i="1" dirty="0"/>
            </a:p>
          </p:txBody>
        </p:sp>
      </p:grpSp>
      <p:grpSp>
        <p:nvGrpSpPr>
          <p:cNvPr id="549" name="Группа 548"/>
          <p:cNvGrpSpPr/>
          <p:nvPr/>
        </p:nvGrpSpPr>
        <p:grpSpPr>
          <a:xfrm>
            <a:off x="9714113" y="4527957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50" name="Скругленный прямоугольник 54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/>
                <a:t>-</a:t>
              </a:r>
              <a:endParaRPr lang="ru-RU" sz="1400" b="1" i="1" dirty="0"/>
            </a:p>
          </p:txBody>
        </p:sp>
      </p:grpSp>
      <p:grpSp>
        <p:nvGrpSpPr>
          <p:cNvPr id="552" name="Группа 551"/>
          <p:cNvGrpSpPr/>
          <p:nvPr/>
        </p:nvGrpSpPr>
        <p:grpSpPr>
          <a:xfrm>
            <a:off x="4837972" y="4537482"/>
            <a:ext cx="1177172" cy="2485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53" name="Скругленный прямоугольник 55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/>
                <a:t>-</a:t>
              </a:r>
              <a:endParaRPr lang="ru-RU" sz="1400" b="1" i="1" dirty="0"/>
            </a:p>
          </p:txBody>
        </p:sp>
      </p:grpSp>
      <p:grpSp>
        <p:nvGrpSpPr>
          <p:cNvPr id="555" name="Группа 554"/>
          <p:cNvGrpSpPr/>
          <p:nvPr/>
        </p:nvGrpSpPr>
        <p:grpSpPr>
          <a:xfrm>
            <a:off x="6049628" y="4537482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56" name="Скругленный прямоугольник 55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/>
                <a:t>-</a:t>
              </a:r>
              <a:endParaRPr lang="ru-RU" sz="1400" b="1" i="1" dirty="0"/>
            </a:p>
          </p:txBody>
        </p:sp>
      </p:grpSp>
      <p:grpSp>
        <p:nvGrpSpPr>
          <p:cNvPr id="558" name="Группа 557"/>
          <p:cNvGrpSpPr/>
          <p:nvPr/>
        </p:nvGrpSpPr>
        <p:grpSpPr>
          <a:xfrm>
            <a:off x="10942838" y="4527957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59" name="Скругленный прямоугольник 55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6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/>
                <a:t>38</a:t>
              </a:r>
              <a:endParaRPr lang="ru-RU" sz="1400" b="1" i="1" dirty="0"/>
            </a:p>
          </p:txBody>
        </p:sp>
      </p:grpSp>
      <p:grpSp>
        <p:nvGrpSpPr>
          <p:cNvPr id="561" name="Группа 560"/>
          <p:cNvGrpSpPr/>
          <p:nvPr/>
        </p:nvGrpSpPr>
        <p:grpSpPr>
          <a:xfrm>
            <a:off x="1303994" y="3292906"/>
            <a:ext cx="3462155" cy="27515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62" name="Скругленный прямоугольник 56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6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font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/>
                <a:t> </a:t>
              </a:r>
              <a:r>
                <a:rPr lang="en-US" sz="1400" b="1" i="1" dirty="0" smtClean="0">
                  <a:solidFill>
                    <a:srgbClr val="2C10F8"/>
                  </a:solidFill>
                </a:rPr>
                <a:t>RSCI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564" name="Группа 563"/>
          <p:cNvGrpSpPr/>
          <p:nvPr/>
        </p:nvGrpSpPr>
        <p:grpSpPr>
          <a:xfrm>
            <a:off x="7296983" y="3290221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65" name="Скругленный прямоугольник 56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6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567" name="Группа 566"/>
          <p:cNvGrpSpPr/>
          <p:nvPr/>
        </p:nvGrpSpPr>
        <p:grpSpPr>
          <a:xfrm>
            <a:off x="8508639" y="3290221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68" name="Скругленный прямоугольник 56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6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570" name="Группа 569"/>
          <p:cNvGrpSpPr/>
          <p:nvPr/>
        </p:nvGrpSpPr>
        <p:grpSpPr>
          <a:xfrm>
            <a:off x="9725199" y="3280696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71" name="Скругленный прямоугольник 57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7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 smtClean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573" name="Группа 572"/>
          <p:cNvGrpSpPr/>
          <p:nvPr/>
        </p:nvGrpSpPr>
        <p:grpSpPr>
          <a:xfrm>
            <a:off x="4849058" y="3290221"/>
            <a:ext cx="1177172" cy="2485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74" name="Скругленный прямоугольник 57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7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576" name="Группа 575"/>
          <p:cNvGrpSpPr/>
          <p:nvPr/>
        </p:nvGrpSpPr>
        <p:grpSpPr>
          <a:xfrm>
            <a:off x="6060714" y="3290221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77" name="Скругленный прямоугольник 57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7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579" name="Группа 578"/>
          <p:cNvGrpSpPr/>
          <p:nvPr/>
        </p:nvGrpSpPr>
        <p:grpSpPr>
          <a:xfrm>
            <a:off x="10953924" y="3280696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80" name="Скругленный прямоугольник 57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sp>
        <p:nvSpPr>
          <p:cNvPr id="405" name="Скругленный прямоугольник 404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06" name="TextBox 405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8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557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62809" y="213390"/>
            <a:ext cx="106386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УЧЕТ ПУБЛИКАЦИЙ В СИСТЕМАХ  УЧЕТА НАУЧНОЙ ИНФОРМАЦИИ ПО МЕТОДИКАМ </a:t>
            </a:r>
          </a:p>
          <a:p>
            <a:pPr algn="ctr"/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ФЕДЕРАЛЬНОЙ СЛУЖБЫ  ГОСУДАРСТВЕННОЙ СТАТИСТИКИ</a:t>
            </a:r>
          </a:p>
          <a:p>
            <a:pPr algn="ctr"/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</a:t>
            </a:r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8" y="1536198"/>
            <a:ext cx="5815661" cy="40356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4431" y="1572924"/>
            <a:ext cx="5837412" cy="3998934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9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5278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2367</TotalTime>
  <Words>2765</Words>
  <Application>Microsoft Office PowerPoint</Application>
  <PresentationFormat>Широкоэкранный</PresentationFormat>
  <Paragraphs>533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Юрьевич Кузнецов</dc:creator>
  <cp:lastModifiedBy>Лидия Дмитриевна Ядреева</cp:lastModifiedBy>
  <cp:revision>138</cp:revision>
  <cp:lastPrinted>2024-02-29T07:40:48Z</cp:lastPrinted>
  <dcterms:created xsi:type="dcterms:W3CDTF">2024-02-08T04:05:53Z</dcterms:created>
  <dcterms:modified xsi:type="dcterms:W3CDTF">2024-02-29T07:41:31Z</dcterms:modified>
</cp:coreProperties>
</file>