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256" r:id="rId2"/>
    <p:sldId id="262" r:id="rId3"/>
    <p:sldId id="257" r:id="rId4"/>
    <p:sldId id="266" r:id="rId5"/>
    <p:sldId id="261" r:id="rId6"/>
    <p:sldId id="260" r:id="rId7"/>
    <p:sldId id="265" r:id="rId8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Приложение 2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30A2A9-BA73-4CC6-B01B-83181E3A9A4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02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2024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079634"/>
              </p:ext>
            </p:extLst>
          </p:nvPr>
        </p:nvGraphicFramePr>
        <p:xfrm>
          <a:off x="611560" y="1628803"/>
          <a:ext cx="8075240" cy="3376420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val="594014476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967917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799383477"/>
                    </a:ext>
                  </a:extLst>
                </a:gridCol>
                <a:gridCol w="4042792">
                  <a:extLst>
                    <a:ext uri="{9D8B030D-6E8A-4147-A177-3AD203B41FA5}">
                      <a16:colId xmlns:a16="http://schemas.microsoft.com/office/drawing/2014/main" val="351179668"/>
                    </a:ext>
                  </a:extLst>
                </a:gridCol>
              </a:tblGrid>
              <a:tr h="656595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Е.1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Образовательная деятельность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48,13 РС(Я);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63,87 РФ;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64,34 (ВП)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63,63 (2020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782864"/>
                  </a:ext>
                </a:extLst>
              </a:tr>
              <a:tr h="75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63,62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(2021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341278"/>
                  </a:ext>
                </a:extLst>
              </a:tr>
              <a:tr h="656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66,58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(2022 г. 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711477"/>
                  </a:ext>
                </a:extLst>
              </a:tr>
              <a:tr h="656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62,14 </a:t>
                      </a: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(2023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674708"/>
                  </a:ext>
                </a:extLst>
              </a:tr>
              <a:tr h="656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??? (2024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65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2023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645316"/>
              </p:ext>
            </p:extLst>
          </p:nvPr>
        </p:nvGraphicFramePr>
        <p:xfrm>
          <a:off x="107504" y="764707"/>
          <a:ext cx="8784975" cy="5771828"/>
        </p:xfrm>
        <a:graphic>
          <a:graphicData uri="http://schemas.openxmlformats.org/drawingml/2006/table">
            <a:tbl>
              <a:tblPr/>
              <a:tblGrid>
                <a:gridCol w="614529">
                  <a:extLst>
                    <a:ext uri="{9D8B030D-6E8A-4147-A177-3AD203B41FA5}">
                      <a16:colId xmlns:a16="http://schemas.microsoft.com/office/drawing/2014/main" val="712191270"/>
                    </a:ext>
                  </a:extLst>
                </a:gridCol>
                <a:gridCol w="886877">
                  <a:extLst>
                    <a:ext uri="{9D8B030D-6E8A-4147-A177-3AD203B41FA5}">
                      <a16:colId xmlns:a16="http://schemas.microsoft.com/office/drawing/2014/main" val="1928993831"/>
                    </a:ext>
                  </a:extLst>
                </a:gridCol>
                <a:gridCol w="1005593">
                  <a:extLst>
                    <a:ext uri="{9D8B030D-6E8A-4147-A177-3AD203B41FA5}">
                      <a16:colId xmlns:a16="http://schemas.microsoft.com/office/drawing/2014/main" val="840865869"/>
                    </a:ext>
                  </a:extLst>
                </a:gridCol>
                <a:gridCol w="579612">
                  <a:extLst>
                    <a:ext uri="{9D8B030D-6E8A-4147-A177-3AD203B41FA5}">
                      <a16:colId xmlns:a16="http://schemas.microsoft.com/office/drawing/2014/main" val="1492042934"/>
                    </a:ext>
                  </a:extLst>
                </a:gridCol>
                <a:gridCol w="391064">
                  <a:extLst>
                    <a:ext uri="{9D8B030D-6E8A-4147-A177-3AD203B41FA5}">
                      <a16:colId xmlns:a16="http://schemas.microsoft.com/office/drawing/2014/main" val="359913288"/>
                    </a:ext>
                  </a:extLst>
                </a:gridCol>
                <a:gridCol w="614529">
                  <a:extLst>
                    <a:ext uri="{9D8B030D-6E8A-4147-A177-3AD203B41FA5}">
                      <a16:colId xmlns:a16="http://schemas.microsoft.com/office/drawing/2014/main" val="3976938865"/>
                    </a:ext>
                  </a:extLst>
                </a:gridCol>
                <a:gridCol w="623841">
                  <a:extLst>
                    <a:ext uri="{9D8B030D-6E8A-4147-A177-3AD203B41FA5}">
                      <a16:colId xmlns:a16="http://schemas.microsoft.com/office/drawing/2014/main" val="1128350257"/>
                    </a:ext>
                  </a:extLst>
                </a:gridCol>
                <a:gridCol w="623841">
                  <a:extLst>
                    <a:ext uri="{9D8B030D-6E8A-4147-A177-3AD203B41FA5}">
                      <a16:colId xmlns:a16="http://schemas.microsoft.com/office/drawing/2014/main" val="4134541599"/>
                    </a:ext>
                  </a:extLst>
                </a:gridCol>
                <a:gridCol w="623841">
                  <a:extLst>
                    <a:ext uri="{9D8B030D-6E8A-4147-A177-3AD203B41FA5}">
                      <a16:colId xmlns:a16="http://schemas.microsoft.com/office/drawing/2014/main" val="1326401922"/>
                    </a:ext>
                  </a:extLst>
                </a:gridCol>
                <a:gridCol w="409686">
                  <a:extLst>
                    <a:ext uri="{9D8B030D-6E8A-4147-A177-3AD203B41FA5}">
                      <a16:colId xmlns:a16="http://schemas.microsoft.com/office/drawing/2014/main" val="1292276976"/>
                    </a:ext>
                  </a:extLst>
                </a:gridCol>
                <a:gridCol w="512108">
                  <a:extLst>
                    <a:ext uri="{9D8B030D-6E8A-4147-A177-3AD203B41FA5}">
                      <a16:colId xmlns:a16="http://schemas.microsoft.com/office/drawing/2014/main" val="831140929"/>
                    </a:ext>
                  </a:extLst>
                </a:gridCol>
                <a:gridCol w="512108">
                  <a:extLst>
                    <a:ext uri="{9D8B030D-6E8A-4147-A177-3AD203B41FA5}">
                      <a16:colId xmlns:a16="http://schemas.microsoft.com/office/drawing/2014/main" val="1211304120"/>
                    </a:ext>
                  </a:extLst>
                </a:gridCol>
                <a:gridCol w="512108">
                  <a:extLst>
                    <a:ext uri="{9D8B030D-6E8A-4147-A177-3AD203B41FA5}">
                      <a16:colId xmlns:a16="http://schemas.microsoft.com/office/drawing/2014/main" val="1963820899"/>
                    </a:ext>
                  </a:extLst>
                </a:gridCol>
                <a:gridCol w="437619">
                  <a:extLst>
                    <a:ext uri="{9D8B030D-6E8A-4147-A177-3AD203B41FA5}">
                      <a16:colId xmlns:a16="http://schemas.microsoft.com/office/drawing/2014/main" val="924928018"/>
                    </a:ext>
                  </a:extLst>
                </a:gridCol>
                <a:gridCol w="437619">
                  <a:extLst>
                    <a:ext uri="{9D8B030D-6E8A-4147-A177-3AD203B41FA5}">
                      <a16:colId xmlns:a16="http://schemas.microsoft.com/office/drawing/2014/main" val="996923064"/>
                    </a:ext>
                  </a:extLst>
                </a:gridCol>
              </a:tblGrid>
              <a:tr h="1666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№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Наименование направления подготовки, специальности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Наименование профиля, специализации  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всего выпускников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 т.ч. целевой прием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трудоустроено на работу</a:t>
                      </a:r>
                    </a:p>
                  </a:txBody>
                  <a:tcPr marL="6693" marR="6693" marT="6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занято по другим каналам</a:t>
                      </a:r>
                    </a:p>
                  </a:txBody>
                  <a:tcPr marL="6693" marR="6693" marT="6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Итого занято по всем каналам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выезд за пределы РС(Я)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 поисках работы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833699"/>
                  </a:ext>
                </a:extLst>
              </a:tr>
              <a:tr h="734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кол-во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продолжают обучение (магистратура)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служба в ВС РФ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отпуск по уходу за ребенком до 1,5 лет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Всего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925641"/>
                  </a:ext>
                </a:extLst>
              </a:tr>
              <a:tr h="666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Прикладная математика и информатика 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Системное программирование и компьютерные технологии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33,33%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677422"/>
                  </a:ext>
                </a:extLst>
              </a:tr>
              <a:tr h="638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Филология 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Отечественная филология (русский язык и литература)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66,67%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33,33%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067645"/>
                  </a:ext>
                </a:extLst>
              </a:tr>
              <a:tr h="638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Филология 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Зарубежная филология (Английский язык и литература)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110042"/>
                  </a:ext>
                </a:extLst>
              </a:tr>
              <a:tr h="954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Электроэнергетика и электротехника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Электрооборудование и электрохозяйство предприятий организаций и учреждений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62,50%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44,44%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219961"/>
                  </a:ext>
                </a:extLst>
              </a:tr>
              <a:tr h="499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Строительство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Промышленное и гражданское строительство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852832"/>
                  </a:ext>
                </a:extLst>
              </a:tr>
              <a:tr h="638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Горное дело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Открытые горные работы, Маркшейдерское дело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62,50%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37,50%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293955"/>
                  </a:ext>
                </a:extLst>
              </a:tr>
              <a:tr h="638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Горное дело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Электрификация и автоматизация горного производства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544103"/>
                  </a:ext>
                </a:extLst>
              </a:tr>
              <a:tr h="18180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ИТОГО: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67,50%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35,71%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6693" marR="6693" marT="6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755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60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241742"/>
              </p:ext>
            </p:extLst>
          </p:nvPr>
        </p:nvGraphicFramePr>
        <p:xfrm>
          <a:off x="539551" y="1484782"/>
          <a:ext cx="8280921" cy="3553297"/>
        </p:xfrm>
        <a:graphic>
          <a:graphicData uri="http://schemas.openxmlformats.org/drawingml/2006/table">
            <a:tbl>
              <a:tblPr/>
              <a:tblGrid>
                <a:gridCol w="576065">
                  <a:extLst>
                    <a:ext uri="{9D8B030D-6E8A-4147-A177-3AD203B41FA5}">
                      <a16:colId xmlns:a16="http://schemas.microsoft.com/office/drawing/2014/main" val="413925514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356454113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482372157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343813059"/>
                    </a:ext>
                  </a:extLst>
                </a:gridCol>
              </a:tblGrid>
              <a:tr h="600967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Приведенный контингент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137,40 РС(Я);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254,75 РФ;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273,05 ВП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459,60 (2019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871820"/>
                  </a:ext>
                </a:extLst>
              </a:tr>
              <a:tr h="600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466,40 (2020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657446"/>
                  </a:ext>
                </a:extLst>
              </a:tr>
              <a:tr h="600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437,50 (2021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929571"/>
                  </a:ext>
                </a:extLst>
              </a:tr>
              <a:tr h="573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450,9 (2022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826823"/>
                  </a:ext>
                </a:extLst>
              </a:tr>
              <a:tr h="576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480,4 (2023 г.) 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472083"/>
                  </a:ext>
                </a:extLst>
              </a:tr>
              <a:tr h="600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496,60 (2024 г.)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597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19612"/>
              </p:ext>
            </p:extLst>
          </p:nvPr>
        </p:nvGraphicFramePr>
        <p:xfrm>
          <a:off x="539550" y="2492896"/>
          <a:ext cx="8352930" cy="3257201"/>
        </p:xfrm>
        <a:graphic>
          <a:graphicData uri="http://schemas.openxmlformats.org/drawingml/2006/table">
            <a:tbl>
              <a:tblPr firstRow="1" firstCol="1" bandRow="1"/>
              <a:tblGrid>
                <a:gridCol w="477312">
                  <a:extLst>
                    <a:ext uri="{9D8B030D-6E8A-4147-A177-3AD203B41FA5}">
                      <a16:colId xmlns:a16="http://schemas.microsoft.com/office/drawing/2014/main" val="2143928655"/>
                    </a:ext>
                  </a:extLst>
                </a:gridCol>
                <a:gridCol w="1034172">
                  <a:extLst>
                    <a:ext uri="{9D8B030D-6E8A-4147-A177-3AD203B41FA5}">
                      <a16:colId xmlns:a16="http://schemas.microsoft.com/office/drawing/2014/main" val="3968800778"/>
                    </a:ext>
                  </a:extLst>
                </a:gridCol>
                <a:gridCol w="864782">
                  <a:extLst>
                    <a:ext uri="{9D8B030D-6E8A-4147-A177-3AD203B41FA5}">
                      <a16:colId xmlns:a16="http://schemas.microsoft.com/office/drawing/2014/main" val="178149259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45072366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56219120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348856116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476650458"/>
                    </a:ext>
                  </a:extLst>
                </a:gridCol>
              </a:tblGrid>
              <a:tr h="64807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E.8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остепененных ставок*100/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контингент студентов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760972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3,99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3,87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3,68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3,72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3,39 РФ; 3,72 РС(Я);</a:t>
                      </a:r>
                      <a:r>
                        <a:rPr lang="ru-RU" sz="1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3,34 ВП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14454"/>
                  </a:ext>
                </a:extLst>
              </a:tr>
              <a:tr h="2105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2,86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916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ru-RU" dirty="0" smtClean="0"/>
              <a:t>Предложения: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424936" cy="4823048"/>
          </a:xfrm>
        </p:spPr>
        <p:txBody>
          <a:bodyPr>
            <a:normAutofit fontScale="85000" lnSpcReduction="10000"/>
          </a:bodyPr>
          <a:lstStyle/>
          <a:p>
            <a:pPr marL="0" lvl="0" indent="0" algn="just">
              <a:buNone/>
            </a:pPr>
            <a:r>
              <a:rPr lang="ru-RU" dirty="0" smtClean="0"/>
              <a:t>1. </a:t>
            </a:r>
            <a:r>
              <a:rPr lang="ru-RU" dirty="0"/>
              <a:t>С целью выполнения дополнительного показателя, отражающего специфику вуза, необходимо увеличить штат преподавателей, имеющих ученую степень.</a:t>
            </a:r>
          </a:p>
          <a:p>
            <a:pPr marL="0" indent="0" algn="just">
              <a:buNone/>
            </a:pPr>
            <a:r>
              <a:rPr lang="ru-RU" dirty="0"/>
              <a:t>Вакансии:</a:t>
            </a:r>
          </a:p>
          <a:p>
            <a:pPr marL="0" indent="0" algn="just">
              <a:buNone/>
            </a:pPr>
            <a:r>
              <a:rPr lang="ru-RU" dirty="0"/>
              <a:t>- Кафедра МиИ: ППС для преподавания </a:t>
            </a:r>
            <a:r>
              <a:rPr lang="ru-RU" dirty="0" smtClean="0"/>
              <a:t>дисциплин по информатике и программированию;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- Кафедра </a:t>
            </a:r>
            <a:r>
              <a:rPr lang="ru-RU" dirty="0" err="1"/>
              <a:t>ЭПиАПП</a:t>
            </a:r>
            <a:r>
              <a:rPr lang="ru-RU" dirty="0"/>
              <a:t>: ППС для преподавания </a:t>
            </a:r>
            <a:r>
              <a:rPr lang="ru-RU" dirty="0" smtClean="0"/>
              <a:t>дисциплин по электроэнергетике и электротехнике;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- Кафедра СД: ППС для преподавания профильных </a:t>
            </a:r>
            <a:r>
              <a:rPr lang="ru-RU" dirty="0" smtClean="0"/>
              <a:t>дисциплин; 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- Кафедра ГД: ППС для преподавания дисциплин </a:t>
            </a:r>
            <a:r>
              <a:rPr lang="ru-RU" dirty="0" smtClean="0"/>
              <a:t>специализации ПР, МД</a:t>
            </a:r>
            <a:endParaRPr lang="ru-RU" dirty="0"/>
          </a:p>
          <a:p>
            <a:pPr marL="0" lvl="0" indent="0" algn="just">
              <a:buNone/>
            </a:pPr>
            <a:r>
              <a:rPr lang="ru-RU" dirty="0" smtClean="0"/>
              <a:t>2. Администрации </a:t>
            </a:r>
            <a:r>
              <a:rPr lang="ru-RU" dirty="0"/>
              <a:t>института разработать меры стимулирования для приглашенных </a:t>
            </a:r>
            <a:r>
              <a:rPr lang="ru-RU" dirty="0" smtClean="0"/>
              <a:t>преподавателей/аспирантов и соискателей.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5689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738</TotalTime>
  <Words>460</Words>
  <Application>Microsoft Office PowerPoint</Application>
  <PresentationFormat>Экран (4:3)</PresentationFormat>
  <Paragraphs>193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 Narrow</vt:lpstr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2023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Предложения: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 Ядреева</cp:lastModifiedBy>
  <cp:revision>82</cp:revision>
  <cp:lastPrinted>2023-03-27T00:41:17Z</cp:lastPrinted>
  <dcterms:created xsi:type="dcterms:W3CDTF">2018-11-29T01:54:44Z</dcterms:created>
  <dcterms:modified xsi:type="dcterms:W3CDTF">2024-03-27T07:31:01Z</dcterms:modified>
</cp:coreProperties>
</file>