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5" r:id="rId2"/>
    <p:sldId id="278" r:id="rId3"/>
    <p:sldId id="279" r:id="rId4"/>
    <p:sldId id="280" r:id="rId5"/>
    <p:sldId id="283" r:id="rId6"/>
    <p:sldId id="285" r:id="rId7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2.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9959241F-66B7-42CB-8AC0-5DE17FE09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53931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2.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B801F1EA-C09B-499A-BD9D-65F3A155D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286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учреждение высшего 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6438" y="2715274"/>
            <a:ext cx="6096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ОБ ИТОГАХ 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НАУЧНО-ИССЛЕДОВАТЕЛЬСКОЙ РАБОТЫ СТУДЕНТОВ ТЕХНИЧЕСКОГО 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(ФИЛИАЛ) ФГАОУ ВО «СВФУ»</a:t>
            </a:r>
          </a:p>
          <a:p>
            <a:pPr algn="ctr"/>
            <a:r>
              <a:rPr lang="ru-RU" sz="2500" b="1" dirty="0">
                <a:cs typeface="Times New Roman" panose="02020603050405020304" pitchFamily="18" charset="0"/>
              </a:rPr>
              <a:t>за 2023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2024 г.</a:t>
            </a: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4"/>
          <p:cNvSpPr/>
          <p:nvPr/>
        </p:nvSpPr>
        <p:spPr bwMode="auto">
          <a:xfrm>
            <a:off x="107522" y="609520"/>
            <a:ext cx="5277589" cy="10189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52" y="5898354"/>
            <a:ext cx="1071818" cy="7580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2615" y="116780"/>
            <a:ext cx="105115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КАФЕДР ТИ (Ф) ФГАОУ ВО СВФУ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9300" y="1721201"/>
            <a:ext cx="5317708" cy="4208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Строительное дело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5473037" y="1013247"/>
            <a:ext cx="943803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Очная форма обучения</a:t>
            </a: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5455948" y="609520"/>
            <a:ext cx="6625042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студентов, чел. (%) 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6469167" y="1013248"/>
            <a:ext cx="1053062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Заочная форма обучения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7563028" y="1013247"/>
            <a:ext cx="1338629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Очно-заочная форма обучения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8955991" y="1022772"/>
            <a:ext cx="1328941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Приведенный контингент</a:t>
            </a:r>
            <a:r>
              <a:rPr lang="ru-RU" sz="1600" b="1" i="1" baseline="300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10325153" y="1022772"/>
            <a:ext cx="1755836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Студенты задействованные в НИР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5468707" y="17172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57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503730" y="17172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23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558231" y="17172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15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8988488" y="17172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63,05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0317609" y="17172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8 (8,4%)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177" y="2224202"/>
            <a:ext cx="5337304" cy="4072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Педагогика и методика начального обучения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68707" y="22125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60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503730" y="22125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80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558231" y="22125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988488" y="22125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68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0325153" y="22125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34 (24,3%)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89300" y="2724039"/>
            <a:ext cx="5317708" cy="4538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Филология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68707" y="27268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52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503730" y="27268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558231" y="27268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8988488" y="27268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52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10325153" y="27268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7 (13,5%)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77060" y="3224068"/>
            <a:ext cx="5337304" cy="4194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Общеобразовательные дисциплины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468707" y="32221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6503730" y="32221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558231" y="32221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8988488" y="32221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0325153" y="32221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Скругленный прямоугольник 4"/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 (0%)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68366" y="3726985"/>
            <a:ext cx="5358313" cy="4100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Электропривод и автоматизация производственных процессов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68707" y="371746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42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6503730" y="371746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143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7558231" y="371746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8988488" y="371746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56,3</a:t>
              </a: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0325153" y="371746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10 (5,4%)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75889" y="4231810"/>
            <a:ext cx="5314592" cy="3917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Экономика и социально-гуманитарные дисциплины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5468707" y="423181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6503730" y="423181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7558231" y="423181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</a:t>
              </a: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8988488" y="423181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1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1,25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10325153" y="423181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 (0%)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88039" y="4708958"/>
            <a:ext cx="5306510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4" name="Скругленный прямоугольник 1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/>
                <a:t>Математика и информатика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5475825" y="4708958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52</a:t>
              </a: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510848" y="4708958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37</a:t>
              </a:r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7565349" y="4708958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3" name="Скругленный прямоугольник 1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8995606" y="4708958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6" name="Скругленный прямоугольник 14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55,7</a:t>
              </a:r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10332271" y="4708958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9" name="Скругленный прямоугольник 14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16 (18%)</a:t>
              </a: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63694" y="5169009"/>
            <a:ext cx="5343314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Горное дело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54" name="Группа 153"/>
          <p:cNvGrpSpPr/>
          <p:nvPr/>
        </p:nvGrpSpPr>
        <p:grpSpPr>
          <a:xfrm>
            <a:off x="5474397" y="5169009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5" name="Скругленный прямоугольник 1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151</a:t>
              </a: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6509420" y="5169009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8" name="Скругленный прямоугольник 1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237</a:t>
              </a:r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7563921" y="5169009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1" name="Скругленный прямоугольник 1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8994178" y="5169009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4" name="Скругленный прямоугольник 1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174,7</a:t>
              </a:r>
            </a:p>
          </p:txBody>
        </p:sp>
      </p:grpSp>
      <p:grpSp>
        <p:nvGrpSpPr>
          <p:cNvPr id="166" name="Группа 165"/>
          <p:cNvGrpSpPr/>
          <p:nvPr/>
        </p:nvGrpSpPr>
        <p:grpSpPr>
          <a:xfrm>
            <a:off x="10330843" y="5169009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7" name="Скругленный прямоугольник 1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12 (3,1%)</a:t>
              </a:r>
            </a:p>
          </p:txBody>
        </p:sp>
      </p:grpSp>
      <p:grpSp>
        <p:nvGrpSpPr>
          <p:cNvPr id="169" name="Группа 168"/>
          <p:cNvGrpSpPr/>
          <p:nvPr/>
        </p:nvGrpSpPr>
        <p:grpSpPr>
          <a:xfrm>
            <a:off x="63694" y="5663240"/>
            <a:ext cx="5341026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5472972" y="566324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3" name="Скругленный прямоугольник 1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414</a:t>
              </a:r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6507995" y="566324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6" name="Скругленный прямоугольник 1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520</a:t>
              </a:r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7562496" y="566324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20</a:t>
              </a:r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8992753" y="566324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471</a:t>
              </a:r>
            </a:p>
          </p:txBody>
        </p:sp>
      </p:grpSp>
      <p:grpSp>
        <p:nvGrpSpPr>
          <p:cNvPr id="184" name="Группа 183"/>
          <p:cNvGrpSpPr/>
          <p:nvPr/>
        </p:nvGrpSpPr>
        <p:grpSpPr>
          <a:xfrm>
            <a:off x="10329418" y="566324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5" name="Скругленный прямоугольник 1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87 (9,1%)</a:t>
              </a:r>
            </a:p>
          </p:txBody>
        </p:sp>
      </p:grpSp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107522" y="6578443"/>
            <a:ext cx="120639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Приведенный контингент = кол-во студентов очной формы обучения+ кол-во студентов очной формы обучения · 0,1+ кол-во студентов очно-заочной формы обучения · 0,25</a:t>
            </a: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103853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СТУДЕНТОВ ТИ (Ф) СВФУ В НАУЧНЫХ МЕРОПРИЯТИЯХ 2018-2023 гг.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0F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мероприятий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/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6DC1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участий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</a:p>
        </p:txBody>
      </p:sp>
      <p:sp>
        <p:nvSpPr>
          <p:cNvPr id="7" name="Скругленный прямоугольник 4"/>
          <p:cNvSpPr/>
          <p:nvPr/>
        </p:nvSpPr>
        <p:spPr bwMode="auto">
          <a:xfrm>
            <a:off x="1939419" y="922574"/>
            <a:ext cx="2786576" cy="5029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мероприятия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925706" y="1457275"/>
            <a:ext cx="2807759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Международный</a:t>
              </a:r>
            </a:p>
          </p:txBody>
        </p:sp>
      </p:grpSp>
      <p:sp>
        <p:nvSpPr>
          <p:cNvPr id="11" name="Скругленный прямоугольник 4"/>
          <p:cNvSpPr/>
          <p:nvPr/>
        </p:nvSpPr>
        <p:spPr bwMode="auto">
          <a:xfrm>
            <a:off x="4772505" y="1163135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2018</a:t>
            </a:r>
          </a:p>
        </p:txBody>
      </p:sp>
      <p:sp>
        <p:nvSpPr>
          <p:cNvPr id="12" name="Скругленный прямоугольник 4"/>
          <p:cNvSpPr/>
          <p:nvPr/>
        </p:nvSpPr>
        <p:spPr bwMode="auto">
          <a:xfrm>
            <a:off x="4791359" y="932783"/>
            <a:ext cx="6013620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764438" y="14692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12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30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924751" y="1740476"/>
            <a:ext cx="2818106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Российский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782567" y="17365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23</a:t>
              </a: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925706" y="2029304"/>
            <a:ext cx="2807759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Республиканский</a:t>
              </a: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791359" y="20311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1913466" y="2344699"/>
            <a:ext cx="2818106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Районные, городские, ТИ (ф) СВФУ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791359" y="23417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1904772" y="2627815"/>
            <a:ext cx="2829199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4791359" y="26172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53</a:t>
              </a:r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22675" y="32496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8" name="Скругленный прямоугольник 4"/>
          <p:cNvSpPr/>
          <p:nvPr/>
        </p:nvSpPr>
        <p:spPr bwMode="auto">
          <a:xfrm>
            <a:off x="5782169" y="1161570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2019</a:t>
            </a:r>
          </a:p>
        </p:txBody>
      </p:sp>
      <p:grpSp>
        <p:nvGrpSpPr>
          <p:cNvPr id="179" name="Группа 178"/>
          <p:cNvGrpSpPr/>
          <p:nvPr/>
        </p:nvGrpSpPr>
        <p:grpSpPr>
          <a:xfrm>
            <a:off x="5786631" y="14610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13</a:t>
              </a:r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5786631" y="173658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48</a:t>
              </a:r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5804215" y="20311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6" name="Скругленный прямоугольник 1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5804215" y="23417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9" name="Скругленный прямоугольник 1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25</a:t>
              </a:r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5804215" y="261729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2" name="Скругленный прямоугольник 1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87</a:t>
              </a:r>
            </a:p>
          </p:txBody>
        </p:sp>
      </p:grpSp>
      <p:sp>
        <p:nvSpPr>
          <p:cNvPr id="194" name="Скругленный прямоугольник 4"/>
          <p:cNvSpPr/>
          <p:nvPr/>
        </p:nvSpPr>
        <p:spPr bwMode="auto">
          <a:xfrm>
            <a:off x="6801614" y="1167495"/>
            <a:ext cx="943803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2020</a:t>
            </a:r>
          </a:p>
        </p:txBody>
      </p:sp>
      <p:grpSp>
        <p:nvGrpSpPr>
          <p:cNvPr id="195" name="Группа 194"/>
          <p:cNvGrpSpPr/>
          <p:nvPr/>
        </p:nvGrpSpPr>
        <p:grpSpPr>
          <a:xfrm>
            <a:off x="6809404" y="14500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6" name="Скругленный прямоугольник 1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70</a:t>
              </a: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6809404" y="17519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9" name="Скругленный прямоугольник 1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63</a:t>
              </a: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6826988" y="20464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2" name="Скругленный прямоугольник 2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</a:t>
              </a:r>
            </a:p>
          </p:txBody>
        </p:sp>
      </p:grpSp>
      <p:grpSp>
        <p:nvGrpSpPr>
          <p:cNvPr id="204" name="Группа 203"/>
          <p:cNvGrpSpPr/>
          <p:nvPr/>
        </p:nvGrpSpPr>
        <p:grpSpPr>
          <a:xfrm>
            <a:off x="6826988" y="23571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5" name="Скругленный прямоугольник 2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6826988" y="26326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8" name="Скругленный прямоугольник 2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136</a:t>
              </a:r>
            </a:p>
          </p:txBody>
        </p:sp>
      </p:grpSp>
      <p:sp>
        <p:nvSpPr>
          <p:cNvPr id="210" name="Скругленный прямоугольник 4"/>
          <p:cNvSpPr/>
          <p:nvPr/>
        </p:nvSpPr>
        <p:spPr bwMode="auto">
          <a:xfrm>
            <a:off x="7811444" y="1173934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2021</a:t>
            </a:r>
          </a:p>
        </p:txBody>
      </p:sp>
      <p:grpSp>
        <p:nvGrpSpPr>
          <p:cNvPr id="211" name="Группа 210"/>
          <p:cNvGrpSpPr/>
          <p:nvPr/>
        </p:nvGrpSpPr>
        <p:grpSpPr>
          <a:xfrm>
            <a:off x="7807114" y="144707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2" name="Скругленный прямоугольник 2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12</a:t>
              </a: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7807114" y="17489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5" name="Скругленный прямоугольник 2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10</a:t>
              </a:r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7824698" y="204349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8" name="Скругленный прямоугольник 2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38</a:t>
              </a: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7824698" y="23541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1" name="Скругленный прямоугольник 2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7824698" y="26296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4" name="Скругленный прямоугольник 2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50</a:t>
              </a:r>
            </a:p>
          </p:txBody>
        </p:sp>
      </p:grpSp>
      <p:sp>
        <p:nvSpPr>
          <p:cNvPr id="226" name="Скругленный прямоугольник 4"/>
          <p:cNvSpPr/>
          <p:nvPr/>
        </p:nvSpPr>
        <p:spPr bwMode="auto">
          <a:xfrm>
            <a:off x="8815508" y="1173934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2022</a:t>
            </a:r>
          </a:p>
        </p:txBody>
      </p:sp>
      <p:grpSp>
        <p:nvGrpSpPr>
          <p:cNvPr id="227" name="Группа 226"/>
          <p:cNvGrpSpPr/>
          <p:nvPr/>
        </p:nvGrpSpPr>
        <p:grpSpPr>
          <a:xfrm>
            <a:off x="8819970" y="144707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8" name="Скругленный прямоугольник 2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8819970" y="174894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1" name="Скругленный прямоугольник 2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36</a:t>
              </a:r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8837554" y="204349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4" name="Скругленный прямоугольник 2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1/</a:t>
              </a:r>
              <a:r>
                <a:rPr lang="ru-RU" sz="1400" b="1" i="1" dirty="0">
                  <a:solidFill>
                    <a:srgbClr val="26DC18"/>
                  </a:solidFill>
                </a:rPr>
                <a:t>49</a:t>
              </a:r>
            </a:p>
          </p:txBody>
        </p:sp>
      </p:grpSp>
      <p:grpSp>
        <p:nvGrpSpPr>
          <p:cNvPr id="236" name="Группа 235"/>
          <p:cNvGrpSpPr/>
          <p:nvPr/>
        </p:nvGrpSpPr>
        <p:grpSpPr>
          <a:xfrm>
            <a:off x="8837554" y="23541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7" name="Скругленный прямоугольник 2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8837554" y="262966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0" name="Скругленный прямоугольник 2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86</a:t>
              </a:r>
            </a:p>
          </p:txBody>
        </p:sp>
      </p:grpSp>
      <p:sp>
        <p:nvSpPr>
          <p:cNvPr id="242" name="Скругленный прямоугольник 4"/>
          <p:cNvSpPr/>
          <p:nvPr/>
        </p:nvSpPr>
        <p:spPr bwMode="auto">
          <a:xfrm>
            <a:off x="9847073" y="1171673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243" name="Группа 242"/>
          <p:cNvGrpSpPr/>
          <p:nvPr/>
        </p:nvGrpSpPr>
        <p:grpSpPr>
          <a:xfrm>
            <a:off x="9842743" y="144481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14</a:t>
              </a:r>
            </a:p>
          </p:txBody>
        </p:sp>
      </p:grpSp>
      <p:grpSp>
        <p:nvGrpSpPr>
          <p:cNvPr id="246" name="Группа 245"/>
          <p:cNvGrpSpPr/>
          <p:nvPr/>
        </p:nvGrpSpPr>
        <p:grpSpPr>
          <a:xfrm>
            <a:off x="9842743" y="174668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7" name="Скругленный прямоугольник 2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51</a:t>
              </a:r>
            </a:p>
          </p:txBody>
        </p:sp>
      </p:grpSp>
      <p:grpSp>
        <p:nvGrpSpPr>
          <p:cNvPr id="249" name="Группа 248"/>
          <p:cNvGrpSpPr/>
          <p:nvPr/>
        </p:nvGrpSpPr>
        <p:grpSpPr>
          <a:xfrm>
            <a:off x="9860327" y="204123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0" name="Скругленный прямоугольник 2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2/</a:t>
              </a:r>
              <a:r>
                <a:rPr lang="ru-RU" sz="1400" b="1" i="1" dirty="0">
                  <a:solidFill>
                    <a:srgbClr val="26DC18"/>
                  </a:solidFill>
                </a:rPr>
                <a:t>58</a:t>
              </a:r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9860327" y="235190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3" name="Скругленный прямоугольник 2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44</a:t>
              </a: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9860327" y="262740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6" name="Скругленный прямоугольник 2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164</a:t>
              </a:r>
            </a:p>
          </p:txBody>
        </p:sp>
      </p:grpSp>
      <p:sp>
        <p:nvSpPr>
          <p:cNvPr id="258" name="Прямоугольник 257"/>
          <p:cNvSpPr/>
          <p:nvPr/>
        </p:nvSpPr>
        <p:spPr>
          <a:xfrm>
            <a:off x="191193" y="3471773"/>
            <a:ext cx="1161687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ЗА ПЕРИОД 2018-2023 ГГ.</a:t>
            </a:r>
          </a:p>
        </p:txBody>
      </p:sp>
      <p:sp>
        <p:nvSpPr>
          <p:cNvPr id="259" name="Скругленный прямоугольник 4"/>
          <p:cNvSpPr/>
          <p:nvPr/>
        </p:nvSpPr>
        <p:spPr bwMode="auto">
          <a:xfrm>
            <a:off x="965445" y="3974078"/>
            <a:ext cx="4395835" cy="485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мероприятия</a:t>
            </a:r>
          </a:p>
        </p:txBody>
      </p:sp>
      <p:grpSp>
        <p:nvGrpSpPr>
          <p:cNvPr id="260" name="Группа 259"/>
          <p:cNvGrpSpPr/>
          <p:nvPr/>
        </p:nvGrpSpPr>
        <p:grpSpPr>
          <a:xfrm>
            <a:off x="965445" y="4491134"/>
            <a:ext cx="4403306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1" name="Скругленный прямоугольник 2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/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/</a:t>
              </a:r>
              <a:r>
                <a:rPr lang="en-US" sz="1400" b="1" i="1" dirty="0"/>
                <a:t>ERIH</a:t>
              </a:r>
              <a:endParaRPr lang="ru-RU" sz="1400" b="1" i="1" dirty="0"/>
            </a:p>
          </p:txBody>
        </p:sp>
      </p:grpSp>
      <p:sp>
        <p:nvSpPr>
          <p:cNvPr id="263" name="Скругленный прямоугольник 4"/>
          <p:cNvSpPr/>
          <p:nvPr/>
        </p:nvSpPr>
        <p:spPr bwMode="auto">
          <a:xfrm>
            <a:off x="5407790" y="4196994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2018</a:t>
            </a:r>
          </a:p>
        </p:txBody>
      </p:sp>
      <p:sp>
        <p:nvSpPr>
          <p:cNvPr id="264" name="Скругленный прямоугольник 4"/>
          <p:cNvSpPr/>
          <p:nvPr/>
        </p:nvSpPr>
        <p:spPr bwMode="auto">
          <a:xfrm>
            <a:off x="5403204" y="3966642"/>
            <a:ext cx="6037060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 </a:t>
            </a:r>
          </a:p>
        </p:txBody>
      </p:sp>
      <p:grpSp>
        <p:nvGrpSpPr>
          <p:cNvPr id="265" name="Группа 264"/>
          <p:cNvGrpSpPr/>
          <p:nvPr/>
        </p:nvGrpSpPr>
        <p:grpSpPr>
          <a:xfrm>
            <a:off x="5399723" y="45031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68" name="Группа 267"/>
          <p:cNvGrpSpPr/>
          <p:nvPr/>
        </p:nvGrpSpPr>
        <p:grpSpPr>
          <a:xfrm>
            <a:off x="981611" y="4774335"/>
            <a:ext cx="4396531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9" name="Скругленный прямоугольник 2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5417852" y="47704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965445" y="5063163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5" name="Скругленный прямоугольник 2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РИНЦ</a:t>
              </a:r>
            </a:p>
          </p:txBody>
        </p:sp>
      </p:grpSp>
      <p:grpSp>
        <p:nvGrpSpPr>
          <p:cNvPr id="277" name="Группа 276"/>
          <p:cNvGrpSpPr/>
          <p:nvPr/>
        </p:nvGrpSpPr>
        <p:grpSpPr>
          <a:xfrm>
            <a:off x="5426644" y="506499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8" name="Скругленный прямоугольник 2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965445" y="5378558"/>
            <a:ext cx="4401412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1" name="Скругленный прямоугольник 2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2" name="Скругленный прямоугольник 4"/>
            <p:cNvSpPr txBox="1"/>
            <p:nvPr/>
          </p:nvSpPr>
          <p:spPr>
            <a:xfrm>
              <a:off x="20106" y="3353373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Иные научные публикации</a:t>
              </a:r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5426644" y="537565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4" name="Скругленный прямоугольник 2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284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92" name="Скругленный прямоугольник 4"/>
          <p:cNvSpPr/>
          <p:nvPr/>
        </p:nvSpPr>
        <p:spPr bwMode="auto">
          <a:xfrm>
            <a:off x="6417454" y="4195429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2019</a:t>
            </a:r>
          </a:p>
        </p:txBody>
      </p:sp>
      <p:grpSp>
        <p:nvGrpSpPr>
          <p:cNvPr id="293" name="Группа 292"/>
          <p:cNvGrpSpPr/>
          <p:nvPr/>
        </p:nvGrpSpPr>
        <p:grpSpPr>
          <a:xfrm>
            <a:off x="6421916" y="44949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6421916" y="47704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7" name="Скругленный прямоугольник 2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6439500" y="506499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02" name="Группа 301"/>
          <p:cNvGrpSpPr/>
          <p:nvPr/>
        </p:nvGrpSpPr>
        <p:grpSpPr>
          <a:xfrm>
            <a:off x="6439500" y="537565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3" name="Скругленный прямоугольник 30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130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08" name="Скругленный прямоугольник 4"/>
          <p:cNvSpPr/>
          <p:nvPr/>
        </p:nvSpPr>
        <p:spPr bwMode="auto">
          <a:xfrm>
            <a:off x="7436899" y="4201354"/>
            <a:ext cx="943803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2020</a:t>
            </a:r>
          </a:p>
        </p:txBody>
      </p:sp>
      <p:grpSp>
        <p:nvGrpSpPr>
          <p:cNvPr id="309" name="Группа 308"/>
          <p:cNvGrpSpPr/>
          <p:nvPr/>
        </p:nvGrpSpPr>
        <p:grpSpPr>
          <a:xfrm>
            <a:off x="7444689" y="448389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0" name="Скругленный прямоугольник 3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2" name="Группа 311"/>
          <p:cNvGrpSpPr/>
          <p:nvPr/>
        </p:nvGrpSpPr>
        <p:grpSpPr>
          <a:xfrm>
            <a:off x="7444689" y="478576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3" name="Скругленный прямоугольник 3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5" name="Группа 314"/>
          <p:cNvGrpSpPr/>
          <p:nvPr/>
        </p:nvGrpSpPr>
        <p:grpSpPr>
          <a:xfrm>
            <a:off x="7462273" y="508031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6" name="Скругленный прямоугольник 3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8" name="Группа 317"/>
          <p:cNvGrpSpPr/>
          <p:nvPr/>
        </p:nvGrpSpPr>
        <p:grpSpPr>
          <a:xfrm>
            <a:off x="7462273" y="539098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9" name="Скругленный прямоугольник 3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283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24" name="Скругленный прямоугольник 4"/>
          <p:cNvSpPr/>
          <p:nvPr/>
        </p:nvSpPr>
        <p:spPr bwMode="auto">
          <a:xfrm>
            <a:off x="8446729" y="4207793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2021</a:t>
            </a:r>
          </a:p>
        </p:txBody>
      </p:sp>
      <p:grpSp>
        <p:nvGrpSpPr>
          <p:cNvPr id="325" name="Группа 324"/>
          <p:cNvGrpSpPr/>
          <p:nvPr/>
        </p:nvGrpSpPr>
        <p:grpSpPr>
          <a:xfrm>
            <a:off x="8442399" y="44809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6" name="Скругленный прямоугольник 3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28" name="Группа 327"/>
          <p:cNvGrpSpPr/>
          <p:nvPr/>
        </p:nvGrpSpPr>
        <p:grpSpPr>
          <a:xfrm>
            <a:off x="8442399" y="47828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9" name="Скругленный прямоугольник 3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1" name="Группа 330"/>
          <p:cNvGrpSpPr/>
          <p:nvPr/>
        </p:nvGrpSpPr>
        <p:grpSpPr>
          <a:xfrm>
            <a:off x="8459983" y="50773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2" name="Скругленный прямоугольник 3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4" name="Группа 333"/>
          <p:cNvGrpSpPr/>
          <p:nvPr/>
        </p:nvGrpSpPr>
        <p:grpSpPr>
          <a:xfrm>
            <a:off x="8459983" y="53880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5" name="Скругленный прямоугольник 3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40" name="Скругленный прямоугольник 4"/>
          <p:cNvSpPr/>
          <p:nvPr/>
        </p:nvSpPr>
        <p:spPr bwMode="auto">
          <a:xfrm>
            <a:off x="9450793" y="4207793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2022</a:t>
            </a:r>
          </a:p>
        </p:txBody>
      </p:sp>
      <p:grpSp>
        <p:nvGrpSpPr>
          <p:cNvPr id="341" name="Группа 340"/>
          <p:cNvGrpSpPr/>
          <p:nvPr/>
        </p:nvGrpSpPr>
        <p:grpSpPr>
          <a:xfrm>
            <a:off x="9455255" y="448093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2" name="Скругленный прямоугольник 3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4" name="Группа 343"/>
          <p:cNvGrpSpPr/>
          <p:nvPr/>
        </p:nvGrpSpPr>
        <p:grpSpPr>
          <a:xfrm>
            <a:off x="9455255" y="4782808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5" name="Скругленный прямоугольник 3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7" name="Группа 346"/>
          <p:cNvGrpSpPr/>
          <p:nvPr/>
        </p:nvGrpSpPr>
        <p:grpSpPr>
          <a:xfrm>
            <a:off x="9472839" y="50773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8" name="Скругленный прямоугольник 3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50" name="Группа 349"/>
          <p:cNvGrpSpPr/>
          <p:nvPr/>
        </p:nvGrpSpPr>
        <p:grpSpPr>
          <a:xfrm>
            <a:off x="9472839" y="538802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1" name="Скругленный прямоугольник 3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246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6" name="Скругленный прямоугольник 4"/>
          <p:cNvSpPr/>
          <p:nvPr/>
        </p:nvSpPr>
        <p:spPr bwMode="auto">
          <a:xfrm>
            <a:off x="10482358" y="4205532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357" name="Группа 356"/>
          <p:cNvGrpSpPr/>
          <p:nvPr/>
        </p:nvGrpSpPr>
        <p:grpSpPr>
          <a:xfrm>
            <a:off x="10478028" y="447867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8" name="Скругленный прямоугольник 3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0" name="Группа 359"/>
          <p:cNvGrpSpPr/>
          <p:nvPr/>
        </p:nvGrpSpPr>
        <p:grpSpPr>
          <a:xfrm>
            <a:off x="10478028" y="478054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1" name="Скругленный прямоугольник 3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baseline="30000" dirty="0">
                  <a:solidFill>
                    <a:srgbClr val="2C10F8"/>
                  </a:solidFill>
                </a:rPr>
                <a:t>*</a:t>
              </a:r>
              <a:endParaRPr lang="ru-RU" sz="1400" b="1" i="1" baseline="30000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3" name="Группа 362"/>
          <p:cNvGrpSpPr/>
          <p:nvPr/>
        </p:nvGrpSpPr>
        <p:grpSpPr>
          <a:xfrm>
            <a:off x="10495612" y="507509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4" name="Скругленный прямоугольник 3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6" name="Группа 365"/>
          <p:cNvGrpSpPr/>
          <p:nvPr/>
        </p:nvGrpSpPr>
        <p:grpSpPr>
          <a:xfrm>
            <a:off x="10495612" y="538576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7" name="Скругленный прямоугольник 3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73" name="Прямоугольник 372"/>
          <p:cNvSpPr/>
          <p:nvPr/>
        </p:nvSpPr>
        <p:spPr>
          <a:xfrm>
            <a:off x="965445" y="5671764"/>
            <a:ext cx="10781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2C10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Статьи, опубликованные в журналах, входящих в Перечень ВАК  с Категорией К3. 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450202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25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622" y="725980"/>
            <a:ext cx="8258516" cy="58326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5125" y="194026"/>
            <a:ext cx="1161687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ТИ (ф) СВФУ ЗА 2023 г.  с детализации по кафедрам  </a:t>
            </a:r>
          </a:p>
        </p:txBody>
      </p:sp>
    </p:spTree>
    <p:extLst>
      <p:ext uri="{BB962C8B-B14F-4D97-AF65-F5344CB8AC3E}">
        <p14:creationId xmlns:p14="http://schemas.microsoft.com/office/powerpoint/2010/main" val="3684185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57491" y="34295"/>
            <a:ext cx="1113475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defRPr>
            </a:lvl1pPr>
          </a:lstStyle>
          <a:p>
            <a:r>
              <a:rPr lang="ru-RU" dirty="0"/>
              <a:t>Привлечение студентов к научным исследованиям, выполняемым НПР ТИ (ф) СВФУ по госбюджетным и хозяйственным договорам, грантам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0787" y="2312450"/>
            <a:ext cx="4101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студентами заключен 31 договор.</a:t>
            </a:r>
          </a:p>
          <a:p>
            <a:pPr lvl="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Распределение договоров по кафедрам: ГД – 7 договоров, СД – 6 договоров,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5 договоров,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4 договора, Филология – 3 договора,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ЭиСГД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3 договора.</a:t>
            </a:r>
          </a:p>
          <a:p>
            <a:pPr lvl="0" algn="just">
              <a:tabLst>
                <a:tab pos="457200" algn="l"/>
              </a:tabLs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4418" y="2286574"/>
            <a:ext cx="3524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студентов задействованы в реализации в 8 научно-исследовательских проектах: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90826" y="2279549"/>
            <a:ext cx="38997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ГД трудоустроен в учебно-научную лабораторию ТИ (ф) СВФУ "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мониторинг и инженерно-геологические изыскания" для реализации тематических научно-исследовательских плановых работ лаборатории.</a:t>
            </a:r>
          </a:p>
        </p:txBody>
      </p:sp>
      <p:grpSp>
        <p:nvGrpSpPr>
          <p:cNvPr id="13" name="Группа 8"/>
          <p:cNvGrpSpPr>
            <a:grpSpLocks/>
          </p:cNvGrpSpPr>
          <p:nvPr/>
        </p:nvGrpSpPr>
        <p:grpSpPr bwMode="auto">
          <a:xfrm>
            <a:off x="4324016" y="653011"/>
            <a:ext cx="3755429" cy="689397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ПРИВЛЕЧЕНО В ОПЛАЧИВАЕМЫЕ НИР </a:t>
              </a:r>
              <a:r>
                <a:rPr lang="ru-RU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43</a:t>
              </a: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СТУДЕНТА ТИ (Ф) СВФУ </a:t>
              </a:r>
            </a:p>
          </p:txBody>
        </p:sp>
      </p:grpSp>
      <p:grpSp>
        <p:nvGrpSpPr>
          <p:cNvPr id="16" name="Группа 8"/>
          <p:cNvGrpSpPr>
            <a:grpSpLocks/>
          </p:cNvGrpSpPr>
          <p:nvPr/>
        </p:nvGrpSpPr>
        <p:grpSpPr bwMode="auto">
          <a:xfrm>
            <a:off x="532015" y="1563842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lvl="0"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ХОЗЯЙСТВЕННЫЕ ДОГОВОРА</a:t>
              </a:r>
            </a:p>
          </p:txBody>
        </p:sp>
      </p:grpSp>
      <p:grpSp>
        <p:nvGrpSpPr>
          <p:cNvPr id="27" name="Группа 8"/>
          <p:cNvGrpSpPr>
            <a:grpSpLocks/>
          </p:cNvGrpSpPr>
          <p:nvPr/>
        </p:nvGrpSpPr>
        <p:grpSpPr bwMode="auto">
          <a:xfrm>
            <a:off x="4486397" y="1552611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ГРАНТ ТИ (Ф) СВФУ </a:t>
              </a:r>
            </a:p>
          </p:txBody>
        </p:sp>
      </p:grpSp>
      <p:grpSp>
        <p:nvGrpSpPr>
          <p:cNvPr id="30" name="Группа 8"/>
          <p:cNvGrpSpPr>
            <a:grpSpLocks/>
          </p:cNvGrpSpPr>
          <p:nvPr/>
        </p:nvGrpSpPr>
        <p:grpSpPr bwMode="auto">
          <a:xfrm>
            <a:off x="8328777" y="1566325"/>
            <a:ext cx="3680338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ТРУДОУСТРОЙСТВО СТУДЕНТОВ В ЛАБОРАТОРИИ ТИ (Ф) СВФУ</a:t>
              </a:r>
              <a:endParaRPr lang="ru-RU" sz="1400" b="1" i="1" dirty="0"/>
            </a:p>
          </p:txBody>
        </p:sp>
      </p:grpSp>
      <p:cxnSp>
        <p:nvCxnSpPr>
          <p:cNvPr id="11" name="Прямая со стрелкой 10"/>
          <p:cNvCxnSpPr>
            <a:endCxn id="29" idx="0"/>
          </p:cNvCxnSpPr>
          <p:nvPr/>
        </p:nvCxnSpPr>
        <p:spPr>
          <a:xfrm>
            <a:off x="6208751" y="1300843"/>
            <a:ext cx="22309" cy="26680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32" idx="0"/>
          </p:cNvCxnSpPr>
          <p:nvPr/>
        </p:nvCxnSpPr>
        <p:spPr>
          <a:xfrm>
            <a:off x="6208751" y="1300843"/>
            <a:ext cx="3933514" cy="28051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20" idx="0"/>
          </p:cNvCxnSpPr>
          <p:nvPr/>
        </p:nvCxnSpPr>
        <p:spPr>
          <a:xfrm flipH="1">
            <a:off x="2276678" y="1300843"/>
            <a:ext cx="3932073" cy="27803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91193" y="4683800"/>
            <a:ext cx="59208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Техническое задание для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ребрендинга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(разработка логотипа, корпоративного стиля) – 1 студент кафедры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Разработка веб-сайта для проведения Всероссийской научно-практической конференции в ТИ (ф) СВФУ – 1 студент кафедры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Обследование работ инженерных коммуникаций спортивного комплекса «Олимп», расположенного по адресу Южно-Якутская 25 – 1 студент кафедры СД.</a:t>
            </a:r>
          </a:p>
          <a:p>
            <a:pPr algn="just">
              <a:tabLst>
                <a:tab pos="457200" algn="l"/>
              </a:tabLst>
            </a:pPr>
            <a:r>
              <a:rPr lang="ru-RU" sz="1400" dirty="0"/>
              <a:t>4.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Обследование работ инженерных коммуникаций здания института, расположенного по адресу Южно-Якутская д.25 - – 1 студент кафедры СД.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416837" y="4789662"/>
            <a:ext cx="5592278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Разработка анкет и проведение анкетирования среди студентов ТИ (ф) СВФУ - 3 студента кафедры ГД.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Исследование льда в химической среде - 1 студент кафедры ГД.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Электронный словарь интернационализмов английского языка - 3 студента кафедры Филологии.</a:t>
            </a:r>
          </a:p>
          <a:p>
            <a:pPr algn="just" font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Разработка строительных композиционных материалов на основе отходов угольной промышленности в республике Саха (Якутия)" - 1 студент кафедры СД.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2237816" y="2104089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185826" y="2069388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0138050" y="2055674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26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0786" y="3353105"/>
            <a:ext cx="398545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При реализации договоров были задействованы студенты кафедр: ГД – 5 студентов, СД – 4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5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11 студентов, Филология – 3 студентов,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ЭиСГД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3 студентов.</a:t>
            </a:r>
          </a:p>
        </p:txBody>
      </p:sp>
      <p:cxnSp>
        <p:nvCxnSpPr>
          <p:cNvPr id="12" name="Соединительная линия уступом 11"/>
          <p:cNvCxnSpPr>
            <a:stCxn id="9" idx="2"/>
            <a:endCxn id="40" idx="0"/>
          </p:cNvCxnSpPr>
          <p:nvPr/>
        </p:nvCxnSpPr>
        <p:spPr>
          <a:xfrm rot="5400000">
            <a:off x="3742128" y="2219284"/>
            <a:ext cx="1874006" cy="3055026"/>
          </a:xfrm>
          <a:prstGeom prst="bentConnector3">
            <a:avLst>
              <a:gd name="adj1" fmla="val 8726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9" idx="2"/>
            <a:endCxn id="41" idx="0"/>
          </p:cNvCxnSpPr>
          <p:nvPr/>
        </p:nvCxnSpPr>
        <p:spPr>
          <a:xfrm rot="16200000" flipH="1">
            <a:off x="6719876" y="2296562"/>
            <a:ext cx="1979868" cy="3006332"/>
          </a:xfrm>
          <a:prstGeom prst="bentConnector3">
            <a:avLst>
              <a:gd name="adj1" fmla="val 94027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8024993" y="3531712"/>
            <a:ext cx="39910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ЭП и АПП трудоустроен в учебно-научную лабораторию ТИ (ф) СВФУ физики мерзлых пород для реализации тематических научно-исследовательских плановых работ лаборатории.</a:t>
            </a:r>
          </a:p>
        </p:txBody>
      </p:sp>
    </p:spTree>
    <p:extLst>
      <p:ext uri="{BB962C8B-B14F-4D97-AF65-F5344CB8AC3E}">
        <p14:creationId xmlns:p14="http://schemas.microsoft.com/office/powerpoint/2010/main" val="145408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27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47089" y="238204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решения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153826" y="1187479"/>
            <a:ext cx="10701713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/>
            <a:r>
              <a:rPr lang="ru-RU" sz="1400" b="1" i="0" u="sng" dirty="0">
                <a:solidFill>
                  <a:srgbClr val="C00000"/>
                </a:solidFill>
              </a:rPr>
              <a:t>Для обсуждения:</a:t>
            </a:r>
          </a:p>
          <a:p>
            <a:pPr marL="0" indent="0"/>
            <a:endParaRPr lang="ru-RU" sz="1400" b="1" i="0" u="sng" dirty="0">
              <a:solidFill>
                <a:srgbClr val="C00000"/>
              </a:solidFill>
            </a:endParaRPr>
          </a:p>
          <a:p>
            <a:pPr marL="0" indent="0"/>
            <a:r>
              <a:rPr lang="ru-RU" sz="1400" b="1" i="0" dirty="0"/>
              <a:t>   1.    Отчеты кафедр не в полной мере соответствуют итоговым данным по </a:t>
            </a:r>
            <a:r>
              <a:rPr lang="en-US" sz="1400" b="1" i="0" dirty="0"/>
              <a:t>Oasis</a:t>
            </a:r>
            <a:r>
              <a:rPr lang="ru-RU" sz="1400" b="1" i="0" dirty="0"/>
              <a:t>.</a:t>
            </a:r>
          </a:p>
          <a:p>
            <a:endParaRPr lang="ru-RU" sz="1400" b="1" i="0" u="sng" dirty="0"/>
          </a:p>
          <a:p>
            <a:endParaRPr lang="ru-RU" sz="1400" b="1" i="0" u="sng" dirty="0"/>
          </a:p>
          <a:p>
            <a:endParaRPr lang="ru-RU" sz="1400" b="1" i="0" u="sng" dirty="0"/>
          </a:p>
          <a:p>
            <a:r>
              <a:rPr lang="ru-RU" sz="1400" b="1" i="0" u="sng" dirty="0">
                <a:solidFill>
                  <a:srgbClr val="C00000"/>
                </a:solidFill>
              </a:rPr>
              <a:t>Рекомендовать: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indent="-180975">
              <a:tabLst>
                <a:tab pos="358775" algn="l"/>
              </a:tabLst>
            </a:pPr>
            <a:r>
              <a:rPr lang="ru-RU" sz="1400" b="1" i="0" dirty="0"/>
              <a:t>1.     В 2023 году студентам и их научным руководителям приоритетно ориентироваться  на совместную публикацию статей в журналах из перечня ВАК. </a:t>
            </a:r>
          </a:p>
          <a:p>
            <a:pPr indent="-180975" algn="just"/>
            <a:r>
              <a:rPr lang="ru-RU" sz="1400" b="1" i="0" dirty="0"/>
              <a:t>2. Признать результаты научно-исследовательской деятельности студентов  и их руководителей удовлетворительными. </a:t>
            </a:r>
          </a:p>
          <a:p>
            <a:pPr indent="-180975" algn="just"/>
            <a:endParaRPr lang="ru-RU" sz="1400" b="1" i="0" u="sng" dirty="0"/>
          </a:p>
          <a:p>
            <a:pPr indent="-180975" algn="just"/>
            <a:endParaRPr lang="ru-RU" sz="1400" b="1" i="0" u="sng" dirty="0"/>
          </a:p>
          <a:p>
            <a:r>
              <a:rPr lang="ru-RU" sz="1400" b="1" i="0" u="sng" dirty="0">
                <a:solidFill>
                  <a:srgbClr val="C00000"/>
                </a:solidFill>
              </a:rPr>
              <a:t>Мероприятия по достижению плановых показателей эффективности ТИ(ф)СВФУ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indent="-180975">
              <a:buAutoNum type="arabicPeriod"/>
              <a:tabLst>
                <a:tab pos="358775" algn="l"/>
              </a:tabLst>
            </a:pPr>
            <a:r>
              <a:rPr lang="ru-RU" sz="1400" b="1" i="0" dirty="0"/>
              <a:t>Заведующим кафедрами обеспечить контроль за повышением качества внесения данных преподавателями кафедр  в системе ОАСИС . </a:t>
            </a:r>
          </a:p>
          <a:p>
            <a:pPr indent="-180975">
              <a:buAutoNum type="arabicPeriod"/>
              <a:tabLst>
                <a:tab pos="358775" algn="l"/>
              </a:tabLst>
            </a:pPr>
            <a:r>
              <a:rPr lang="ru-RU" sz="1400" b="1" i="0" dirty="0"/>
              <a:t>Активизировать привлечение  студентов к участию в научно-исследовательских темах на основе договоров ГПХ.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3399C07-20F0-4C45-9C14-4A4F9142CB95}"/>
              </a:ext>
            </a:extLst>
          </p:cNvPr>
          <p:cNvSpPr txBox="1">
            <a:spLocks/>
          </p:cNvSpPr>
          <p:nvPr/>
        </p:nvSpPr>
        <p:spPr>
          <a:xfrm>
            <a:off x="2047919" y="4920135"/>
            <a:ext cx="11167995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676533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2595</TotalTime>
  <Words>833</Words>
  <Application>Microsoft Office PowerPoint</Application>
  <PresentationFormat>Широкоэкранный</PresentationFormat>
  <Paragraphs>200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142</cp:revision>
  <cp:lastPrinted>2024-05-31T01:38:04Z</cp:lastPrinted>
  <dcterms:created xsi:type="dcterms:W3CDTF">2024-02-08T04:05:53Z</dcterms:created>
  <dcterms:modified xsi:type="dcterms:W3CDTF">2024-05-31T01:38:07Z</dcterms:modified>
</cp:coreProperties>
</file>