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8"/>
  </p:notesMasterIdLst>
  <p:handoutMasterIdLst>
    <p:handoutMasterId r:id="rId19"/>
  </p:handoutMasterIdLst>
  <p:sldIdLst>
    <p:sldId id="267" r:id="rId2"/>
    <p:sldId id="268" r:id="rId3"/>
    <p:sldId id="263" r:id="rId4"/>
    <p:sldId id="269" r:id="rId5"/>
    <p:sldId id="280" r:id="rId6"/>
    <p:sldId id="270" r:id="rId7"/>
    <p:sldId id="276" r:id="rId8"/>
    <p:sldId id="271" r:id="rId9"/>
    <p:sldId id="277" r:id="rId10"/>
    <p:sldId id="281" r:id="rId11"/>
    <p:sldId id="272" r:id="rId12"/>
    <p:sldId id="273" r:id="rId13"/>
    <p:sldId id="274" r:id="rId14"/>
    <p:sldId id="259" r:id="rId15"/>
    <p:sldId id="278" r:id="rId16"/>
    <p:sldId id="275" r:id="rId17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AE1"/>
    <a:srgbClr val="C7D2DB"/>
    <a:srgbClr val="DEE5EA"/>
    <a:srgbClr val="F0F3F6"/>
    <a:srgbClr val="C9D4DD"/>
    <a:srgbClr val="E2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pos="3840"/>
        <p:guide orient="horz" pos="30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4A054DC0-B555-41AF-AB4D-405863FA8F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040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16BB4E0-8578-4093-8F49-8ED91BE73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4691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6BB4E0-8578-4093-8F49-8ED91BE73AA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64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6BB4E0-8578-4093-8F49-8ED91BE73AA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42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39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2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8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94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7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08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92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1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9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7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8260-C609-40DA-8CC7-835E53F5FF41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42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836559" y="682647"/>
            <a:ext cx="7942041" cy="6005756"/>
            <a:chOff x="136364" y="602554"/>
            <a:chExt cx="11163839" cy="841752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36364" y="602554"/>
              <a:ext cx="11163839" cy="8417528"/>
              <a:chOff x="1129056" y="22958"/>
              <a:chExt cx="11163839" cy="8417528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1129056" y="22958"/>
                <a:ext cx="11163839" cy="8417528"/>
                <a:chOff x="8268291" y="-844574"/>
                <a:chExt cx="4104903" cy="3568208"/>
              </a:xfrm>
            </p:grpSpPr>
            <p:sp>
              <p:nvSpPr>
                <p:cNvPr id="13" name="Прямоугольник 12">
                  <a:extLst>
                    <a:ext uri="{FF2B5EF4-FFF2-40B4-BE49-F238E27FC236}">
                      <a16:creationId xmlns:a16="http://schemas.microsoft.com/office/drawing/2014/main" id="{E672F3DD-E9D9-48F2-8F57-671A0B52AC7E}"/>
                    </a:ext>
                  </a:extLst>
                </p:cNvPr>
                <p:cNvSpPr/>
                <p:nvPr/>
              </p:nvSpPr>
              <p:spPr>
                <a:xfrm rot="18763857">
                  <a:off x="9571779" y="-42025"/>
                  <a:ext cx="1800000" cy="1800000"/>
                </a:xfrm>
                <a:prstGeom prst="rect">
                  <a:avLst/>
                </a:prstGeom>
                <a:solidFill>
                  <a:srgbClr val="C9D4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4" name="Прямоугольник 13">
                  <a:extLst>
                    <a:ext uri="{FF2B5EF4-FFF2-40B4-BE49-F238E27FC236}">
                      <a16:creationId xmlns:a16="http://schemas.microsoft.com/office/drawing/2014/main" id="{29246B58-A552-4B0C-BB62-E4E7070E4B23}"/>
                    </a:ext>
                  </a:extLst>
                </p:cNvPr>
                <p:cNvSpPr/>
                <p:nvPr/>
              </p:nvSpPr>
              <p:spPr>
                <a:xfrm rot="18763857">
                  <a:off x="8268291" y="-844574"/>
                  <a:ext cx="1800000" cy="180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F6CC0067-FDE5-4E62-99E7-30C05E6BF985}"/>
                    </a:ext>
                  </a:extLst>
                </p:cNvPr>
                <p:cNvSpPr/>
                <p:nvPr/>
              </p:nvSpPr>
              <p:spPr>
                <a:xfrm rot="18763857">
                  <a:off x="11293194" y="800594"/>
                  <a:ext cx="1080000" cy="108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6" name="Прямоугольник 15">
                  <a:extLst>
                    <a:ext uri="{FF2B5EF4-FFF2-40B4-BE49-F238E27FC236}">
                      <a16:creationId xmlns:a16="http://schemas.microsoft.com/office/drawing/2014/main" id="{FB4B9BA7-9CD9-4F1B-A0C1-648D0CAD83A7}"/>
                    </a:ext>
                  </a:extLst>
                </p:cNvPr>
                <p:cNvSpPr/>
                <p:nvPr/>
              </p:nvSpPr>
              <p:spPr>
                <a:xfrm rot="18763857">
                  <a:off x="8934256" y="810149"/>
                  <a:ext cx="884365" cy="884365"/>
                </a:xfrm>
                <a:prstGeom prst="rect">
                  <a:avLst/>
                </a:prstGeom>
                <a:solidFill>
                  <a:srgbClr val="D1D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7" name="Прямоугольник 16">
                  <a:extLst>
                    <a:ext uri="{FF2B5EF4-FFF2-40B4-BE49-F238E27FC236}">
                      <a16:creationId xmlns:a16="http://schemas.microsoft.com/office/drawing/2014/main" id="{4B9B6657-AE05-4CDE-92C3-CBDC73C0D72E}"/>
                    </a:ext>
                  </a:extLst>
                </p:cNvPr>
                <p:cNvSpPr/>
                <p:nvPr/>
              </p:nvSpPr>
              <p:spPr>
                <a:xfrm rot="18763857">
                  <a:off x="11072701" y="2183634"/>
                  <a:ext cx="540000" cy="540000"/>
                </a:xfrm>
                <a:prstGeom prst="rect">
                  <a:avLst/>
                </a:prstGeom>
                <a:solidFill>
                  <a:srgbClr val="DEE5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</p:grp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FB4B9BA7-9CD9-4F1B-A0C1-648D0CAD83A7}"/>
                  </a:ext>
                </a:extLst>
              </p:cNvPr>
              <p:cNvSpPr/>
              <p:nvPr/>
            </p:nvSpPr>
            <p:spPr>
              <a:xfrm rot="18763857">
                <a:off x="7988726" y="521960"/>
                <a:ext cx="2547758" cy="2937206"/>
              </a:xfrm>
              <a:prstGeom prst="rect">
                <a:avLst/>
              </a:prstGeom>
              <a:solidFill>
                <a:srgbClr val="F0F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14"/>
              </a:p>
            </p:txBody>
          </p:sp>
        </p:grp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B4B9BA7-9CD9-4F1B-A0C1-648D0CAD83A7}"/>
                </a:ext>
              </a:extLst>
            </p:cNvPr>
            <p:cNvSpPr/>
            <p:nvPr/>
          </p:nvSpPr>
          <p:spPr>
            <a:xfrm rot="18763857">
              <a:off x="7269327" y="5628077"/>
              <a:ext cx="1866788" cy="2052771"/>
            </a:xfrm>
            <a:prstGeom prst="rect">
              <a:avLst/>
            </a:prstGeom>
            <a:solidFill>
              <a:srgbClr val="F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4"/>
            </a:p>
          </p:txBody>
        </p:sp>
      </p:grpSp>
      <p:sp>
        <p:nvSpPr>
          <p:cNvPr id="2" name="Заголовок 6"/>
          <p:cNvSpPr txBox="1">
            <a:spLocks/>
          </p:cNvSpPr>
          <p:nvPr/>
        </p:nvSpPr>
        <p:spPr>
          <a:xfrm>
            <a:off x="1485062" y="1413245"/>
            <a:ext cx="9229476" cy="17907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 ходе реализации Программы развития  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ТЕХНИЧЕСКОГО ИНСТИТУТА (ФИЛИАЛА) СВФУ в г. НЕРЮНГРИ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2023-2025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гг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Образовательная деятельность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5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48" y="1041922"/>
            <a:ext cx="11457491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2023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уч.г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в рамках освоения ОПОП проводится профессиональное обучение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программе 16199 «Оператор электронно-вычислительных и вычислительных машин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 в группах ПМ, ПИ,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ЭТ;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программе «Секретарь-администратор» (модуль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ИКТ в работе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секретаря-администратора) в группах ОФ, ЗФ. В 2023-2024 уч.г. всего 29 человек прошли обучение и получили свидетельства.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2023-2024 уч.г.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рамках цифровых кафедр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студенты ТИ (ф) СВФУ обучались по дополнительным образовательным программам, связанным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ИТ и цифровой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компетентностью (заявлено на обучение - 18 человек, прошли итоговый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ассесмент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- 10, получают дипломы в 2024 г. – 2 человека). 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выпускников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297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1838" y="1235353"/>
            <a:ext cx="1081453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2023-2024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45 студентов ТИ (ф) СВФУ прошли обучение по программе КПК «Современный документооборот».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Кафедра СД провела работу по изучению ПО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Renga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установлено 50 шт. ПО, изучение планируется 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рамках дисциплин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«Основы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nanoCAD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«Основы САПР», применение - в ходе курсового проектирования.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2024-2025 уч.г. кафедра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ЭПиАПП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предусмотрела изучение студентами ПО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(российского аналога ПО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MATLAB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в рамках ОПОП 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13.03.02 «Электроэнергетика и электротехника».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Установлено ПО, внесены коррективы в содержание РПД.</a:t>
            </a:r>
          </a:p>
          <a:p>
            <a:pPr algn="just"/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53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350" y="1323276"/>
            <a:ext cx="110002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Заключены договоры о целевом обучении с ООО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Эльгауголь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11 обучающихся специальности 21.05.04. – Горное дело.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рамках сотрудничества с предприятиями-партнерами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 студентов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ТИ (ф) СВФУ,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обучающихся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специальности 21.05.04 «Горное дело», специализации «Маркшейдерское дело», «Обогащение полезных ископаемых» по результатам успешной сдачи экзаменационных сессий 2022 года награждены именными стипендиями ООО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Эльгауголь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согласовании договор 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сетевом взаимодействии с ООО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УК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«Колмар»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 (помещения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практических и лабораторных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занятий, оборудование, ТСО, приборы и средства наглядности), необходимых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реализации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программы по специальности 21.05.04 «Горное дело», специализации «Обогащение полезных ископаемых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</a:t>
            </a:r>
          </a:p>
        </p:txBody>
      </p:sp>
    </p:spTree>
    <p:extLst>
      <p:ext uri="{BB962C8B-B14F-4D97-AF65-F5344CB8AC3E}">
        <p14:creationId xmlns:p14="http://schemas.microsoft.com/office/powerpoint/2010/main" val="3731255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79" y="1244145"/>
            <a:ext cx="114574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2023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ППС ТИ (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ф) СВФУ были разработаны следующие онлайн-курсы: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неорганической и органической химии»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(автор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Погуляева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И.А.);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«Основной язык (теоретический курс). Фонетика и фонология»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Яковлева Л.А.);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«Математика» (автор Самохина В.М.);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«Педагогика.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История образования и педагогической мысли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)» (автор Мамедова Л.В.);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«Педагогические технологии»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(автор Мамедова Л.В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«Информатика» (автор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Похорукова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М.Ю.).</a:t>
            </a: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разработанные онлайн-курсы размещены на открытом образовательном портале СВФУ и системе дистанционного обучения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Moodle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ТИ (ф) СВФУ.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 г. ППС ТИ (ф) СВФУ подали 23 заявки на разработку онлайн-курсов.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2023 году на ускоренное обучение по ИУП было переведено 36 студентов-заочников.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633916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492655"/>
              </p:ext>
            </p:extLst>
          </p:nvPr>
        </p:nvGraphicFramePr>
        <p:xfrm>
          <a:off x="236965" y="1106414"/>
          <a:ext cx="11834448" cy="35452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54888">
                  <a:extLst>
                    <a:ext uri="{9D8B030D-6E8A-4147-A177-3AD203B41FA5}">
                      <a16:colId xmlns:a16="http://schemas.microsoft.com/office/drawing/2014/main" val="2636011673"/>
                    </a:ext>
                  </a:extLst>
                </a:gridCol>
                <a:gridCol w="1087165">
                  <a:extLst>
                    <a:ext uri="{9D8B030D-6E8A-4147-A177-3AD203B41FA5}">
                      <a16:colId xmlns:a16="http://schemas.microsoft.com/office/drawing/2014/main" val="971729252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2769687187"/>
                    </a:ext>
                  </a:extLst>
                </a:gridCol>
                <a:gridCol w="602784">
                  <a:extLst>
                    <a:ext uri="{9D8B030D-6E8A-4147-A177-3AD203B41FA5}">
                      <a16:colId xmlns:a16="http://schemas.microsoft.com/office/drawing/2014/main" val="2655835860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39237890"/>
                    </a:ext>
                  </a:extLst>
                </a:gridCol>
                <a:gridCol w="592020">
                  <a:extLst>
                    <a:ext uri="{9D8B030D-6E8A-4147-A177-3AD203B41FA5}">
                      <a16:colId xmlns:a16="http://schemas.microsoft.com/office/drawing/2014/main" val="2273103395"/>
                    </a:ext>
                  </a:extLst>
                </a:gridCol>
                <a:gridCol w="570493">
                  <a:extLst>
                    <a:ext uri="{9D8B030D-6E8A-4147-A177-3AD203B41FA5}">
                      <a16:colId xmlns:a16="http://schemas.microsoft.com/office/drawing/2014/main" val="4167157419"/>
                    </a:ext>
                  </a:extLst>
                </a:gridCol>
              </a:tblGrid>
              <a:tr h="435589"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9285084"/>
                  </a:ext>
                </a:extLst>
              </a:tr>
              <a:tr h="378547">
                <a:tc gridSpan="7">
                  <a:txBody>
                    <a:bodyPr/>
                    <a:lstStyle/>
                    <a:p>
                      <a:pPr marL="0" marR="18415" lvl="0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качества образовательной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3554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9692319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онлайн-курсов, разработанных и внедренных в основные профессиональные образовательные программы </a:t>
                      </a:r>
                      <a:r>
                        <a:rPr kumimoji="0" lang="ru-RU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(нарастающим итогом)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173292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140317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017751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Доля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758857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154241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РАЗВИТИЯ, 2024 год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853378"/>
              </p:ext>
            </p:extLst>
          </p:nvPr>
        </p:nvGraphicFramePr>
        <p:xfrm>
          <a:off x="1011114" y="1570221"/>
          <a:ext cx="10462847" cy="4351340"/>
        </p:xfrm>
        <a:graphic>
          <a:graphicData uri="http://schemas.openxmlformats.org/drawingml/2006/table">
            <a:tbl>
              <a:tblPr firstRow="1" bandRow="1"/>
              <a:tblGrid>
                <a:gridCol w="5465419">
                  <a:extLst>
                    <a:ext uri="{9D8B030D-6E8A-4147-A177-3AD203B41FA5}">
                      <a16:colId xmlns:a16="http://schemas.microsoft.com/office/drawing/2014/main" val="1009636912"/>
                    </a:ext>
                  </a:extLst>
                </a:gridCol>
                <a:gridCol w="2374468">
                  <a:extLst>
                    <a:ext uri="{9D8B030D-6E8A-4147-A177-3AD203B41FA5}">
                      <a16:colId xmlns:a16="http://schemas.microsoft.com/office/drawing/2014/main" val="3240551173"/>
                    </a:ext>
                  </a:extLst>
                </a:gridCol>
                <a:gridCol w="1325284">
                  <a:extLst>
                    <a:ext uri="{9D8B030D-6E8A-4147-A177-3AD203B41FA5}">
                      <a16:colId xmlns:a16="http://schemas.microsoft.com/office/drawing/2014/main" val="2953654482"/>
                    </a:ext>
                  </a:extLst>
                </a:gridCol>
                <a:gridCol w="1297676">
                  <a:extLst>
                    <a:ext uri="{9D8B030D-6E8A-4147-A177-3AD203B41FA5}">
                      <a16:colId xmlns:a16="http://schemas.microsoft.com/office/drawing/2014/main" val="4203354486"/>
                    </a:ext>
                  </a:extLst>
                </a:gridCol>
              </a:tblGrid>
              <a:tr h="3815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 качества образовательной </a:t>
                      </a: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94508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Количество 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843525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Количество онлайн-курсов, разработанных и внедренных в основные профессиональные образовательные программы (нарастающим итогом)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 заявки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19166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Количество 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079016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Количество 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(1)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120321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Доля 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429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603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164" y="2202507"/>
            <a:ext cx="114574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Информацию принять к сведению.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Продолжить работу по реализации Программы развития ТИ (ф) СВФУ.</a:t>
            </a:r>
          </a:p>
          <a:p>
            <a:pPr algn="just">
              <a:lnSpc>
                <a:spcPct val="15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685654"/>
            <a:ext cx="11541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постановления: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2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869324" y="1149595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ПРИОРИТЕТЫ РАЗВИТИЯ ИНСТИТУТА В 2023-2025 гг.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27638" y="2136339"/>
            <a:ext cx="9601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Преодолеть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кадровый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голод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при институте колледж (т.е. начать при институте реализацию учебных программ СПО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Увеличить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образовательных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 ВО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94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227486" y="879196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ИЗМЕНЕНИЯ В ОБРАЗОВАТЕЛЬНОМ ПРОЦЕССЕ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901426" y="129790"/>
            <a:ext cx="2823497" cy="451591"/>
            <a:chOff x="8910218" y="437503"/>
            <a:chExt cx="2823497" cy="45159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931985" y="1484900"/>
            <a:ext cx="103309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СПО, увеличение программ высшего образования, ДПО и КПК полностью удовлетворяющей потребностям работодателей;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выпускников;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кадрами, а именно: практико-ориентированное обучение и наставничество; разработка непосредственно с работодателями ФГОС И ООП; открытие базовых кафедр.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7001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023" y="799100"/>
            <a:ext cx="1109589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 целью открытия на базе ТИ (ф) СВФУ программ СПО проводится работа по лицензированию основных профессиональных образовательных программ подготовки специалистов среднего звена. 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октябре 2023 г. ТИ (ф) СВФУ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подана заявка в «План работы по лицензированию новых направлений подготовки на 2024-2025 учебный год»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следующих программ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подготовки специалистов среднего звена (СПО):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38.02.01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Экономика и бухгалтерский учет (по отраслям), квалификация «бухгалтер»,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40.02.04 Юриспруденция, квалификация «юрист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40.02.02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Правоохранительная деятельность, квалификация «юрист»,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13.02.11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Техническая эксплуатация и обслуживание электрического и электромеханического оборудования (по отраслям), квалификация «техник»,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23.02.07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Техническое обслуживание и ремонт двигателей, систем и агрегатов автомобилей, квалификация «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специалист».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Все программы на базе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основного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общего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 среднего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общего образования (очная и заочная формы обучения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Подготовлено обоснование открытия новых образовательных программ (23.10.2023 г.).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4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033" y="799908"/>
            <a:ext cx="11457491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учетом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преемственности и возможности дальнейшего обучения в вузе разработан БУП по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специальности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38.02.01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Экономика и бухгалтерский учет (по отраслям), 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514350" marR="0" lvl="0" indent="-514350" algn="just" defTabSz="4572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Разработана программа подготовки (описание образовательной программы, рабочие программы дисциплин, проф. модулей, практик, программа воспитания, БУП, КУГ) по специальности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38.02.01 Экономика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бухгалтерский учет (по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отраслям).</a:t>
            </a:r>
          </a:p>
          <a:p>
            <a:pPr marL="514350" marR="0" lvl="0" indent="-514350" algn="just" defTabSz="4572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Заключены договоры о практической подготовке студентов СПО с МУ «Централизованная бухгалтерия муниципальных предприятий Нерюнгринского района», АО ХК «Якутуголь», ООО «Эльгауголь».</a:t>
            </a:r>
          </a:p>
          <a:p>
            <a:pPr marL="514350" marR="0" lvl="0" indent="-514350" algn="just" defTabSz="4572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Составлено заявление на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лицензирование специальности 38.02.01 Экономика и бухгалтерский учет (по отраслям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с приложениями.</a:t>
            </a:r>
          </a:p>
          <a:p>
            <a:pPr marL="514350" marR="0" lvl="0" indent="-514350" algn="just" defTabSz="4572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Необходимо доработать: положение о мастерской «Учебная бухгалтерия»; согласование ФОС с представителями работодателей; обеспечение специальных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условий для получения образования обучающимися с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ОВЗ (раздел 3 Приложения к лицензии).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А) Открытие на базе ТИ(Ф) СВФУ программ СПО</a:t>
            </a:r>
          </a:p>
        </p:txBody>
      </p:sp>
    </p:spTree>
    <p:extLst>
      <p:ext uri="{BB962C8B-B14F-4D97-AF65-F5344CB8AC3E}">
        <p14:creationId xmlns:p14="http://schemas.microsoft.com/office/powerpoint/2010/main" val="1927204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8699" y="1300818"/>
            <a:ext cx="103621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Кафедрой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ЭиСГД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проведена большая работа по открытию с 2024-2025 уч.г. нового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профиля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Экономика предприятия», направление подготовки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38.03.01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Экономика, очно-заочная форма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обучения.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Полностью разработана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утверждена </a:t>
            </a:r>
            <a:r>
              <a:rPr lang="ru-RU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</a:t>
            </a:r>
            <a:r>
              <a:rPr lang="ru-RU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направлению подготовки  38.03.01	Экономика, профиль «Экономика предприятий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Осуществляется набор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обучение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2024-2025 уч.г.</a:t>
            </a:r>
          </a:p>
          <a:p>
            <a:pPr algn="just" fontAlgn="b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48940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9348" y="1292026"/>
            <a:ext cx="102952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Кафедрой МиИ ведется работа по </a:t>
            </a:r>
            <a:r>
              <a:rPr lang="ru-RU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лицензированию нового направления подготовки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09.03.02 «Информационные системы и технологии» (лицензирование в 2024 г., реализация с 2025-2026 гг.) :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разработана заявка для открытия ОПОП (обоснование открытия);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 базовый учебный план;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заключены договоры о практической подготовке;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ведется работа по разработке ОПОП (РПД, РПП, ФОС, ГИА и др.)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646764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1" y="1217768"/>
            <a:ext cx="102711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2025 г. планируется открытие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нового профиля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ОПОП: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45.03.01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Филология, профиль «Филологический консалтинг».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2. С 2025 года кафедра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ПиМНО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планирует открыть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новое направление подготовки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44.03.03 Специальное (дефектологическое) образование (заочная форма обучения). Разработан базовый учебный план, подготовлен пакет документов для открытия программы, проведена работа с работодателями, составлены договоры на практическую подготовку, ведется работа по подготовке учебно-методических материалов (РПД, РПП, ФОС, ГИА и др.).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увеличение 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22059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0" y="1217768"/>
            <a:ext cx="103196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Отделом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ФКСиДО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2024 году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доп.соглашению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Договору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 совместной образовательной деятельности с АО ГОК "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Инаглинский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" были обучены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программе профессиональной переподготовки "Обогащение полезных ископаемых" 9 человек;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АО ГОК "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Денисовский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" по программе профессиональной переподготовки "Обогащение полезных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ископаемых» обучено 4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человека; </a:t>
            </a:r>
          </a:p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договору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Нерюнгринской районной администрацией по программе профессиональной переподготовки "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Техносферная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безопаснсть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Охрана труда" обучен 1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слушатель.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увеличение программ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ДПО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КПК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запросам работодателей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2272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14651</TotalTime>
  <Words>1448</Words>
  <Application>Microsoft Office PowerPoint</Application>
  <PresentationFormat>Широкоэкранный</PresentationFormat>
  <Paragraphs>154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92</cp:revision>
  <cp:lastPrinted>2024-07-01T02:52:54Z</cp:lastPrinted>
  <dcterms:created xsi:type="dcterms:W3CDTF">2022-04-04T01:01:24Z</dcterms:created>
  <dcterms:modified xsi:type="dcterms:W3CDTF">2024-07-01T04:04:41Z</dcterms:modified>
</cp:coreProperties>
</file>