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65" r:id="rId2"/>
    <p:sldId id="257" r:id="rId3"/>
    <p:sldId id="258" r:id="rId4"/>
    <p:sldId id="286" r:id="rId5"/>
    <p:sldId id="287" r:id="rId6"/>
  </p:sldIdLst>
  <p:sldSz cx="12192000" cy="6858000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10F8"/>
    <a:srgbClr val="0E223D"/>
    <a:srgbClr val="26DC18"/>
    <a:srgbClr val="2C05B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29837" cy="498236"/>
          </a:xfrm>
          <a:prstGeom prst="rect">
            <a:avLst/>
          </a:prstGeom>
        </p:spPr>
        <p:txBody>
          <a:bodyPr vert="horz" lIns="90882" tIns="45441" rIns="90882" bIns="45441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29761" y="1"/>
            <a:ext cx="2929837" cy="498236"/>
          </a:xfrm>
          <a:prstGeom prst="rect">
            <a:avLst/>
          </a:prstGeom>
        </p:spPr>
        <p:txBody>
          <a:bodyPr vert="horz" lIns="90882" tIns="45441" rIns="90882" bIns="45441" rtlCol="0"/>
          <a:lstStyle>
            <a:lvl1pPr algn="r">
              <a:defRPr sz="1200"/>
            </a:lvl1pPr>
          </a:lstStyle>
          <a:p>
            <a:r>
              <a:rPr lang="ru-RU" smtClean="0"/>
              <a:t>Приложение 4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4277"/>
            <a:ext cx="2929837" cy="498236"/>
          </a:xfrm>
          <a:prstGeom prst="rect">
            <a:avLst/>
          </a:prstGeom>
        </p:spPr>
        <p:txBody>
          <a:bodyPr vert="horz" lIns="90882" tIns="45441" rIns="90882" bIns="45441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29761" y="9444277"/>
            <a:ext cx="2929837" cy="498236"/>
          </a:xfrm>
          <a:prstGeom prst="rect">
            <a:avLst/>
          </a:prstGeom>
        </p:spPr>
        <p:txBody>
          <a:bodyPr vert="horz" lIns="90882" tIns="45441" rIns="90882" bIns="45441" rtlCol="0" anchor="b"/>
          <a:lstStyle>
            <a:lvl1pPr algn="r">
              <a:defRPr sz="1200"/>
            </a:lvl1pPr>
          </a:lstStyle>
          <a:p>
            <a:fld id="{CA8CC718-CA92-4E60-88D1-309D0D236B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1646623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29837" cy="498236"/>
          </a:xfrm>
          <a:prstGeom prst="rect">
            <a:avLst/>
          </a:prstGeom>
        </p:spPr>
        <p:txBody>
          <a:bodyPr vert="horz" lIns="90882" tIns="45441" rIns="90882" bIns="45441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761" y="1"/>
            <a:ext cx="2929837" cy="498236"/>
          </a:xfrm>
          <a:prstGeom prst="rect">
            <a:avLst/>
          </a:prstGeom>
        </p:spPr>
        <p:txBody>
          <a:bodyPr vert="horz" lIns="90882" tIns="45441" rIns="90882" bIns="45441" rtlCol="0"/>
          <a:lstStyle>
            <a:lvl1pPr algn="r">
              <a:defRPr sz="1200"/>
            </a:lvl1pPr>
          </a:lstStyle>
          <a:p>
            <a:r>
              <a:rPr lang="ru-RU" smtClean="0"/>
              <a:t>Приложение 4</a:t>
            </a:r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98463" y="1243013"/>
            <a:ext cx="5964237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882" tIns="45441" rIns="90882" bIns="45441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117" y="4785608"/>
            <a:ext cx="5408930" cy="3914488"/>
          </a:xfrm>
          <a:prstGeom prst="rect">
            <a:avLst/>
          </a:prstGeom>
        </p:spPr>
        <p:txBody>
          <a:bodyPr vert="horz" lIns="90882" tIns="45441" rIns="90882" bIns="45441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4277"/>
            <a:ext cx="2929837" cy="498236"/>
          </a:xfrm>
          <a:prstGeom prst="rect">
            <a:avLst/>
          </a:prstGeom>
        </p:spPr>
        <p:txBody>
          <a:bodyPr vert="horz" lIns="90882" tIns="45441" rIns="90882" bIns="45441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761" y="9444277"/>
            <a:ext cx="2929837" cy="498236"/>
          </a:xfrm>
          <a:prstGeom prst="rect">
            <a:avLst/>
          </a:prstGeom>
        </p:spPr>
        <p:txBody>
          <a:bodyPr vert="horz" lIns="90882" tIns="45441" rIns="90882" bIns="45441" rtlCol="0" anchor="b"/>
          <a:lstStyle>
            <a:lvl1pPr algn="r">
              <a:defRPr sz="1200"/>
            </a:lvl1pPr>
          </a:lstStyle>
          <a:p>
            <a:fld id="{FF6BF659-604A-4470-BBB3-19EE84AC69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8727451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4F75C-E85F-4CC3-A29A-3A70A2F26DE5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B16EF-5CE2-414B-ABCE-69932D76D6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92643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4F75C-E85F-4CC3-A29A-3A70A2F26DE5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B16EF-5CE2-414B-ABCE-69932D76D6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61372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4F75C-E85F-4CC3-A29A-3A70A2F26DE5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B16EF-5CE2-414B-ABCE-69932D76D6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53602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4F75C-E85F-4CC3-A29A-3A70A2F26DE5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B16EF-5CE2-414B-ABCE-69932D76D6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34326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4F75C-E85F-4CC3-A29A-3A70A2F26DE5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B16EF-5CE2-414B-ABCE-69932D76D6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93386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4F75C-E85F-4CC3-A29A-3A70A2F26DE5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B16EF-5CE2-414B-ABCE-69932D76D6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80464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4F75C-E85F-4CC3-A29A-3A70A2F26DE5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B16EF-5CE2-414B-ABCE-69932D76D6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88720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4F75C-E85F-4CC3-A29A-3A70A2F26DE5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B16EF-5CE2-414B-ABCE-69932D76D6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83066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4F75C-E85F-4CC3-A29A-3A70A2F26DE5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B16EF-5CE2-414B-ABCE-69932D76D6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71253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4F75C-E85F-4CC3-A29A-3A70A2F26DE5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B16EF-5CE2-414B-ABCE-69932D76D6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80870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4F75C-E85F-4CC3-A29A-3A70A2F26DE5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B16EF-5CE2-414B-ABCE-69932D76D6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35084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E4F75C-E85F-4CC3-A29A-3A70A2F26DE5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7B16EF-5CE2-414B-ABCE-69932D76D6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3428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94" y="207819"/>
            <a:ext cx="681642" cy="74980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0425" y="5957054"/>
            <a:ext cx="1071818" cy="758071"/>
          </a:xfrm>
          <a:prstGeom prst="rect">
            <a:avLst/>
          </a:prstGeom>
        </p:spPr>
      </p:pic>
      <p:sp>
        <p:nvSpPr>
          <p:cNvPr id="19" name="Половина рамки 18"/>
          <p:cNvSpPr/>
          <p:nvPr/>
        </p:nvSpPr>
        <p:spPr>
          <a:xfrm rot="10800000">
            <a:off x="191194" y="207819"/>
            <a:ext cx="1047750" cy="866775"/>
          </a:xfrm>
          <a:prstGeom prst="halfFrame">
            <a:avLst>
              <a:gd name="adj1" fmla="val 1656"/>
              <a:gd name="adj2" fmla="val 15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872836" y="818147"/>
            <a:ext cx="366108" cy="256448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17871" y="792482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i="1" dirty="0" smtClean="0">
                <a:solidFill>
                  <a:srgbClr val="2C10F8"/>
                </a:solidFill>
              </a:rPr>
              <a:t>1</a:t>
            </a:r>
            <a:endParaRPr lang="ru-RU" sz="1400" b="1" i="1" dirty="0">
              <a:solidFill>
                <a:srgbClr val="2C10F8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055890" y="166654"/>
            <a:ext cx="1034552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600" dirty="0" smtClean="0">
                <a:latin typeface="Times New Roman" panose="02020603050405020304" pitchFamily="18" charset="0"/>
              </a:rPr>
              <a:t>Министерство </a:t>
            </a:r>
            <a:r>
              <a:rPr lang="ru-RU" sz="1600" dirty="0">
                <a:latin typeface="Times New Roman" panose="02020603050405020304" pitchFamily="18" charset="0"/>
              </a:rPr>
              <a:t>науки и высшего образования Российской Федерации</a:t>
            </a:r>
            <a:endParaRPr lang="ru-RU" sz="1600" dirty="0"/>
          </a:p>
          <a:p>
            <a:pPr algn="ctr"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</a:rPr>
              <a:t>Федеральное государственное автономное образовательное </a:t>
            </a:r>
            <a:r>
              <a:rPr lang="ru-RU" sz="1600" dirty="0" smtClean="0">
                <a:latin typeface="Times New Roman" panose="02020603050405020304" pitchFamily="18" charset="0"/>
              </a:rPr>
              <a:t>учреждение высшего </a:t>
            </a:r>
            <a:r>
              <a:rPr lang="ru-RU" sz="1600" dirty="0">
                <a:latin typeface="Times New Roman" panose="02020603050405020304" pitchFamily="18" charset="0"/>
              </a:rPr>
              <a:t>образования</a:t>
            </a:r>
            <a:endParaRPr lang="ru-RU" sz="1600" dirty="0"/>
          </a:p>
          <a:p>
            <a:pPr algn="ctr"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</a:rPr>
              <a:t>«СЕВЕРО-ВОСТОЧНЫЙ ФЕДЕРАЛЬНЫЙ УНИВЕРСИТЕТ</a:t>
            </a:r>
            <a:endParaRPr lang="ru-RU" sz="1600" dirty="0"/>
          </a:p>
          <a:p>
            <a:pPr algn="ctr"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</a:rPr>
              <a:t>ИМЕНИ М.К.АММОСОВА»</a:t>
            </a:r>
            <a:endParaRPr lang="ru-RU" sz="1600" dirty="0"/>
          </a:p>
          <a:p>
            <a:pPr algn="ctr"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</a:rPr>
              <a:t>Технический институт (филиал) в г. Нерюнгри</a:t>
            </a:r>
            <a:endParaRPr lang="ru-RU" sz="1600" dirty="0"/>
          </a:p>
          <a:p>
            <a:pPr algn="ctr"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</a:rPr>
              <a:t>(ТИ (ф) СВФУ)</a:t>
            </a:r>
            <a:endParaRPr lang="ru-RU" sz="1600" dirty="0">
              <a:effectLst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006438" y="2715274"/>
            <a:ext cx="6096000" cy="201593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500" b="1" dirty="0" smtClean="0">
                <a:cs typeface="Times New Roman" panose="02020603050405020304" pitchFamily="18" charset="0"/>
              </a:rPr>
              <a:t>ПЛАН РАБОТЫ</a:t>
            </a:r>
            <a:endParaRPr lang="ru-RU" sz="2500" b="1" dirty="0"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2500" b="1" dirty="0" smtClean="0">
                <a:cs typeface="Times New Roman" panose="02020603050405020304" pitchFamily="18" charset="0"/>
              </a:rPr>
              <a:t>НАУЧНО-ТЕХНИЧЕСКОГО СОВЕТА ТЕХНИЧЕСКОГО </a:t>
            </a:r>
            <a:r>
              <a:rPr lang="ru-RU" sz="2500" b="1" dirty="0">
                <a:cs typeface="Times New Roman" panose="02020603050405020304" pitchFamily="18" charset="0"/>
              </a:rPr>
              <a:t>ИНСТИТУТА</a:t>
            </a:r>
          </a:p>
          <a:p>
            <a:pPr algn="ctr">
              <a:spcAft>
                <a:spcPts val="0"/>
              </a:spcAft>
            </a:pPr>
            <a:r>
              <a:rPr lang="ru-RU" sz="2500" b="1" dirty="0">
                <a:cs typeface="Times New Roman" panose="02020603050405020304" pitchFamily="18" charset="0"/>
              </a:rPr>
              <a:t> (ФИЛИАЛА) ФГАОУ ВО «СВФУ»</a:t>
            </a:r>
          </a:p>
          <a:p>
            <a:pPr algn="ctr"/>
            <a:r>
              <a:rPr lang="ru-RU" sz="2500" b="1" dirty="0" smtClean="0">
                <a:cs typeface="Times New Roman" panose="02020603050405020304" pitchFamily="18" charset="0"/>
              </a:rPr>
              <a:t>в 2024 году</a:t>
            </a:r>
            <a:endParaRPr lang="ru-RU" sz="2500" b="1" dirty="0"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637913" y="5953883"/>
            <a:ext cx="8330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2024 г.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5642935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94" y="207819"/>
            <a:ext cx="681642" cy="74980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5395" y="5769605"/>
            <a:ext cx="1336848" cy="945520"/>
          </a:xfrm>
          <a:prstGeom prst="rect">
            <a:avLst/>
          </a:prstGeom>
        </p:spPr>
      </p:pic>
      <p:sp>
        <p:nvSpPr>
          <p:cNvPr id="19" name="Половина рамки 18"/>
          <p:cNvSpPr/>
          <p:nvPr/>
        </p:nvSpPr>
        <p:spPr>
          <a:xfrm rot="10800000">
            <a:off x="191194" y="207819"/>
            <a:ext cx="1047750" cy="866775"/>
          </a:xfrm>
          <a:prstGeom prst="halfFrame">
            <a:avLst>
              <a:gd name="adj1" fmla="val 1656"/>
              <a:gd name="adj2" fmla="val 15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Rectangle 24"/>
          <p:cNvSpPr>
            <a:spLocks noChangeArrowheads="1"/>
          </p:cNvSpPr>
          <p:nvPr/>
        </p:nvSpPr>
        <p:spPr bwMode="auto">
          <a:xfrm>
            <a:off x="3541282" y="123994"/>
            <a:ext cx="6373604" cy="369332"/>
          </a:xfrm>
          <a:prstGeom prst="rect">
            <a:avLst/>
          </a:prstGeom>
          <a:extLst/>
        </p:spPr>
        <p:txBody>
          <a:bodyPr wrap="none">
            <a:spAutoFit/>
          </a:bodyPr>
          <a:lstStyle/>
          <a:p>
            <a:pPr algn="ctr"/>
            <a:r>
              <a:rPr lang="ru-RU" altLang="ru-RU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ПОРЯДОК ФОРМИРОВАНИЯ ПЛАНА НТС ТИ (Ф) СВФУ В 2024 Г.</a:t>
            </a:r>
            <a:endParaRPr lang="ru-RU" altLang="ru-RU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cs typeface="Arial" charset="0"/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872836" y="818147"/>
            <a:ext cx="366108" cy="256448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917871" y="792482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i="1" dirty="0" smtClean="0">
                <a:solidFill>
                  <a:srgbClr val="2C10F8"/>
                </a:solidFill>
              </a:rPr>
              <a:t>2</a:t>
            </a:r>
            <a:endParaRPr lang="ru-RU" sz="1400" b="1" i="1" dirty="0">
              <a:solidFill>
                <a:srgbClr val="2C10F8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72410" y="3043115"/>
            <a:ext cx="8004998" cy="3387164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</p:pic>
      <p:grpSp>
        <p:nvGrpSpPr>
          <p:cNvPr id="46" name="Группа 8"/>
          <p:cNvGrpSpPr>
            <a:grpSpLocks/>
          </p:cNvGrpSpPr>
          <p:nvPr/>
        </p:nvGrpSpPr>
        <p:grpSpPr bwMode="auto">
          <a:xfrm>
            <a:off x="4324016" y="653011"/>
            <a:ext cx="4704481" cy="689397"/>
            <a:chOff x="19050" y="76355"/>
            <a:chExt cx="3540663" cy="397251"/>
          </a:xfrm>
          <a:solidFill>
            <a:schemeClr val="accent2">
              <a:lumMod val="40000"/>
              <a:lumOff val="60000"/>
            </a:schemeClr>
          </a:solidFill>
        </p:grpSpPr>
        <p:sp>
          <p:nvSpPr>
            <p:cNvPr id="47" name="Скругленный прямоугольник 46"/>
            <p:cNvSpPr/>
            <p:nvPr/>
          </p:nvSpPr>
          <p:spPr>
            <a:xfrm>
              <a:off x="32288" y="76355"/>
              <a:ext cx="3527425" cy="397251"/>
            </a:xfrm>
            <a:prstGeom prst="roundRect">
              <a:avLst/>
            </a:prstGeom>
            <a:grpFill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Скругленный прямоугольник 4"/>
            <p:cNvSpPr/>
            <p:nvPr/>
          </p:nvSpPr>
          <p:spPr>
            <a:xfrm>
              <a:off x="19050" y="87417"/>
              <a:ext cx="3489325" cy="359115"/>
            </a:xfrm>
            <a:prstGeom prst="rect">
              <a:avLst/>
            </a:prstGeom>
            <a:grpFill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38100" tIns="38100" rIns="38100" bIns="38100" spcCol="1270" anchor="ctr"/>
            <a:lstStyle/>
            <a:p>
              <a:pPr algn="ctr">
                <a:spcAft>
                  <a:spcPts val="0"/>
                </a:spcAft>
              </a:pPr>
              <a:r>
                <a:rPr lang="ru-RU" sz="14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ГРАФИК УТВЕРЖДЕНИЯ ПЛАНА НТС ТИ (Ф) СВФУ</a:t>
              </a:r>
            </a:p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endParaRPr lang="ru-RU" sz="12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9" name="Группа 8"/>
          <p:cNvGrpSpPr>
            <a:grpSpLocks/>
          </p:cNvGrpSpPr>
          <p:nvPr/>
        </p:nvGrpSpPr>
        <p:grpSpPr bwMode="auto">
          <a:xfrm>
            <a:off x="467484" y="1592877"/>
            <a:ext cx="3540663" cy="539856"/>
            <a:chOff x="19050" y="76355"/>
            <a:chExt cx="3540663" cy="397251"/>
          </a:xfrm>
          <a:solidFill>
            <a:schemeClr val="accent4">
              <a:lumMod val="40000"/>
              <a:lumOff val="60000"/>
            </a:schemeClr>
          </a:solidFill>
        </p:grpSpPr>
        <p:sp>
          <p:nvSpPr>
            <p:cNvPr id="50" name="Скругленный прямоугольник 49"/>
            <p:cNvSpPr/>
            <p:nvPr/>
          </p:nvSpPr>
          <p:spPr>
            <a:xfrm>
              <a:off x="32288" y="76355"/>
              <a:ext cx="3527425" cy="397251"/>
            </a:xfrm>
            <a:prstGeom prst="roundRect">
              <a:avLst/>
            </a:prstGeom>
            <a:grpFill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Скругленный прямоугольник 4"/>
            <p:cNvSpPr/>
            <p:nvPr/>
          </p:nvSpPr>
          <p:spPr>
            <a:xfrm>
              <a:off x="19050" y="87417"/>
              <a:ext cx="3489325" cy="359115"/>
            </a:xfrm>
            <a:prstGeom prst="rect">
              <a:avLst/>
            </a:prstGeom>
            <a:grpFill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38100" tIns="38100" rIns="38100" bIns="38100" spcCol="1270" anchor="ctr"/>
            <a:lstStyle/>
            <a:p>
              <a:pPr algn="ctr">
                <a:tabLst>
                  <a:tab pos="457200" algn="l"/>
                </a:tabLst>
              </a:pPr>
              <a:r>
                <a:rPr lang="ru-RU" sz="1400" b="1" dirty="0" smtClean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ЯНВАРЬ 2024</a:t>
              </a:r>
              <a:endParaRPr lang="ru-RU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3" name="Группа 8"/>
          <p:cNvGrpSpPr>
            <a:grpSpLocks/>
          </p:cNvGrpSpPr>
          <p:nvPr/>
        </p:nvGrpSpPr>
        <p:grpSpPr bwMode="auto">
          <a:xfrm>
            <a:off x="8074717" y="1563943"/>
            <a:ext cx="3680338" cy="539856"/>
            <a:chOff x="19050" y="76355"/>
            <a:chExt cx="3540663" cy="397251"/>
          </a:xfrm>
          <a:solidFill>
            <a:schemeClr val="accent4">
              <a:lumMod val="40000"/>
              <a:lumOff val="60000"/>
            </a:schemeClr>
          </a:solidFill>
        </p:grpSpPr>
        <p:sp>
          <p:nvSpPr>
            <p:cNvPr id="54" name="Скругленный прямоугольник 53"/>
            <p:cNvSpPr/>
            <p:nvPr/>
          </p:nvSpPr>
          <p:spPr>
            <a:xfrm>
              <a:off x="32288" y="76355"/>
              <a:ext cx="3527425" cy="397251"/>
            </a:xfrm>
            <a:prstGeom prst="roundRect">
              <a:avLst/>
            </a:prstGeom>
            <a:grpFill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5" name="Скругленный прямоугольник 4"/>
            <p:cNvSpPr/>
            <p:nvPr/>
          </p:nvSpPr>
          <p:spPr>
            <a:xfrm>
              <a:off x="19050" y="87417"/>
              <a:ext cx="3489325" cy="359115"/>
            </a:xfrm>
            <a:prstGeom prst="rect">
              <a:avLst/>
            </a:prstGeom>
            <a:grpFill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38100" tIns="38100" rIns="38100" bIns="38100" spcCol="1270" anchor="ctr"/>
            <a:lstStyle/>
            <a:p>
              <a:pPr algn="ctr" defTabSz="4445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400" b="1" dirty="0" smtClean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ИЮНЬ 2024</a:t>
              </a:r>
              <a:endParaRPr lang="ru-RU" sz="1400" b="1" i="1" dirty="0"/>
            </a:p>
          </p:txBody>
        </p:sp>
      </p:grpSp>
      <p:cxnSp>
        <p:nvCxnSpPr>
          <p:cNvPr id="56" name="Прямая со стрелкой 55"/>
          <p:cNvCxnSpPr>
            <a:endCxn id="51" idx="0"/>
          </p:cNvCxnSpPr>
          <p:nvPr/>
        </p:nvCxnSpPr>
        <p:spPr>
          <a:xfrm flipH="1">
            <a:off x="2212147" y="1295423"/>
            <a:ext cx="3996604" cy="312487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 стрелкой 56"/>
          <p:cNvCxnSpPr>
            <a:endCxn id="55" idx="0"/>
          </p:cNvCxnSpPr>
          <p:nvPr/>
        </p:nvCxnSpPr>
        <p:spPr>
          <a:xfrm>
            <a:off x="5954691" y="1298461"/>
            <a:ext cx="3933514" cy="280515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Rectangle 24"/>
          <p:cNvSpPr>
            <a:spLocks noChangeArrowheads="1"/>
          </p:cNvSpPr>
          <p:nvPr/>
        </p:nvSpPr>
        <p:spPr bwMode="auto">
          <a:xfrm>
            <a:off x="3802506" y="2584019"/>
            <a:ext cx="5144806" cy="369332"/>
          </a:xfrm>
          <a:prstGeom prst="rect">
            <a:avLst/>
          </a:prstGeom>
          <a:extLst/>
        </p:spPr>
        <p:txBody>
          <a:bodyPr wrap="none">
            <a:spAutoFit/>
          </a:bodyPr>
          <a:lstStyle/>
          <a:p>
            <a:pPr algn="ctr"/>
            <a:r>
              <a:rPr lang="ru-RU" altLang="ru-RU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БЛАНК ОПРОСА СТРУКТУРНЫХ ПОДРАЗДЕЛЕНИЙ </a:t>
            </a:r>
            <a:endParaRPr lang="ru-RU" altLang="ru-RU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44190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94" y="207819"/>
            <a:ext cx="681642" cy="74980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0800" y="5989746"/>
            <a:ext cx="1071818" cy="758071"/>
          </a:xfrm>
          <a:prstGeom prst="rect">
            <a:avLst/>
          </a:prstGeom>
        </p:spPr>
      </p:pic>
      <p:sp>
        <p:nvSpPr>
          <p:cNvPr id="19" name="Половина рамки 18"/>
          <p:cNvSpPr/>
          <p:nvPr/>
        </p:nvSpPr>
        <p:spPr>
          <a:xfrm rot="10800000">
            <a:off x="191194" y="207819"/>
            <a:ext cx="1047750" cy="866775"/>
          </a:xfrm>
          <a:prstGeom prst="halfFrame">
            <a:avLst>
              <a:gd name="adj1" fmla="val 1656"/>
              <a:gd name="adj2" fmla="val 15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872836" y="818147"/>
            <a:ext cx="366108" cy="256448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17871" y="792482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i="1" dirty="0" smtClean="0">
                <a:solidFill>
                  <a:srgbClr val="2C10F8"/>
                </a:solidFill>
              </a:rPr>
              <a:t>3</a:t>
            </a:r>
            <a:endParaRPr lang="ru-RU" sz="1400" b="1" i="1" dirty="0">
              <a:solidFill>
                <a:srgbClr val="2C10F8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06496" y="519635"/>
            <a:ext cx="2136596" cy="1495617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465610" y="582722"/>
            <a:ext cx="848896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Font typeface="+mj-lt"/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Утверждение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плана работы НТС ТИ (ф) СВФУ на первую половину 2024 г.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buFont typeface="+mj-lt"/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Итоговый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отчет по работе НТС за 2023.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82563" lvl="0" indent="-182563" algn="just">
              <a:buFont typeface="+mj-lt"/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XXIV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Всероссийская научно-практическая конференция молодых ученых, аспирантов и студентов в г. Нерюнгри (о сроках, формате проведения).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buFont typeface="+mj-lt"/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Утверждение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нормативной документации.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465610" y="2436230"/>
            <a:ext cx="8488966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9875" indent="-269875" algn="just"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Отчет о НИР ТИ (ф) СВФУ в 2023 г. План НИР ТИ (ф) СВФУ на 2024 г.</a:t>
            </a:r>
          </a:p>
          <a:p>
            <a:pPr marL="269875" indent="-269875" algn="just"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 проведении конкурса грантов ТИ (ф) СВФУ в 2024 г. (Рассмотрение поступивших технических заданий по Гранту директора).</a:t>
            </a:r>
          </a:p>
          <a:p>
            <a:pPr marL="269875" indent="-269875" algn="just"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 подготовке XXIV Всероссийской научно-практической конференции молодых ученых, аспирантов и студентов в г. Нерюнгри (утверждение положения и информационного письма).</a:t>
            </a:r>
          </a:p>
          <a:p>
            <a:pPr marL="269875" indent="-269875" algn="just"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Инициативные темы научно-исследовательских работ кафедр ТИ (ф) СВФУ.</a:t>
            </a:r>
          </a:p>
          <a:p>
            <a:pPr marL="269875" indent="-269875" algn="just"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Разное (Рассмотрение и утверждение документации XV Региональной научно-практической конференции «Психолого-педагогическое сопровождение участников образовательного процесса: Образование. Традиции. Инновации», дата проведения: 22 марта 2024 г. (каф.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ПиМНО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))</a:t>
            </a: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flipV="1">
            <a:off x="2752825" y="2060050"/>
            <a:ext cx="9329793" cy="96009"/>
          </a:xfrm>
          <a:prstGeom prst="line">
            <a:avLst/>
          </a:prstGeom>
          <a:ln w="19050">
            <a:solidFill>
              <a:srgbClr val="0E22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V="1">
            <a:off x="2905225" y="2103886"/>
            <a:ext cx="9177393" cy="117949"/>
          </a:xfrm>
          <a:prstGeom prst="line">
            <a:avLst/>
          </a:prstGeom>
          <a:ln w="19050">
            <a:solidFill>
              <a:srgbClr val="0E22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V="1">
            <a:off x="3057625" y="2153235"/>
            <a:ext cx="9024993" cy="134376"/>
          </a:xfrm>
          <a:prstGeom prst="line">
            <a:avLst/>
          </a:prstGeom>
          <a:ln w="19050">
            <a:solidFill>
              <a:srgbClr val="0E22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V="1">
            <a:off x="2741594" y="5485044"/>
            <a:ext cx="9329793" cy="96009"/>
          </a:xfrm>
          <a:prstGeom prst="line">
            <a:avLst/>
          </a:prstGeom>
          <a:ln w="19050">
            <a:solidFill>
              <a:srgbClr val="0E22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flipV="1">
            <a:off x="2893994" y="5528880"/>
            <a:ext cx="9177393" cy="117949"/>
          </a:xfrm>
          <a:prstGeom prst="line">
            <a:avLst/>
          </a:prstGeom>
          <a:ln w="19050">
            <a:solidFill>
              <a:srgbClr val="0E22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flipV="1">
            <a:off x="3046394" y="5578229"/>
            <a:ext cx="9024993" cy="134376"/>
          </a:xfrm>
          <a:prstGeom prst="line">
            <a:avLst/>
          </a:prstGeom>
          <a:ln w="19050">
            <a:solidFill>
              <a:srgbClr val="0E22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Рисунок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38944" y="2404124"/>
            <a:ext cx="2136596" cy="1504121"/>
          </a:xfrm>
          <a:prstGeom prst="rect">
            <a:avLst/>
          </a:prstGeom>
        </p:spPr>
      </p:pic>
      <p:sp>
        <p:nvSpPr>
          <p:cNvPr id="23" name="Rectangle 24"/>
          <p:cNvSpPr>
            <a:spLocks noChangeArrowheads="1"/>
          </p:cNvSpPr>
          <p:nvPr/>
        </p:nvSpPr>
        <p:spPr bwMode="auto">
          <a:xfrm>
            <a:off x="4234381" y="96877"/>
            <a:ext cx="5671937" cy="369332"/>
          </a:xfrm>
          <a:prstGeom prst="rect">
            <a:avLst/>
          </a:prstGeom>
          <a:extLst/>
        </p:spPr>
        <p:txBody>
          <a:bodyPr wrap="none">
            <a:spAutoFit/>
          </a:bodyPr>
          <a:lstStyle/>
          <a:p>
            <a:pPr algn="ctr"/>
            <a:r>
              <a:rPr lang="ru-RU" altLang="ru-RU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ПОВЕСТКА ЗАСЕДАНИЯ  НА  1-е ПОЛУГОДИЕ 2024 ГОДА</a:t>
            </a:r>
            <a:endParaRPr lang="ru-RU" altLang="ru-RU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63024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94" y="207819"/>
            <a:ext cx="681642" cy="74980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0800" y="5989746"/>
            <a:ext cx="1071818" cy="758071"/>
          </a:xfrm>
          <a:prstGeom prst="rect">
            <a:avLst/>
          </a:prstGeom>
        </p:spPr>
      </p:pic>
      <p:sp>
        <p:nvSpPr>
          <p:cNvPr id="19" name="Половина рамки 18"/>
          <p:cNvSpPr/>
          <p:nvPr/>
        </p:nvSpPr>
        <p:spPr>
          <a:xfrm rot="10800000">
            <a:off x="191194" y="207819"/>
            <a:ext cx="1047750" cy="866775"/>
          </a:xfrm>
          <a:prstGeom prst="halfFrame">
            <a:avLst>
              <a:gd name="adj1" fmla="val 1656"/>
              <a:gd name="adj2" fmla="val 15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872836" y="818147"/>
            <a:ext cx="366108" cy="256448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17871" y="792482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i="1" dirty="0" smtClean="0">
                <a:solidFill>
                  <a:srgbClr val="2C10F8"/>
                </a:solidFill>
              </a:rPr>
              <a:t>4</a:t>
            </a:r>
            <a:endParaRPr lang="ru-RU" sz="1400" b="1" i="1" dirty="0">
              <a:solidFill>
                <a:srgbClr val="2C10F8"/>
              </a:solidFill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flipV="1">
            <a:off x="2752825" y="2743446"/>
            <a:ext cx="9329793" cy="96009"/>
          </a:xfrm>
          <a:prstGeom prst="line">
            <a:avLst/>
          </a:prstGeom>
          <a:ln w="19050">
            <a:solidFill>
              <a:srgbClr val="0E22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V="1">
            <a:off x="2905225" y="2787282"/>
            <a:ext cx="9177393" cy="117949"/>
          </a:xfrm>
          <a:prstGeom prst="line">
            <a:avLst/>
          </a:prstGeom>
          <a:ln w="19050">
            <a:solidFill>
              <a:srgbClr val="0E22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V="1">
            <a:off x="3057625" y="2836631"/>
            <a:ext cx="9024993" cy="134376"/>
          </a:xfrm>
          <a:prstGeom prst="line">
            <a:avLst/>
          </a:prstGeom>
          <a:ln w="19050">
            <a:solidFill>
              <a:srgbClr val="0E22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V="1">
            <a:off x="2741594" y="4589894"/>
            <a:ext cx="9329793" cy="96009"/>
          </a:xfrm>
          <a:prstGeom prst="line">
            <a:avLst/>
          </a:prstGeom>
          <a:ln w="19050">
            <a:solidFill>
              <a:srgbClr val="0E22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flipV="1">
            <a:off x="2893994" y="4633730"/>
            <a:ext cx="9177393" cy="117949"/>
          </a:xfrm>
          <a:prstGeom prst="line">
            <a:avLst/>
          </a:prstGeom>
          <a:ln w="19050">
            <a:solidFill>
              <a:srgbClr val="0E22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flipV="1">
            <a:off x="3046394" y="4683079"/>
            <a:ext cx="9024993" cy="134376"/>
          </a:xfrm>
          <a:prstGeom prst="line">
            <a:avLst/>
          </a:prstGeom>
          <a:ln w="19050">
            <a:solidFill>
              <a:srgbClr val="0E22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/>
          <p:cNvSpPr/>
          <p:nvPr/>
        </p:nvSpPr>
        <p:spPr>
          <a:xfrm>
            <a:off x="3497534" y="498915"/>
            <a:ext cx="843779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9875" lvl="0" indent="-269875" algn="just"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Финансирование НИР за 2023 г.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69875" lvl="0" indent="-269875" algn="just">
              <a:buFont typeface="+mj-lt"/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Об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обеспеченности кафедр научно-педагогическими работниками для реализации плана научно-исследовательской деятельности. Мероприятия по достижению показателей.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69875" lvl="0" indent="-269875" algn="just">
              <a:buFont typeface="+mj-lt"/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выполнении плана по показателям эффективности (доход НИР на 1 ППС,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публикативность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 международных БД и изданиях, рекомендованных ВАК, за 1 квартал 2024г.), с комментариями зав. кафедр по мероприятиям и направлениям НИР на кафедрах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78950" y="628658"/>
            <a:ext cx="2120234" cy="148889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00580" y="3079478"/>
            <a:ext cx="2168927" cy="1512624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3741843" y="3136600"/>
            <a:ext cx="5540427" cy="3886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НТС проводится по производственной необходимости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497534" y="4963054"/>
            <a:ext cx="8341540" cy="1277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9875" indent="-269875" algn="just">
              <a:spcAft>
                <a:spcPts val="600"/>
              </a:spcAft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 результатах реализации хозяйственных договоров на кафедрах и лабораториях, с освещением результатов работ, либо общей отчетности.</a:t>
            </a:r>
          </a:p>
          <a:p>
            <a:pPr marL="269875" indent="-269875" algn="just">
              <a:spcAft>
                <a:spcPts val="600"/>
              </a:spcAft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Освещение результатов работы СНК, а также утверждение отчетов студенческих научных кружков по итогам учебного года.</a:t>
            </a: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38944" y="4963054"/>
            <a:ext cx="2183332" cy="1537825"/>
          </a:xfrm>
          <a:prstGeom prst="rect">
            <a:avLst/>
          </a:prstGeom>
        </p:spPr>
      </p:pic>
      <p:sp>
        <p:nvSpPr>
          <p:cNvPr id="24" name="Rectangle 24"/>
          <p:cNvSpPr>
            <a:spLocks noChangeArrowheads="1"/>
          </p:cNvSpPr>
          <p:nvPr/>
        </p:nvSpPr>
        <p:spPr bwMode="auto">
          <a:xfrm>
            <a:off x="3741843" y="74226"/>
            <a:ext cx="5671937" cy="369332"/>
          </a:xfrm>
          <a:prstGeom prst="rect">
            <a:avLst/>
          </a:prstGeom>
          <a:extLst/>
        </p:spPr>
        <p:txBody>
          <a:bodyPr wrap="none">
            <a:spAutoFit/>
          </a:bodyPr>
          <a:lstStyle/>
          <a:p>
            <a:pPr algn="ctr"/>
            <a:r>
              <a:rPr lang="ru-RU" altLang="ru-RU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ПОВЕСТКА ЗАСЕДАНИЯ  НА  1-е ПОЛУГОДИЕ 2024 ГОДА</a:t>
            </a:r>
            <a:endParaRPr lang="ru-RU" altLang="ru-RU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74269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94" y="207819"/>
            <a:ext cx="681642" cy="74980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0149" y="6062205"/>
            <a:ext cx="1071818" cy="758071"/>
          </a:xfrm>
          <a:prstGeom prst="rect">
            <a:avLst/>
          </a:prstGeom>
        </p:spPr>
      </p:pic>
      <p:sp>
        <p:nvSpPr>
          <p:cNvPr id="19" name="Половина рамки 18"/>
          <p:cNvSpPr/>
          <p:nvPr/>
        </p:nvSpPr>
        <p:spPr>
          <a:xfrm rot="10800000">
            <a:off x="191194" y="207819"/>
            <a:ext cx="1047750" cy="866775"/>
          </a:xfrm>
          <a:prstGeom prst="halfFrame">
            <a:avLst>
              <a:gd name="adj1" fmla="val 1656"/>
              <a:gd name="adj2" fmla="val 15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Rectangle 24"/>
          <p:cNvSpPr>
            <a:spLocks noChangeArrowheads="1"/>
          </p:cNvSpPr>
          <p:nvPr/>
        </p:nvSpPr>
        <p:spPr bwMode="auto">
          <a:xfrm>
            <a:off x="3676115" y="54586"/>
            <a:ext cx="5671937" cy="369332"/>
          </a:xfrm>
          <a:prstGeom prst="rect">
            <a:avLst/>
          </a:prstGeom>
          <a:extLst/>
        </p:spPr>
        <p:txBody>
          <a:bodyPr wrap="none">
            <a:spAutoFit/>
          </a:bodyPr>
          <a:lstStyle/>
          <a:p>
            <a:pPr algn="ctr"/>
            <a:r>
              <a:rPr lang="ru-RU" altLang="ru-RU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ПОВЕСТКА ЗАСЕДАНИЯ  НА  1-е ПОЛУГОДИЕ 2024 ГОДА</a:t>
            </a:r>
            <a:endParaRPr lang="ru-RU" altLang="ru-RU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cs typeface="Arial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872836" y="818147"/>
            <a:ext cx="366108" cy="256448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17871" y="792482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i="1" dirty="0" smtClean="0">
                <a:solidFill>
                  <a:srgbClr val="2C10F8"/>
                </a:solidFill>
              </a:rPr>
              <a:t>5</a:t>
            </a:r>
            <a:endParaRPr lang="ru-RU" sz="1400" b="1" i="1" dirty="0">
              <a:solidFill>
                <a:srgbClr val="2C10F8"/>
              </a:solidFill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flipV="1">
            <a:off x="2752825" y="1925306"/>
            <a:ext cx="9329793" cy="96009"/>
          </a:xfrm>
          <a:prstGeom prst="line">
            <a:avLst/>
          </a:prstGeom>
          <a:ln w="19050">
            <a:solidFill>
              <a:srgbClr val="0E22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V="1">
            <a:off x="2905225" y="1969142"/>
            <a:ext cx="9177393" cy="117949"/>
          </a:xfrm>
          <a:prstGeom prst="line">
            <a:avLst/>
          </a:prstGeom>
          <a:ln w="19050">
            <a:solidFill>
              <a:srgbClr val="0E22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V="1">
            <a:off x="3057625" y="2018491"/>
            <a:ext cx="9024993" cy="134376"/>
          </a:xfrm>
          <a:prstGeom prst="line">
            <a:avLst/>
          </a:prstGeom>
          <a:ln w="19050">
            <a:solidFill>
              <a:srgbClr val="0E22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V="1">
            <a:off x="2741594" y="6553445"/>
            <a:ext cx="9329793" cy="96009"/>
          </a:xfrm>
          <a:prstGeom prst="line">
            <a:avLst/>
          </a:prstGeom>
          <a:ln w="19050">
            <a:solidFill>
              <a:srgbClr val="0E22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flipV="1">
            <a:off x="2893994" y="6597281"/>
            <a:ext cx="9177393" cy="117949"/>
          </a:xfrm>
          <a:prstGeom prst="line">
            <a:avLst/>
          </a:prstGeom>
          <a:ln w="19050">
            <a:solidFill>
              <a:srgbClr val="0E22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flipV="1">
            <a:off x="3046394" y="6646630"/>
            <a:ext cx="9024993" cy="134376"/>
          </a:xfrm>
          <a:prstGeom prst="line">
            <a:avLst/>
          </a:prstGeom>
          <a:ln w="19050">
            <a:solidFill>
              <a:srgbClr val="0E22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3502835" y="369433"/>
            <a:ext cx="843163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9875" lvl="0" indent="-269875" algn="just">
              <a:buClr>
                <a:srgbClr val="000000"/>
              </a:buClr>
              <a:buFont typeface="+mj-lt"/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выполнении плана по показателям эффективности (доход НИР на 1 ППС,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публикативность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 международных БД и изданиях, рекомендованных ВАК, за 2 квартал 2024г.), с комментариями зав. кафедр по мероприятиям и направлениям НИР на кафедрах.</a:t>
            </a:r>
            <a:endParaRPr lang="ru-RU" sz="1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69875" lvl="0" indent="-269875" algn="just">
              <a:buClr>
                <a:srgbClr val="000000"/>
              </a:buClr>
              <a:buFont typeface="+mj-lt"/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Утверждение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плана НТС на 2 полугодие 2024 г.</a:t>
            </a:r>
            <a:endParaRPr lang="ru-RU" sz="1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5706" y="413370"/>
            <a:ext cx="2157129" cy="1541695"/>
          </a:xfrm>
          <a:prstGeom prst="rect">
            <a:avLst/>
          </a:prstGeom>
        </p:spPr>
      </p:pic>
      <p:sp>
        <p:nvSpPr>
          <p:cNvPr id="56" name="Скругленный прямоугольник 4"/>
          <p:cNvSpPr/>
          <p:nvPr/>
        </p:nvSpPr>
        <p:spPr bwMode="auto">
          <a:xfrm>
            <a:off x="2484588" y="2787750"/>
            <a:ext cx="5423064" cy="79717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 smtClean="0">
                <a:solidFill>
                  <a:srgbClr val="C00000"/>
                </a:solidFill>
              </a:rPr>
              <a:t>Тип вопроса</a:t>
            </a:r>
            <a:endParaRPr lang="ru-RU" sz="1600" b="1" i="1" dirty="0">
              <a:solidFill>
                <a:srgbClr val="C00000"/>
              </a:solidFill>
            </a:endParaRPr>
          </a:p>
        </p:txBody>
      </p:sp>
      <p:grpSp>
        <p:nvGrpSpPr>
          <p:cNvPr id="57" name="Группа 56"/>
          <p:cNvGrpSpPr/>
          <p:nvPr/>
        </p:nvGrpSpPr>
        <p:grpSpPr>
          <a:xfrm>
            <a:off x="2470875" y="3616709"/>
            <a:ext cx="5448082" cy="24300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58" name="Скругленный прямоугольник 57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Проведение </a:t>
              </a:r>
              <a:r>
                <a:rPr lang="ru-RU" sz="1400" b="1" i="1">
                  <a:solidFill>
                    <a:srgbClr val="2C10F8"/>
                  </a:solidFill>
                </a:rPr>
                <a:t>научных </a:t>
              </a:r>
              <a:r>
                <a:rPr lang="ru-RU" sz="1400" b="1" i="1" smtClean="0">
                  <a:solidFill>
                    <a:srgbClr val="2C10F8"/>
                  </a:solidFill>
                </a:rPr>
                <a:t>мероприятий, в том числе:</a:t>
              </a:r>
              <a:endParaRPr lang="ru-RU" sz="1400" b="1" i="1" dirty="0">
                <a:solidFill>
                  <a:srgbClr val="2C10F8"/>
                </a:solidFill>
              </a:endParaRPr>
            </a:p>
          </p:txBody>
        </p:sp>
      </p:grpSp>
      <p:sp>
        <p:nvSpPr>
          <p:cNvPr id="60" name="Скругленный прямоугольник 4"/>
          <p:cNvSpPr/>
          <p:nvPr/>
        </p:nvSpPr>
        <p:spPr bwMode="auto">
          <a:xfrm>
            <a:off x="7994435" y="2791732"/>
            <a:ext cx="1421832" cy="79717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 smtClean="0">
                <a:solidFill>
                  <a:srgbClr val="C00000"/>
                </a:solidFill>
              </a:rPr>
              <a:t>Плановое количество вопросов</a:t>
            </a:r>
            <a:endParaRPr lang="ru-RU" sz="1600" b="1" i="1" dirty="0">
              <a:solidFill>
                <a:srgbClr val="C00000"/>
              </a:solidFill>
            </a:endParaRPr>
          </a:p>
        </p:txBody>
      </p:sp>
      <p:grpSp>
        <p:nvGrpSpPr>
          <p:cNvPr id="61" name="Группа 60"/>
          <p:cNvGrpSpPr/>
          <p:nvPr/>
        </p:nvGrpSpPr>
        <p:grpSpPr>
          <a:xfrm>
            <a:off x="7976306" y="3632666"/>
            <a:ext cx="1418248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62" name="Скругленный прямоугольник 61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3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>
                  <a:solidFill>
                    <a:srgbClr val="2C10F8"/>
                  </a:solidFill>
                </a:rPr>
                <a:t>4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64" name="Группа 63"/>
          <p:cNvGrpSpPr/>
          <p:nvPr/>
        </p:nvGrpSpPr>
        <p:grpSpPr>
          <a:xfrm>
            <a:off x="4839632" y="3891341"/>
            <a:ext cx="3079325" cy="235128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65" name="Скругленный прямоугольник 64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6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6DC18"/>
                  </a:solidFill>
                </a:rPr>
                <a:t>Конференции</a:t>
              </a:r>
            </a:p>
          </p:txBody>
        </p:sp>
      </p:grpSp>
      <p:grpSp>
        <p:nvGrpSpPr>
          <p:cNvPr id="67" name="Группа 66"/>
          <p:cNvGrpSpPr/>
          <p:nvPr/>
        </p:nvGrpSpPr>
        <p:grpSpPr>
          <a:xfrm>
            <a:off x="7994435" y="3900002"/>
            <a:ext cx="1418248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68" name="Скругленный прямоугольник 67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9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6DC18"/>
                  </a:solidFill>
                </a:rPr>
                <a:t>3</a:t>
              </a:r>
            </a:p>
          </p:txBody>
        </p:sp>
      </p:grpSp>
      <p:grpSp>
        <p:nvGrpSpPr>
          <p:cNvPr id="70" name="Группа 69"/>
          <p:cNvGrpSpPr/>
          <p:nvPr/>
        </p:nvGrpSpPr>
        <p:grpSpPr>
          <a:xfrm>
            <a:off x="4840589" y="4180169"/>
            <a:ext cx="3068020" cy="262068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71" name="Скругленный прямоугольник 70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2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6DC18"/>
                  </a:solidFill>
                </a:rPr>
                <a:t>Гранты</a:t>
              </a:r>
            </a:p>
          </p:txBody>
        </p:sp>
      </p:grpSp>
      <p:grpSp>
        <p:nvGrpSpPr>
          <p:cNvPr id="73" name="Группа 72"/>
          <p:cNvGrpSpPr/>
          <p:nvPr/>
        </p:nvGrpSpPr>
        <p:grpSpPr>
          <a:xfrm>
            <a:off x="8003227" y="4194551"/>
            <a:ext cx="1418248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74" name="Скругленный прямоугольник 73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5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6DC18"/>
                  </a:solidFill>
                </a:rPr>
                <a:t>1</a:t>
              </a:r>
            </a:p>
          </p:txBody>
        </p:sp>
      </p:grpSp>
      <p:grpSp>
        <p:nvGrpSpPr>
          <p:cNvPr id="76" name="Группа 75"/>
          <p:cNvGrpSpPr/>
          <p:nvPr/>
        </p:nvGrpSpPr>
        <p:grpSpPr>
          <a:xfrm>
            <a:off x="2458632" y="4504133"/>
            <a:ext cx="5486147" cy="242188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77" name="Скругленный прямоугольник 76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8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Рассмотрение  отчетных материалов</a:t>
              </a:r>
            </a:p>
          </p:txBody>
        </p:sp>
      </p:grpSp>
      <p:grpSp>
        <p:nvGrpSpPr>
          <p:cNvPr id="79" name="Группа 78"/>
          <p:cNvGrpSpPr/>
          <p:nvPr/>
        </p:nvGrpSpPr>
        <p:grpSpPr>
          <a:xfrm>
            <a:off x="8003227" y="4505216"/>
            <a:ext cx="1418248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80" name="Скругленный прямоугольник 79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1" name="Скругленный прямоугольник 4"/>
            <p:cNvSpPr txBox="1"/>
            <p:nvPr/>
          </p:nvSpPr>
          <p:spPr>
            <a:xfrm>
              <a:off x="20105" y="3353374"/>
              <a:ext cx="5435845" cy="371633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>
                  <a:solidFill>
                    <a:srgbClr val="2C10F8"/>
                  </a:solidFill>
                </a:rPr>
                <a:t>4</a:t>
              </a:r>
              <a:endParaRPr lang="ru-RU" sz="1400" b="1" i="1" dirty="0">
                <a:solidFill>
                  <a:srgbClr val="2C10F8"/>
                </a:solidFill>
              </a:endParaRPr>
            </a:p>
          </p:txBody>
        </p:sp>
      </p:grpSp>
      <p:grpSp>
        <p:nvGrpSpPr>
          <p:cNvPr id="82" name="Группа 81"/>
          <p:cNvGrpSpPr/>
          <p:nvPr/>
        </p:nvGrpSpPr>
        <p:grpSpPr>
          <a:xfrm>
            <a:off x="2449941" y="4787249"/>
            <a:ext cx="5500525" cy="236757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83" name="Скругленный прямоугольник 82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4" name="Скругленный прямоугольник 4"/>
            <p:cNvSpPr txBox="1"/>
            <p:nvPr/>
          </p:nvSpPr>
          <p:spPr>
            <a:xfrm>
              <a:off x="20105" y="3342795"/>
              <a:ext cx="5435846" cy="382211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Утверждение планов </a:t>
              </a:r>
            </a:p>
          </p:txBody>
        </p:sp>
      </p:grpSp>
      <p:grpSp>
        <p:nvGrpSpPr>
          <p:cNvPr id="85" name="Группа 84"/>
          <p:cNvGrpSpPr/>
          <p:nvPr/>
        </p:nvGrpSpPr>
        <p:grpSpPr>
          <a:xfrm>
            <a:off x="8003227" y="4780716"/>
            <a:ext cx="1418248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86" name="Скругленный прямоугольник 85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7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>
                  <a:solidFill>
                    <a:srgbClr val="2C10F8"/>
                  </a:solidFill>
                </a:rPr>
                <a:t>3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88" name="Группа 87"/>
          <p:cNvGrpSpPr/>
          <p:nvPr/>
        </p:nvGrpSpPr>
        <p:grpSpPr>
          <a:xfrm>
            <a:off x="2447406" y="5080042"/>
            <a:ext cx="5491827" cy="242188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89" name="Скругленный прямоугольник 88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0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Рассмотрение  инициативных тем НИР</a:t>
              </a:r>
            </a:p>
          </p:txBody>
        </p:sp>
      </p:grpSp>
      <p:grpSp>
        <p:nvGrpSpPr>
          <p:cNvPr id="91" name="Группа 90"/>
          <p:cNvGrpSpPr/>
          <p:nvPr/>
        </p:nvGrpSpPr>
        <p:grpSpPr>
          <a:xfrm>
            <a:off x="7992000" y="5081125"/>
            <a:ext cx="1418248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92" name="Скругленный прямоугольник 91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3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>
                  <a:solidFill>
                    <a:srgbClr val="2C10F8"/>
                  </a:solidFill>
                </a:rPr>
                <a:t>1</a:t>
              </a:r>
              <a:endParaRPr lang="ru-RU" sz="1400" b="1" i="1" dirty="0">
                <a:solidFill>
                  <a:srgbClr val="2C10F8"/>
                </a:solidFill>
              </a:endParaRPr>
            </a:p>
          </p:txBody>
        </p:sp>
      </p:grpSp>
      <p:grpSp>
        <p:nvGrpSpPr>
          <p:cNvPr id="94" name="Группа 93"/>
          <p:cNvGrpSpPr/>
          <p:nvPr/>
        </p:nvGrpSpPr>
        <p:grpSpPr>
          <a:xfrm>
            <a:off x="2438714" y="5363158"/>
            <a:ext cx="5480243" cy="236757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95" name="Скругленный прямоугольник 94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6" name="Скругленный прямоугольник 4"/>
            <p:cNvSpPr txBox="1"/>
            <p:nvPr/>
          </p:nvSpPr>
          <p:spPr>
            <a:xfrm>
              <a:off x="20105" y="3342795"/>
              <a:ext cx="5435846" cy="382211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Вопросы финансирования НИР  </a:t>
              </a:r>
            </a:p>
          </p:txBody>
        </p:sp>
      </p:grpSp>
      <p:grpSp>
        <p:nvGrpSpPr>
          <p:cNvPr id="97" name="Группа 96"/>
          <p:cNvGrpSpPr/>
          <p:nvPr/>
        </p:nvGrpSpPr>
        <p:grpSpPr>
          <a:xfrm>
            <a:off x="7992000" y="5356625"/>
            <a:ext cx="1418248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98" name="Скругленный прямоугольник 97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9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>
                  <a:solidFill>
                    <a:srgbClr val="2C10F8"/>
                  </a:solidFill>
                </a:rPr>
                <a:t>2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106" name="Группа 105"/>
          <p:cNvGrpSpPr/>
          <p:nvPr/>
        </p:nvGrpSpPr>
        <p:grpSpPr>
          <a:xfrm>
            <a:off x="2427483" y="5659940"/>
            <a:ext cx="5522983" cy="236757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07" name="Скругленный прямоугольник 106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8" name="Скругленный прямоугольник 4"/>
            <p:cNvSpPr txBox="1"/>
            <p:nvPr/>
          </p:nvSpPr>
          <p:spPr>
            <a:xfrm>
              <a:off x="20105" y="3342795"/>
              <a:ext cx="5435846" cy="382211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Обеспеченность кадровым составам для выполнения планом НИР </a:t>
              </a:r>
            </a:p>
          </p:txBody>
        </p:sp>
      </p:grpSp>
      <p:grpSp>
        <p:nvGrpSpPr>
          <p:cNvPr id="109" name="Группа 108"/>
          <p:cNvGrpSpPr/>
          <p:nvPr/>
        </p:nvGrpSpPr>
        <p:grpSpPr>
          <a:xfrm>
            <a:off x="7980769" y="5653407"/>
            <a:ext cx="1418248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10" name="Скругленный прямоугольник 109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1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>
                  <a:solidFill>
                    <a:srgbClr val="2C10F8"/>
                  </a:solidFill>
                </a:rPr>
                <a:t>1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112" name="Группа 111"/>
          <p:cNvGrpSpPr/>
          <p:nvPr/>
        </p:nvGrpSpPr>
        <p:grpSpPr>
          <a:xfrm>
            <a:off x="2416251" y="5947093"/>
            <a:ext cx="5522983" cy="236757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13" name="Скругленный прямоугольник 112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4" name="Скругленный прямоугольник 4"/>
            <p:cNvSpPr txBox="1"/>
            <p:nvPr/>
          </p:nvSpPr>
          <p:spPr>
            <a:xfrm>
              <a:off x="20105" y="3342795"/>
              <a:ext cx="5435846" cy="382211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Вопросы студенческой науки</a:t>
              </a:r>
            </a:p>
          </p:txBody>
        </p:sp>
      </p:grpSp>
      <p:grpSp>
        <p:nvGrpSpPr>
          <p:cNvPr id="115" name="Группа 114"/>
          <p:cNvGrpSpPr/>
          <p:nvPr/>
        </p:nvGrpSpPr>
        <p:grpSpPr>
          <a:xfrm>
            <a:off x="7969537" y="5940560"/>
            <a:ext cx="1418248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16" name="Скругленный прямоугольник 115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7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>
                  <a:solidFill>
                    <a:srgbClr val="2C10F8"/>
                  </a:solidFill>
                </a:rPr>
                <a:t>1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118" name="Группа 117"/>
          <p:cNvGrpSpPr/>
          <p:nvPr/>
        </p:nvGrpSpPr>
        <p:grpSpPr>
          <a:xfrm>
            <a:off x="2424271" y="6272751"/>
            <a:ext cx="5522983" cy="236757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19" name="Скругленный прямоугольник 118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0" name="Скругленный прямоугольник 4"/>
            <p:cNvSpPr txBox="1"/>
            <p:nvPr/>
          </p:nvSpPr>
          <p:spPr>
            <a:xfrm>
              <a:off x="20105" y="3342795"/>
              <a:ext cx="5435846" cy="382211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>
                  <a:solidFill>
                    <a:srgbClr val="C00000"/>
                  </a:solidFill>
                </a:rPr>
                <a:t>Всего</a:t>
              </a:r>
              <a:endParaRPr lang="ru-RU" sz="1400" b="1" i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121" name="Группа 120"/>
          <p:cNvGrpSpPr/>
          <p:nvPr/>
        </p:nvGrpSpPr>
        <p:grpSpPr>
          <a:xfrm>
            <a:off x="7977557" y="6266218"/>
            <a:ext cx="1418248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22" name="Скругленный прямоугольник 121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3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smtClean="0">
                  <a:solidFill>
                    <a:srgbClr val="C00000"/>
                  </a:solidFill>
                </a:rPr>
                <a:t>16</a:t>
              </a:r>
              <a:endParaRPr lang="ru-RU" sz="1400" b="1" i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124" name="Rectangle 24"/>
          <p:cNvSpPr>
            <a:spLocks noChangeArrowheads="1"/>
          </p:cNvSpPr>
          <p:nvPr/>
        </p:nvSpPr>
        <p:spPr bwMode="auto">
          <a:xfrm>
            <a:off x="2157611" y="2168791"/>
            <a:ext cx="8433975" cy="646331"/>
          </a:xfrm>
          <a:prstGeom prst="rect">
            <a:avLst/>
          </a:prstGeom>
          <a:extLst/>
        </p:spPr>
        <p:txBody>
          <a:bodyPr wrap="none">
            <a:spAutoFit/>
          </a:bodyPr>
          <a:lstStyle/>
          <a:p>
            <a:pPr algn="ctr"/>
            <a:r>
              <a:rPr lang="ru-RU" altLang="ru-RU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СТАТИСТИЧЕСКИЙ СВОД ПО ВОПРОСАМ, ЗАПЛАНИРОВАННЫХ К РАССМОТРЕНИЮ  </a:t>
            </a:r>
          </a:p>
          <a:p>
            <a:pPr algn="ctr"/>
            <a:r>
              <a:rPr lang="ru-RU" altLang="ru-RU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НА НТС ТИ (Ф) СВФУ В 1-е ПОЛУГОДИИ 2024 ГОДА</a:t>
            </a:r>
            <a:endParaRPr lang="ru-RU" altLang="ru-RU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825164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2483</TotalTime>
  <Words>512</Words>
  <Application>Microsoft Office PowerPoint</Application>
  <PresentationFormat>Широкоэкранный</PresentationFormat>
  <Paragraphs>65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Павел Юрьевич Кузнецов</dc:creator>
  <cp:lastModifiedBy>Лидия Дмитриевна Ядреева</cp:lastModifiedBy>
  <cp:revision>147</cp:revision>
  <cp:lastPrinted>2024-02-29T08:00:51Z</cp:lastPrinted>
  <dcterms:created xsi:type="dcterms:W3CDTF">2024-02-08T04:05:53Z</dcterms:created>
  <dcterms:modified xsi:type="dcterms:W3CDTF">2024-02-29T08:01:22Z</dcterms:modified>
</cp:coreProperties>
</file>