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5754" r:id="rId2"/>
  </p:sldMasterIdLst>
  <p:notesMasterIdLst>
    <p:notesMasterId r:id="rId19"/>
  </p:notesMasterIdLst>
  <p:handoutMasterIdLst>
    <p:handoutMasterId r:id="rId20"/>
  </p:handoutMasterIdLst>
  <p:sldIdLst>
    <p:sldId id="338" r:id="rId3"/>
    <p:sldId id="389" r:id="rId4"/>
    <p:sldId id="316" r:id="rId5"/>
    <p:sldId id="361" r:id="rId6"/>
    <p:sldId id="388" r:id="rId7"/>
    <p:sldId id="374" r:id="rId8"/>
    <p:sldId id="393" r:id="rId9"/>
    <p:sldId id="375" r:id="rId10"/>
    <p:sldId id="378" r:id="rId11"/>
    <p:sldId id="351" r:id="rId12"/>
    <p:sldId id="379" r:id="rId13"/>
    <p:sldId id="377" r:id="rId14"/>
    <p:sldId id="392" r:id="rId15"/>
    <p:sldId id="391" r:id="rId16"/>
    <p:sldId id="366" r:id="rId17"/>
    <p:sldId id="390" r:id="rId18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3366"/>
    <a:srgbClr val="FF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6" autoAdjust="0"/>
    <p:restoredTop sz="94667" autoAdjust="0"/>
  </p:normalViewPr>
  <p:slideViewPr>
    <p:cSldViewPr>
      <p:cViewPr varScale="1">
        <p:scale>
          <a:sx n="109" d="100"/>
          <a:sy n="109" d="100"/>
        </p:scale>
        <p:origin x="14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6.4394712062958395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2022г. - 13 выпускников</c:v>
                </c:pt>
                <c:pt idx="1">
                  <c:v>Всего в 2023г. - 16 выпускников</c:v>
                </c:pt>
                <c:pt idx="2">
                  <c:v>Всего в 2024г. - 13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B-4E0E-BE38-64F1541A19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8B-4E0E-BE38-64F1541A193F}"/>
                </c:ext>
              </c:extLst>
            </c:dLbl>
            <c:dLbl>
              <c:idx val="1"/>
              <c:layout>
                <c:manualLayout>
                  <c:x val="1.7785138719413996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08B-4E0E-BE38-64F1541A193F}"/>
                </c:ext>
              </c:extLst>
            </c:dLbl>
            <c:dLbl>
              <c:idx val="2"/>
              <c:layout>
                <c:manualLayout>
                  <c:x val="1.1856759146275998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8B-4E0E-BE38-64F1541A193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2022г. - 13 выпускников</c:v>
                </c:pt>
                <c:pt idx="1">
                  <c:v>Всего в 2023г. - 16 выпускников</c:v>
                </c:pt>
                <c:pt idx="2">
                  <c:v>Всего в 2024г. - 13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0.91</c:v>
                </c:pt>
                <c:pt idx="1">
                  <c:v>0.82</c:v>
                </c:pt>
                <c:pt idx="2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8B-4E0E-BE38-64F1541A19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2022г. - 13 выпускников</c:v>
                </c:pt>
                <c:pt idx="1">
                  <c:v>Всего в 2023г. - 16 выпускников</c:v>
                </c:pt>
                <c:pt idx="2">
                  <c:v>Всего в 2024г. - 13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008B-4E0E-BE38-64F1541A1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66720"/>
        <c:axId val="41549824"/>
      </c:barChart>
      <c:catAx>
        <c:axId val="411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549824"/>
        <c:crosses val="autoZero"/>
        <c:auto val="1"/>
        <c:lblAlgn val="ctr"/>
        <c:lblOffset val="100"/>
        <c:noMultiLvlLbl val="0"/>
      </c:catAx>
      <c:valAx>
        <c:axId val="41549824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166720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151009948474445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4.9938212694035818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-1.7785138719414052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3F-4955-9EF3-03547CC4E7A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2022 г. -26 выпускников</c:v>
                </c:pt>
                <c:pt idx="1">
                  <c:v>Всего в 2023 г.    - 7 выпускников</c:v>
                </c:pt>
                <c:pt idx="2">
                  <c:v>Всего в 2024 г. -17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C-4EE2-AF51-8C4AF1751B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1.7347799242707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C-4EE2-AF51-8C4AF1751BAA}"/>
                </c:ext>
              </c:extLst>
            </c:dLbl>
            <c:dLbl>
              <c:idx val="1"/>
              <c:layout>
                <c:manualLayout>
                  <c:x val="1.5561996379487252E-2"/>
                  <c:y val="2.891299873784516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269431314354432E-2"/>
                      <c:h val="7.79929279260410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7CC-4EE2-AF51-8C4AF1751BAA}"/>
                </c:ext>
              </c:extLst>
            </c:dLbl>
            <c:dLbl>
              <c:idx val="2"/>
              <c:layout>
                <c:manualLayout>
                  <c:x val="3.7052372332112386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CC-4EE2-AF51-8C4AF1751B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2022 г. -26 выпускников</c:v>
                </c:pt>
                <c:pt idx="1">
                  <c:v>Всего в 2023 г.    - 7 выпускников</c:v>
                </c:pt>
                <c:pt idx="2">
                  <c:v>Всего в 2024 г. -17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0.77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C-4EE2-AF51-8C4AF1751B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2022 г. -26 выпускников</c:v>
                </c:pt>
                <c:pt idx="1">
                  <c:v>Всего в 2023 г.    - 7 выпускников</c:v>
                </c:pt>
                <c:pt idx="2">
                  <c:v>Всего в 2024 г. -17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CC-4EE2-AF51-8C4AF1751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53248"/>
        <c:axId val="42594688"/>
      </c:barChart>
      <c:catAx>
        <c:axId val="4245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594688"/>
        <c:crosses val="autoZero"/>
        <c:auto val="1"/>
        <c:lblAlgn val="ctr"/>
        <c:lblOffset val="100"/>
        <c:noMultiLvlLbl val="0"/>
      </c:catAx>
      <c:valAx>
        <c:axId val="42594688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453248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047293595730739E-2"/>
          <c:y val="6.4394740972343462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3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  <c:pt idx="2">
                  <c:v>Всего в 2024г. - 9 выпускников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C-4EE2-AF51-8C4AF1751B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2.8159802972405494E-2"/>
                  <c:y val="-2.89129987378452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C-4EE2-AF51-8C4AF1751BAA}"/>
                </c:ext>
              </c:extLst>
            </c:dLbl>
            <c:dLbl>
              <c:idx val="1"/>
              <c:layout>
                <c:manualLayout>
                  <c:x val="1.03746642529914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CC-4EE2-AF51-8C4AF1751BAA}"/>
                </c:ext>
              </c:extLst>
            </c:dLbl>
            <c:dLbl>
              <c:idx val="2"/>
              <c:layout>
                <c:manualLayout>
                  <c:x val="4.0591514735910571E-2"/>
                  <c:y val="-1.12897508742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CC-4EE2-AF51-8C4AF1751B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3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  <c:pt idx="2">
                  <c:v>Всего в 2024г. - 9 выпускников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0.8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C-4EE2-AF51-8C4AF1751B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3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  <c:pt idx="2">
                  <c:v>Всего в 2024г. - 9 выпускников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5-A7CC-4EE2-AF51-8C4AF1751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006976"/>
        <c:axId val="182409472"/>
      </c:barChart>
      <c:catAx>
        <c:axId val="43006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2409472"/>
        <c:crosses val="autoZero"/>
        <c:auto val="1"/>
        <c:lblAlgn val="ctr"/>
        <c:lblOffset val="100"/>
        <c:noMultiLvlLbl val="0"/>
      </c:catAx>
      <c:valAx>
        <c:axId val="182409472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006976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65541795643395939"/>
          <c:y val="0.80756569375889464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3.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3.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43D17-A6C2-4DFE-A374-B1A3C12D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7564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43D17-A6C2-4DFE-A374-B1A3C12D9594}" type="slidenum">
              <a:rPr lang="ru-RU" smtClean="0"/>
              <a:t>12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3.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044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55" r:id="rId1"/>
    <p:sldLayoutId id="2147485756" r:id="rId2"/>
    <p:sldLayoutId id="2147485757" r:id="rId3"/>
    <p:sldLayoutId id="2147485758" r:id="rId4"/>
    <p:sldLayoutId id="2147485759" r:id="rId5"/>
    <p:sldLayoutId id="2147485760" r:id="rId6"/>
    <p:sldLayoutId id="2147485761" r:id="rId7"/>
    <p:sldLayoutId id="2147485762" r:id="rId8"/>
    <p:sldLayoutId id="2147485763" r:id="rId9"/>
    <p:sldLayoutId id="2147485764" r:id="rId10"/>
    <p:sldLayoutId id="2147485765" r:id="rId11"/>
    <p:sldLayoutId id="2147485766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7" y="836712"/>
            <a:ext cx="7560840" cy="5688632"/>
          </a:xfrm>
          <a:solidFill>
            <a:schemeClr val="tx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О ходе подготовки </a:t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государственной итоговой аттестации</a:t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alt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2023/2024 </a:t>
            </a:r>
            <a:r>
              <a:rPr lang="ru-RU" alt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учебный </a:t>
            </a:r>
            <a:r>
              <a:rPr lang="ru-RU" alt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год</a:t>
            </a:r>
            <a:r>
              <a:rPr lang="ru-RU" alt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792113" y="620688"/>
            <a:ext cx="7343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«Горное дело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eaLnBrk="1" hangingPunct="1"/>
            <a:r>
              <a:rPr kumimoji="0"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kumimoji="0" lang="ru-RU" altLang="ru-RU" sz="24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15575362"/>
              </p:ext>
            </p:extLst>
          </p:nvPr>
        </p:nvGraphicFramePr>
        <p:xfrm>
          <a:off x="381187" y="1844824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5264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 2023</a:t>
            </a:r>
            <a:b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«Горное дело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4884193"/>
              </p:ext>
            </p:extLst>
          </p:nvPr>
        </p:nvGraphicFramePr>
        <p:xfrm>
          <a:off x="179512" y="2060848"/>
          <a:ext cx="8784976" cy="377210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11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23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7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3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052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«Подземная разработка пластовых месторождений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«Открытые горные работы»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2413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Заочная 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«Горное дело»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35046264"/>
              </p:ext>
            </p:extLst>
          </p:nvPr>
        </p:nvGraphicFramePr>
        <p:xfrm>
          <a:off x="395536" y="2060848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«Электропривода и автоматизации производственных процессов»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6968956"/>
              </p:ext>
            </p:extLst>
          </p:nvPr>
        </p:nvGraphicFramePr>
        <p:xfrm>
          <a:off x="107504" y="2492896"/>
          <a:ext cx="8856985" cy="355153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51270">
                  <a:extLst>
                    <a:ext uri="{9D8B030D-6E8A-4147-A177-3AD203B41FA5}">
                      <a16:colId xmlns:a16="http://schemas.microsoft.com/office/drawing/2014/main" val="3641107313"/>
                    </a:ext>
                  </a:extLst>
                </a:gridCol>
                <a:gridCol w="2405114">
                  <a:extLst>
                    <a:ext uri="{9D8B030D-6E8A-4147-A177-3AD203B41FA5}">
                      <a16:colId xmlns:a16="http://schemas.microsoft.com/office/drawing/2014/main" val="207732714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94826681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72466044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970597425"/>
                    </a:ext>
                  </a:extLst>
                </a:gridCol>
                <a:gridCol w="860455">
                  <a:extLst>
                    <a:ext uri="{9D8B030D-6E8A-4147-A177-3AD203B41FA5}">
                      <a16:colId xmlns:a16="http://schemas.microsoft.com/office/drawing/2014/main" val="3055579200"/>
                    </a:ext>
                  </a:extLst>
                </a:gridCol>
                <a:gridCol w="939745">
                  <a:extLst>
                    <a:ext uri="{9D8B030D-6E8A-4147-A177-3AD203B41FA5}">
                      <a16:colId xmlns:a16="http://schemas.microsoft.com/office/drawing/2014/main" val="3952810063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val="3471106457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</a:p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271642"/>
                  </a:ext>
                </a:extLst>
              </a:tr>
              <a:tr h="16858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«Электрификация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автоматизация горного производства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427793"/>
                  </a:ext>
                </a:extLst>
              </a:tr>
              <a:tr h="555012"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784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4667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229600" cy="122413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«Электропривода и автоматизации производственных процессов»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128121804"/>
              </p:ext>
            </p:extLst>
          </p:nvPr>
        </p:nvGraphicFramePr>
        <p:xfrm>
          <a:off x="467544" y="1988840"/>
          <a:ext cx="835292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47333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240630708"/>
              </p:ext>
            </p:extLst>
          </p:nvPr>
        </p:nvGraphicFramePr>
        <p:xfrm>
          <a:off x="107504" y="58771"/>
          <a:ext cx="8784977" cy="627525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3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9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0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НП/С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Программа ГИА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Методические указания к написанию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5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«Электрооборудование  и электрохозяйство предприятий, организаций, учреждений»; 21.05.04 «Горное дело» специализация «Электрификация и автоматизация горного производства»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23.05.2019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26.04.2018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09.06.2016г.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7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«Филология», профиль «Зарубежная филология (Английский язык и литература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44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«Психолого-педагогическое образование» профиль «Общая и специальная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психология и педагогика в образовании»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23.05.2019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год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информатика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менеджменте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утверждение 18.04.2024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7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23.05.2019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8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«Горное дело», специализация «Маркшейдерское дело»,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«Открытые горные работы» «Подземная разработка пластовых месторождений»,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26.04.2018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26.04.2018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217103" y="1052736"/>
            <a:ext cx="8712969" cy="4401205"/>
          </a:xfrm>
          <a:prstGeom prst="rect">
            <a:avLst/>
          </a:prstGeom>
          <a:solidFill>
            <a:schemeClr val="bg1"/>
          </a:solidFill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1pPr>
            <a:lvl2pPr marL="742950" indent="-28575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2pPr>
            <a:lvl3pPr marL="11430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3pPr>
            <a:lvl4pPr marL="16002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4pPr>
            <a:lvl5pPr marL="20574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9pPr>
          </a:lstStyle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1. Информацию принять к сведению.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2. До 15 июня 2024 г. наставникам выпускных групп провести работу со студентами по сбору заявлений-согласий на размещение текстов ВКР в ЭБС. 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3. Выпускающим кафедрам взять под контроль успеваемость студентов, выпускных групп и студентов, претендующих на получение дипломов с отличием.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. Усилить ответственность секретарей ГЭК в части оформления персональных данных, оценок в дипломах о ВО и приложениях к ним.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5. Модуль ГИА заполнять в полном объеме, сканировать дипломы с приложениями с оригиналов. Для корректного заполнения ФИС ФРДО собрать сведения об ИНН, СНИЛС, актуальных данных паспорта выпускников.</a:t>
            </a:r>
          </a:p>
          <a:p>
            <a:pPr marL="0" indent="0" algn="just">
              <a:defRPr/>
            </a:pPr>
            <a:endParaRPr lang="ru-RU" alt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02207"/>
            <a:ext cx="6984776" cy="413246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3366"/>
                </a:solidFill>
              </a:rPr>
              <a:t>ПОСТАНОВЛЕНИЕ:</a:t>
            </a:r>
            <a:endParaRPr lang="ru-RU" sz="24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111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ходе подготовки выпускных квалификационных работ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82882" cy="5040560"/>
          </a:xfr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соответствии с Порядком проведения государственной итоговой аттестации по образовательным программам высшего образования, программам бакалавриата, программам специалитета и программам магистратуры, утвержденным </a:t>
            </a:r>
            <a:r>
              <a:rPr kumimoji="1" lang="ru-RU" altLang="ru-RU" sz="3600" b="1" dirty="0" err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МОиН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РФ, в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2023-2024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ru-RU" alt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1) составлен график ГИА на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2023/2024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учебный год;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обновлены и актуализированы программы ГИА;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3) в 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2023/2024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  все председатели ГЭК были утверждены из числа ведущих специалистов - представителей работодателей г.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Нерюнгри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) с целью проведения государственной итоговой аттестации выпускников издан и подписан приказ о составе экзаменационных комиссий на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2024 год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kumimoji="1" lang="ru-RU" sz="36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5) подготовлены макеты дипломов в программе диплом мастер;</a:t>
            </a:r>
            <a:endParaRPr kumimoji="1" 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составлен план-график сверки макетов дипломов о ВО и приложений к ним, сверки оценок, подачи заявлений и персональных данных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выпускников;</a:t>
            </a:r>
            <a:endParaRPr kumimoji="1" 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утверждены темы ВКР студентов, завершающих обучение в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2023-2024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году.</a:t>
            </a:r>
          </a:p>
          <a:p>
            <a:pPr marL="0" indent="0" algn="just">
              <a:buNone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rgbClr val="2DA2BF"/>
              </a:buClr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632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93737" y="426244"/>
            <a:ext cx="770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очной формы обучения</a:t>
            </a:r>
          </a:p>
        </p:txBody>
      </p:sp>
      <p:sp>
        <p:nvSpPr>
          <p:cNvPr id="10243" name="Rectangle 5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386672658"/>
              </p:ext>
            </p:extLst>
          </p:nvPr>
        </p:nvGraphicFramePr>
        <p:xfrm>
          <a:off x="0" y="888207"/>
          <a:ext cx="9252519" cy="615025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10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6252">
                  <a:extLst>
                    <a:ext uri="{9D8B030D-6E8A-4147-A177-3AD203B41FA5}">
                      <a16:colId xmlns:a16="http://schemas.microsoft.com/office/drawing/2014/main" val="1402390440"/>
                    </a:ext>
                  </a:extLst>
                </a:gridCol>
                <a:gridCol w="1436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147">
                <a:tc gridSpan="5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«Отечественная филология (русский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БА-ОФ-20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29866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«Зарубежная филология (английский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БА-ЗФ-20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и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«Системное программирование компьютерные технологии»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БА-ПИ-20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«Педагогическое образование (с двумя профилями подготовки),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«дошкольное образование и начальное образование»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БА-ПО-19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42673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БП-ПГС-20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«Электрооборудование и электрохозяйство предприятий, организаций, учреждений»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214">
                <a:tc gridSpan="3">
                  <a:txBody>
                    <a:bodyPr/>
                    <a:lstStyle/>
                    <a:p>
                      <a:pPr algn="l" fontAlgn="ctr"/>
                      <a:endParaRPr lang="ru-RU" sz="12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120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43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«Электрификация и автоматизация горного производства»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125441"/>
                  </a:ext>
                </a:extLst>
              </a:tr>
              <a:tr h="49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«Открытые горные работы», «Маркшейдерское дело», «Подземная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5033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Контингент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выпускников заочной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формы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453029"/>
              </p:ext>
            </p:extLst>
          </p:nvPr>
        </p:nvGraphicFramePr>
        <p:xfrm>
          <a:off x="179512" y="1340768"/>
          <a:ext cx="8712968" cy="460851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65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7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6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74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33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З-БП-ЭО-19 (5)</a:t>
                      </a: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118455"/>
                  </a:ext>
                </a:extLst>
              </a:tr>
              <a:tr h="8250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З-БП-ЭО-20 (5) ускоренное</a:t>
                      </a: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17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З-БП-ПГС-19(5)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822489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44.03.01 «Психолого-педагогическое образование»,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«Общая и специальная психология и педагогика в образовании»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З-БА-ППО-19(5)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40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заочной формы обучения</a:t>
            </a:r>
            <a:endParaRPr lang="ru-RU" sz="24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891569"/>
              </p:ext>
            </p:extLst>
          </p:nvPr>
        </p:nvGraphicFramePr>
        <p:xfrm>
          <a:off x="395536" y="1412775"/>
          <a:ext cx="8568952" cy="423530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4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54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4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94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94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97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 ,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«Открытые горные работы», «Подземная разработка пластовых месторождений»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З-С-ГД-17 (6,5)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9799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 ,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«Подземная разработка пластовых месторождений»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З-С-ГД-18 (6,5) ускоренное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37812"/>
                  </a:ext>
                </a:extLst>
              </a:tr>
              <a:tr h="47496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04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0171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408413"/>
              </p:ext>
            </p:extLst>
          </p:nvPr>
        </p:nvGraphicFramePr>
        <p:xfrm>
          <a:off x="179512" y="764705"/>
          <a:ext cx="8784977" cy="561662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02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34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276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работы государственных экзаменационных комиссий на </a:t>
                      </a:r>
                      <a:r>
                        <a:rPr lang="ru-RU" sz="2000" b="1" u="none" strike="noStrike" dirty="0" smtClean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098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0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№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специальности/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3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Маркшейдерское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2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526654"/>
                  </a:ext>
                </a:extLst>
              </a:tr>
              <a:tr h="5932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производства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401176"/>
                  </a:ext>
                </a:extLst>
              </a:tr>
              <a:tr h="5932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(английский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БА-ЗФ-20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БА-ОФ-20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814419"/>
                  </a:ext>
                </a:extLst>
              </a:tr>
              <a:tr h="788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113588"/>
              </p:ext>
            </p:extLst>
          </p:nvPr>
        </p:nvGraphicFramePr>
        <p:xfrm>
          <a:off x="251520" y="1124743"/>
          <a:ext cx="8784977" cy="424847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117280296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12804727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310094819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83124045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973087164"/>
                    </a:ext>
                  </a:extLst>
                </a:gridCol>
                <a:gridCol w="678560">
                  <a:extLst>
                    <a:ext uri="{9D8B030D-6E8A-4147-A177-3AD203B41FA5}">
                      <a16:colId xmlns:a16="http://schemas.microsoft.com/office/drawing/2014/main" val="3916528761"/>
                    </a:ext>
                  </a:extLst>
                </a:gridCol>
                <a:gridCol w="1310298">
                  <a:extLst>
                    <a:ext uri="{9D8B030D-6E8A-4147-A177-3AD203B41FA5}">
                      <a16:colId xmlns:a16="http://schemas.microsoft.com/office/drawing/2014/main" val="4172329270"/>
                    </a:ext>
                  </a:extLst>
                </a:gridCol>
                <a:gridCol w="963471">
                  <a:extLst>
                    <a:ext uri="{9D8B030D-6E8A-4147-A177-3AD203B41FA5}">
                      <a16:colId xmlns:a16="http://schemas.microsoft.com/office/drawing/2014/main" val="3008504533"/>
                    </a:ext>
                  </a:extLst>
                </a:gridCol>
              </a:tblGrid>
              <a:tr h="448365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работы государственных экзаменационных комиссий на </a:t>
                      </a:r>
                      <a:r>
                        <a:rPr lang="ru-RU" sz="2000" b="1" u="none" strike="noStrike" dirty="0" smtClean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358584"/>
                  </a:ext>
                </a:extLst>
              </a:tr>
              <a:tr h="31677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297645"/>
                  </a:ext>
                </a:extLst>
              </a:tr>
              <a:tr h="15642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№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специальности/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611819"/>
                  </a:ext>
                </a:extLst>
              </a:tr>
              <a:tr h="6027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БП-ПГС-20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45945"/>
                  </a:ext>
                </a:extLst>
              </a:tr>
              <a:tr h="517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БА-ПИ-20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091247"/>
                  </a:ext>
                </a:extLst>
              </a:tr>
              <a:tr h="7992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БА-ПО-19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508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963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112650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600450"/>
              </p:ext>
            </p:extLst>
          </p:nvPr>
        </p:nvGraphicFramePr>
        <p:xfrm>
          <a:off x="251520" y="836712"/>
          <a:ext cx="8784977" cy="4939497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6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91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05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744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работы государственных экзаменационных комиссий на </a:t>
                      </a:r>
                      <a:r>
                        <a:rPr lang="ru-RU" sz="2000" b="1" u="none" strike="noStrike" dirty="0" smtClean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2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924" marR="6924" marT="6921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З-С-ГД-17(6,5)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З-С-ГД-17(6,5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З-С-ГД-18(6,5) ускоренное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З-БП-ПГС-19(5)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2024г.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303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и специальная психология и педагогика в образовании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З-БА-ППО-19(5)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2024г.</a:t>
                      </a: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508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795617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З-БП-ЭО-19(5)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2024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А510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112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ГИА 2024 </a:t>
            </a:r>
            <a:b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«Горное дело»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форма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2679561"/>
              </p:ext>
            </p:extLst>
          </p:nvPr>
        </p:nvGraphicFramePr>
        <p:xfrm>
          <a:off x="179512" y="1997142"/>
          <a:ext cx="8847138" cy="380812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6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538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</a:t>
                      </a:r>
                    </a:p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4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«Подземная разработка пластовых месторождений», «Открытые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горные работы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«Маркшейдерское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дело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546873"/>
                  </a:ext>
                </a:extLst>
              </a:tr>
              <a:tr h="333839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8979</TotalTime>
  <Words>1410</Words>
  <Application>Microsoft Office PowerPoint</Application>
  <PresentationFormat>Экран (4:3)</PresentationFormat>
  <Paragraphs>412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Black</vt:lpstr>
      <vt:lpstr>Calibri</vt:lpstr>
      <vt:lpstr>Constantia</vt:lpstr>
      <vt:lpstr>Garamond</vt:lpstr>
      <vt:lpstr>Times New Roman</vt:lpstr>
      <vt:lpstr>Wingdings 2</vt:lpstr>
      <vt:lpstr>ms_pptselling_tp01017848</vt:lpstr>
      <vt:lpstr>Поток</vt:lpstr>
      <vt:lpstr>О ходе подготовки   государственной итоговой аттестации 2023/2024 учебный год    </vt:lpstr>
      <vt:lpstr>О ходе подготовки выпускных квалификационных работ</vt:lpstr>
      <vt:lpstr>Презентация PowerPoint</vt:lpstr>
      <vt:lpstr>Контингент выпускников заочной формы обучения</vt:lpstr>
      <vt:lpstr>Контингент выпускников заочной формы обучения</vt:lpstr>
      <vt:lpstr>Презентация PowerPoint</vt:lpstr>
      <vt:lpstr>Презентация PowerPoint</vt:lpstr>
      <vt:lpstr>Презентация PowerPoint</vt:lpstr>
      <vt:lpstr>Результаты ГИА 2024  Кафедра  «Горное дело» Очная форма обучения</vt:lpstr>
      <vt:lpstr>Презентация PowerPoint</vt:lpstr>
      <vt:lpstr>Результаты ГИА 2023 Кафедра  «Горное дело» Заочная форма обучения</vt:lpstr>
      <vt:lpstr>Результаты ГИА Заочная форма обучения кафедра «Горное дело»</vt:lpstr>
      <vt:lpstr>Результаты ГИА очная форма обучения кафедра «Электропривода и автоматизации производственных процессов»</vt:lpstr>
      <vt:lpstr>Результаты ГИА очная форма обучения кафедра «Электропривода и автоматизации производственных процессов»</vt:lpstr>
      <vt:lpstr>Презентация PowerPoint</vt:lpstr>
      <vt:lpstr>ПОСТАНОВЛЕНИЕ: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474</cp:revision>
  <cp:lastPrinted>2024-05-31T01:38:48Z</cp:lastPrinted>
  <dcterms:created xsi:type="dcterms:W3CDTF">2011-04-28T00:43:38Z</dcterms:created>
  <dcterms:modified xsi:type="dcterms:W3CDTF">2024-05-31T01:38:51Z</dcterms:modified>
</cp:coreProperties>
</file>